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3"/>
  </p:notesMasterIdLst>
  <p:sldIdLst>
    <p:sldId id="256" r:id="rId2"/>
    <p:sldId id="257" r:id="rId3"/>
    <p:sldId id="289" r:id="rId4"/>
    <p:sldId id="297" r:id="rId5"/>
    <p:sldId id="258" r:id="rId6"/>
    <p:sldId id="290" r:id="rId7"/>
    <p:sldId id="291" r:id="rId8"/>
    <p:sldId id="292" r:id="rId9"/>
    <p:sldId id="293" r:id="rId10"/>
    <p:sldId id="259" r:id="rId11"/>
    <p:sldId id="294" r:id="rId12"/>
    <p:sldId id="260" r:id="rId13"/>
    <p:sldId id="263" r:id="rId14"/>
    <p:sldId id="264" r:id="rId15"/>
    <p:sldId id="265" r:id="rId16"/>
    <p:sldId id="266" r:id="rId17"/>
    <p:sldId id="267" r:id="rId18"/>
    <p:sldId id="269" r:id="rId19"/>
    <p:sldId id="277" r:id="rId20"/>
    <p:sldId id="288" r:id="rId21"/>
    <p:sldId id="282" r:id="rId22"/>
    <p:sldId id="276" r:id="rId23"/>
    <p:sldId id="272" r:id="rId24"/>
    <p:sldId id="279" r:id="rId25"/>
    <p:sldId id="284" r:id="rId26"/>
    <p:sldId id="285" r:id="rId27"/>
    <p:sldId id="286" r:id="rId28"/>
    <p:sldId id="295" r:id="rId29"/>
    <p:sldId id="296" r:id="rId30"/>
    <p:sldId id="281" r:id="rId31"/>
    <p:sldId id="27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F42C"/>
    <a:srgbClr val="00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C42A04-5228-4A1E-A48A-458D648FA346}" type="datetimeFigureOut">
              <a:rPr lang="en-US"/>
              <a:pPr/>
              <a:t>3/14/2013</a:t>
            </a:fld>
            <a:endParaRPr lang="en-US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0E0B5B-0BE4-440E-9835-0E4B9E3E7FE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0B5B-0BE4-440E-9835-0E4B9E3E7FE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0B5B-0BE4-440E-9835-0E4B9E3E7FE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7426F9-6259-4A9D-895C-B0F1C20F4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B159-1767-43D1-9F52-D23D7E9F97AA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73A40-0FD1-4C5C-9417-5609C36463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973B6B-A205-4C8E-AD6F-BB5DAFCAE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3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5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png"/><Relationship Id="rId9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214290"/>
            <a:ext cx="8496944" cy="1990574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Exact calculation of the </a:t>
            </a:r>
            <a:r>
              <a:rPr lang="en-US" sz="3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magnetoelectric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effect for S=1/2 XXZ-chain with </a:t>
            </a:r>
            <a:r>
              <a:rPr lang="en-US" sz="3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Dzyaloshinskii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-Moriya interaction.</a:t>
            </a:r>
            <a:endParaRPr lang="en-US" sz="3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0212" y="2564904"/>
            <a:ext cx="8713788" cy="1685354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                                  </a:t>
            </a:r>
            <a:endParaRPr lang="en-US" sz="1800" b="1" u="sng" dirty="0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Arial Narrow" pitchFamily="34" charset="0"/>
              </a:rPr>
              <a:t>Vadim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 Narrow" pitchFamily="34" charset="0"/>
              </a:rPr>
              <a:t>Ohanyan</a:t>
            </a: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(Department of Theoretical Physics, Yerevan State University Yerevan, Armenia)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067944" y="5301208"/>
            <a:ext cx="4608512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dirty="0" smtClean="0"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Arial Narrow" pitchFamily="34" charset="0"/>
              </a:rPr>
              <a:t>Tbilisi</a:t>
            </a:r>
            <a:r>
              <a:rPr lang="en-US" sz="2800" dirty="0" smtClean="0">
                <a:latin typeface="Arial Narrow" pitchFamily="34" charset="0"/>
              </a:rPr>
              <a:t>  15 March 2013</a:t>
            </a:r>
            <a:endParaRPr lang="en-U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3043238"/>
          <a:ext cx="177800" cy="207962"/>
        </p:xfrm>
        <a:graphic>
          <a:graphicData uri="http://schemas.openxmlformats.org/presentationml/2006/ole">
            <p:oleObj spid="_x0000_s1026" name="Equation" r:id="rId3" imgW="177480" imgH="228600" progId="Equation.3">
              <p:embed/>
            </p:oleObj>
          </a:graphicData>
        </a:graphic>
      </p:graphicFrame>
      <p:pic>
        <p:nvPicPr>
          <p:cNvPr id="6" name="Picture 5" descr="QTM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133725" cy="447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7" descr="fq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2856"/>
            <a:ext cx="4829175" cy="771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 descr="ZL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7542876" cy="940814"/>
          </a:xfrm>
          <a:prstGeom prst="rect">
            <a:avLst/>
          </a:prstGeom>
        </p:spPr>
      </p:pic>
      <p:pic>
        <p:nvPicPr>
          <p:cNvPr id="13" name="Picture 12" descr="Lambdamax_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66442"/>
            <a:ext cx="8028384" cy="636648"/>
          </a:xfrm>
          <a:prstGeom prst="rect">
            <a:avLst/>
          </a:prstGeom>
        </p:spPr>
      </p:pic>
      <p:pic>
        <p:nvPicPr>
          <p:cNvPr id="14" name="Picture 13" descr="Ho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789040"/>
            <a:ext cx="7429500" cy="419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5" name="Picture 14" descr="ZL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3" y="4725144"/>
            <a:ext cx="8496944" cy="176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R_t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6477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QTM_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638675" cy="466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 descr="railroadpro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04864"/>
            <a:ext cx="3813368" cy="3804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QTMc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437112"/>
            <a:ext cx="3990553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m_XX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038725" cy="1019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R-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90690"/>
            <a:ext cx="4320480" cy="151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5" descr="XXZ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573016"/>
            <a:ext cx="5505450" cy="1238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Picture 6" descr="tildR-m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582962"/>
            <a:ext cx="4196858" cy="1525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Picture 7" descr="lax-la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445224"/>
            <a:ext cx="2847975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 descr="H_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2592" y="5301208"/>
            <a:ext cx="448049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876800" cy="781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tildL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914900" cy="866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QTM_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8424614" cy="873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fq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085184"/>
            <a:ext cx="4829175" cy="771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ta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581128"/>
            <a:ext cx="1714500" cy="781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ba-di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05800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Picture 10" descr="AB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941168"/>
            <a:ext cx="5544616" cy="747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Picture 11" descr="AB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7488832" cy="39423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3" name="Picture 12" descr="ABA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877272"/>
            <a:ext cx="5256584" cy="650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a-di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05800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Picture 12" descr="AB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439025" cy="4019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" name="Picture 14" descr="BA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373216"/>
            <a:ext cx="8622555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up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286375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wickr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476750" cy="457200"/>
          </a:xfrm>
          <a:prstGeom prst="rect">
            <a:avLst/>
          </a:prstGeom>
        </p:spPr>
      </p:pic>
      <p:pic>
        <p:nvPicPr>
          <p:cNvPr id="11" name="Picture 10" descr="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412776"/>
            <a:ext cx="5038725" cy="885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" name="Picture 14" descr="l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492896"/>
            <a:ext cx="7781925" cy="2143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51863" cy="3228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6962552" cy="16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ist_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301208"/>
            <a:ext cx="4360937" cy="13622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250" y="404664"/>
            <a:ext cx="6737179" cy="3903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A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2724150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9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53136"/>
            <a:ext cx="4895850" cy="752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" name="Picture 10" descr="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5661248"/>
            <a:ext cx="725805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50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11" descr="lo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8552631" cy="1410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Picture 12" descr="tex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852936"/>
            <a:ext cx="8532440" cy="903747"/>
          </a:xfrm>
          <a:prstGeom prst="rect">
            <a:avLst/>
          </a:prstGeom>
        </p:spPr>
      </p:pic>
      <p:pic>
        <p:nvPicPr>
          <p:cNvPr id="14" name="Picture 13" descr="lo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05064"/>
            <a:ext cx="7410450" cy="866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cxnSp>
        <p:nvCxnSpPr>
          <p:cNvPr id="16" name="Straight Arrow Connector 15"/>
          <p:cNvCxnSpPr/>
          <p:nvPr/>
        </p:nvCxnSpPr>
        <p:spPr>
          <a:xfrm flipV="1">
            <a:off x="4355976" y="2348880"/>
            <a:ext cx="0" cy="504056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xt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445224"/>
            <a:ext cx="8352928" cy="58153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4499992" y="4941168"/>
            <a:ext cx="0" cy="504056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a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877272"/>
            <a:ext cx="1714500" cy="781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04664"/>
            <a:ext cx="3143240" cy="857256"/>
          </a:xfr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 Narrow" pitchFamily="34" charset="0"/>
              </a:rPr>
              <a:t>Outline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4" name="Picture 3" descr="out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" y="2100262"/>
            <a:ext cx="9001125" cy="26574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5661248"/>
            <a:ext cx="8964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Brockmann</a:t>
            </a:r>
            <a:r>
              <a:rPr lang="en-US" dirty="0" smtClean="0"/>
              <a:t>, Andreas </a:t>
            </a:r>
            <a:r>
              <a:rPr lang="en-US" dirty="0" err="1" smtClean="0"/>
              <a:t>Klümper</a:t>
            </a:r>
            <a:r>
              <a:rPr lang="en-US" dirty="0" smtClean="0"/>
              <a:t>, V.O. Phys. Rev. B </a:t>
            </a:r>
            <a:r>
              <a:rPr lang="en-US" b="1" dirty="0" smtClean="0"/>
              <a:t>87, </a:t>
            </a:r>
            <a:r>
              <a:rPr lang="en-US" dirty="0" smtClean="0"/>
              <a:t>054407 (2013).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t_exp_for_e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14875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" name="Picture 14" descr="l1+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7812360" cy="12912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" name="Picture 15" descr="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0328" y="2492896"/>
            <a:ext cx="6651624" cy="2160240"/>
          </a:xfrm>
          <a:prstGeom prst="rect">
            <a:avLst/>
          </a:prstGeom>
        </p:spPr>
      </p:pic>
      <p:pic>
        <p:nvPicPr>
          <p:cNvPr id="18" name="Picture 17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949280"/>
            <a:ext cx="2124075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" name="Picture 18" descr="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5805264"/>
            <a:ext cx="5859848" cy="8918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1" name="Picture 20" descr="L_ma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725144"/>
            <a:ext cx="8676456" cy="6418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410450" cy="866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3" name="Picture 12" descr="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6886575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4" name="Picture 13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24944"/>
            <a:ext cx="2124075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" name="Picture 14" descr="k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924944"/>
            <a:ext cx="300990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r_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7477125" cy="752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388424" cy="655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KNB-p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276872"/>
            <a:ext cx="8431857" cy="3800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8" name="Picture 17" descr="KN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068960"/>
            <a:ext cx="2038350" cy="361950"/>
          </a:xfrm>
          <a:prstGeom prst="rect">
            <a:avLst/>
          </a:prstGeom>
        </p:spPr>
      </p:pic>
      <p:pic>
        <p:nvPicPr>
          <p:cNvPr id="23" name="Picture 22" descr="alph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581128"/>
            <a:ext cx="3000375" cy="781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573016"/>
            <a:ext cx="4486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140968"/>
            <a:ext cx="26860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uge_transf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5"/>
            <a:ext cx="4968552" cy="2867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5" name="Picture 14" descr="Our_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7477125" cy="752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6" name="Picture 15" descr="PD_f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92896"/>
            <a:ext cx="4391025" cy="3143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" name="Picture 17" descr="PD_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509120"/>
            <a:ext cx="2733675" cy="1104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" name="Picture 20" descr="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805264"/>
            <a:ext cx="2609850" cy="36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P_mic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52900" cy="209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Picture 13" descr="M_P_alpha_3_i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89" y="2996952"/>
            <a:ext cx="8036093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54" y="620688"/>
            <a:ext cx="6880506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" name="Picture 18" descr="Gx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08920"/>
            <a:ext cx="5172075" cy="1076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" name="Picture 19" descr="PM_f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6629400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(H)_fig3a_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472"/>
            <a:ext cx="4644008" cy="3821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1" name="Picture 20" descr="P(H)_fig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8496" y="908720"/>
            <a:ext cx="4375504" cy="38332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2" name="Picture 21" descr="tex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2656"/>
            <a:ext cx="7572375" cy="371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text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89240"/>
            <a:ext cx="8424936" cy="954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4" name="Picture 23" descr="P_crit_ind_0.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437112"/>
            <a:ext cx="1695450" cy="100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lpha(H)_fig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3833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" name="Picture 10" descr="alpha(H)_fi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328942" cy="381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11" descr="alt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100392" cy="696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382000" cy="41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alpha(T)_fig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253551" cy="39136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P(T)_fig5a_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4211960" cy="39195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 descr="text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5877272"/>
            <a:ext cx="753427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446963" cy="352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P(E)_fig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550" y="908720"/>
            <a:ext cx="4362450" cy="391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M(E)_fig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836712"/>
            <a:ext cx="4362450" cy="4000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text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941168"/>
            <a:ext cx="7956376" cy="1728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8640"/>
            <a:ext cx="208823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883607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i="1" dirty="0" err="1" smtClean="0"/>
              <a:t>A.Klümper</a:t>
            </a:r>
            <a:r>
              <a:rPr lang="en-US" i="1" dirty="0" smtClean="0"/>
              <a:t>, M. </a:t>
            </a:r>
            <a:r>
              <a:rPr lang="en-US" i="1" dirty="0" err="1" smtClean="0"/>
              <a:t>Brockmann</a:t>
            </a:r>
            <a:r>
              <a:rPr lang="en-US" i="1" dirty="0" smtClean="0"/>
              <a:t>, and V. </a:t>
            </a:r>
            <a:r>
              <a:rPr lang="en-US" i="1" dirty="0" err="1" smtClean="0"/>
              <a:t>Ohanyan</a:t>
            </a:r>
            <a:r>
              <a:rPr lang="en-US" dirty="0" smtClean="0"/>
              <a:t>, Exact description of the </a:t>
            </a:r>
          </a:p>
          <a:p>
            <a:pPr marL="342900" indent="-342900"/>
            <a:r>
              <a:rPr lang="en-US" dirty="0" err="1" smtClean="0"/>
              <a:t>Magnetoelectric</a:t>
            </a:r>
            <a:r>
              <a:rPr lang="en-US" dirty="0" smtClean="0"/>
              <a:t> effect in the spin-1/2 XXZ-chain with </a:t>
            </a:r>
            <a:r>
              <a:rPr lang="en-US" dirty="0" err="1" smtClean="0"/>
              <a:t>Dzyaloshinskii</a:t>
            </a:r>
            <a:r>
              <a:rPr lang="en-US" dirty="0" smtClean="0"/>
              <a:t>-Moriya</a:t>
            </a:r>
          </a:p>
          <a:p>
            <a:pPr marL="342900" indent="-342900"/>
            <a:r>
              <a:rPr lang="en-US" dirty="0" smtClean="0"/>
              <a:t> interaction, arXiv:1210.7693 (2012).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62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Exact description of the thermodynamics of the </a:t>
            </a:r>
            <a:r>
              <a:rPr lang="en-US" dirty="0" err="1" smtClean="0"/>
              <a:t>integrable</a:t>
            </a:r>
            <a:r>
              <a:rPr lang="en-US" dirty="0" smtClean="0"/>
              <a:t> spin chains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Magnetoelectric</a:t>
            </a:r>
            <a:r>
              <a:rPr lang="en-US" dirty="0" smtClean="0"/>
              <a:t> Effect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501008"/>
            <a:ext cx="80648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MEE denominates the mutual influence of the electric and magnetic properties in matter. In its most prominent form, MEE can be defined as the magnetic field dependence of (</a:t>
            </a:r>
            <a:r>
              <a:rPr lang="en-US" b="1" dirty="0" err="1" smtClean="0"/>
              <a:t>ferro</a:t>
            </a:r>
            <a:r>
              <a:rPr lang="en-US" b="1" dirty="0" smtClean="0"/>
              <a:t>)electric polarization and the electric field dependence of magnetization.</a:t>
            </a:r>
            <a:endParaRPr lang="en-US" b="1" dirty="0"/>
          </a:p>
        </p:txBody>
      </p:sp>
      <p:pic>
        <p:nvPicPr>
          <p:cNvPr id="7" name="Picture 6" descr="alpha_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491" y="1988840"/>
            <a:ext cx="4682120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48510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Summary and </a:t>
            </a:r>
            <a:r>
              <a:rPr lang="en-GB" sz="3600" b="1" dirty="0" smtClean="0">
                <a:latin typeface="Arial Narrow" pitchFamily="34" charset="0"/>
              </a:rPr>
              <a:t>Conclusion</a:t>
            </a:r>
            <a:endParaRPr lang="en-GB" sz="3600" b="1" dirty="0">
              <a:latin typeface="Arial Narrow" pitchFamily="34" charset="0"/>
            </a:endParaRPr>
          </a:p>
        </p:txBody>
      </p:sp>
      <p:pic>
        <p:nvPicPr>
          <p:cNvPr id="5" name="Picture 4" descr="sum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2" y="1633537"/>
            <a:ext cx="8829675" cy="3590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04864"/>
            <a:ext cx="864096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 smtClean="0"/>
              <a:t>Thank you for attention !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542536" cy="31842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" name="Picture 2" descr="text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09625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5832648" cy="432048"/>
          </a:xfr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2d classical lattice models of statistical mechanics</a:t>
            </a:r>
            <a:endParaRPr lang="en-US" sz="1400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692150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780999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7" descr="Tmu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980728"/>
            <a:ext cx="4027425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9" descr="z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492896"/>
            <a:ext cx="3212664" cy="864096"/>
          </a:xfrm>
          <a:prstGeom prst="rect">
            <a:avLst/>
          </a:prstGeom>
        </p:spPr>
      </p:pic>
      <p:pic>
        <p:nvPicPr>
          <p:cNvPr id="11" name="Picture 10" descr="f2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356992"/>
            <a:ext cx="4379115" cy="792088"/>
          </a:xfrm>
          <a:prstGeom prst="rect">
            <a:avLst/>
          </a:prstGeom>
        </p:spPr>
      </p:pic>
      <p:pic>
        <p:nvPicPr>
          <p:cNvPr id="12" name="Picture 11" descr="Y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733256"/>
            <a:ext cx="8352928" cy="5634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44" name="Group 43"/>
          <p:cNvGrpSpPr/>
          <p:nvPr/>
        </p:nvGrpSpPr>
        <p:grpSpPr>
          <a:xfrm>
            <a:off x="4716016" y="2276872"/>
            <a:ext cx="3600400" cy="864096"/>
            <a:chOff x="5364088" y="3861048"/>
            <a:chExt cx="3600400" cy="864096"/>
          </a:xfrm>
        </p:grpSpPr>
        <p:sp>
          <p:nvSpPr>
            <p:cNvPr id="23" name="Oval 22"/>
            <p:cNvSpPr/>
            <p:nvPr/>
          </p:nvSpPr>
          <p:spPr>
            <a:xfrm>
              <a:off x="5364088" y="4005064"/>
              <a:ext cx="3600400" cy="57606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64088" y="3861048"/>
              <a:ext cx="3600400" cy="864096"/>
              <a:chOff x="5364088" y="3861048"/>
              <a:chExt cx="3600400" cy="86409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5724128" y="3933056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364088" y="4077072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28184" y="3861048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940152" y="436510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516216" y="436510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32240" y="3861048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48264" y="436510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236296" y="3861048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964488" y="4077072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812360" y="3861048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316416" y="3861048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524328" y="436510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172400" y="4293096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Picture 46" descr="TTT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4365104"/>
            <a:ext cx="4212468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is_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165798" cy="699922"/>
          </a:xfrm>
          <a:prstGeom prst="rect">
            <a:avLst/>
          </a:prstGeom>
        </p:spPr>
      </p:pic>
      <p:pic>
        <p:nvPicPr>
          <p:cNvPr id="3" name="Picture 2" descr="la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248025" cy="561975"/>
          </a:xfrm>
          <a:prstGeom prst="rect">
            <a:avLst/>
          </a:prstGeom>
        </p:spPr>
      </p:pic>
      <p:pic>
        <p:nvPicPr>
          <p:cNvPr id="4" name="Picture 3" descr="la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12776"/>
            <a:ext cx="2911339" cy="648072"/>
          </a:xfrm>
          <a:prstGeom prst="rect">
            <a:avLst/>
          </a:prstGeom>
        </p:spPr>
      </p:pic>
      <p:pic>
        <p:nvPicPr>
          <p:cNvPr id="5" name="Picture 4" descr="LAxm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844824"/>
            <a:ext cx="3095625" cy="809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Tf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204864"/>
            <a:ext cx="2952328" cy="454949"/>
          </a:xfrm>
          <a:prstGeom prst="rect">
            <a:avLst/>
          </a:prstGeom>
        </p:spPr>
      </p:pic>
      <p:pic>
        <p:nvPicPr>
          <p:cNvPr id="7" name="Picture 6" descr="RT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480" y="2996952"/>
            <a:ext cx="721952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 descr="RTT2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933056"/>
            <a:ext cx="8370930" cy="707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 descr="TTTT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941168"/>
            <a:ext cx="429128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9512" y="188640"/>
            <a:ext cx="5832648" cy="43204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Integrable</a:t>
            </a:r>
            <a:r>
              <a:rPr lang="en-US" sz="1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quantum </a:t>
            </a:r>
            <a:r>
              <a:rPr lang="en-US" sz="14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spinchains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Tu_cor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5623789"/>
            <a:ext cx="3627884" cy="870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88640"/>
            <a:ext cx="8424936" cy="43204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Similar algebraic structure of 2d classical model and </a:t>
            </a:r>
            <a:r>
              <a:rPr lang="en-US" sz="14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integrable</a:t>
            </a:r>
            <a:r>
              <a:rPr lang="en-US" sz="1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quantum chains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391980" y="620688"/>
            <a:ext cx="36004" cy="62373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8072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R-matrix of Boltzmann weights</a:t>
            </a:r>
          </a:p>
          <a:p>
            <a:endParaRPr lang="en-US" dirty="0" smtClean="0"/>
          </a:p>
          <a:p>
            <a:r>
              <a:rPr lang="en-US" dirty="0" smtClean="0"/>
              <a:t>Row-to-row transfer-matrix</a:t>
            </a:r>
          </a:p>
          <a:p>
            <a:endParaRPr lang="en-US" dirty="0" smtClean="0"/>
          </a:p>
          <a:p>
            <a:r>
              <a:rPr lang="en-US" dirty="0" smtClean="0"/>
              <a:t>RTT-relation</a:t>
            </a:r>
          </a:p>
          <a:p>
            <a:endParaRPr lang="en-US" dirty="0" smtClean="0"/>
          </a:p>
          <a:p>
            <a:r>
              <a:rPr lang="en-US" dirty="0" err="1" smtClean="0"/>
              <a:t>Commutativeity</a:t>
            </a:r>
            <a:r>
              <a:rPr lang="en-US" dirty="0" smtClean="0"/>
              <a:t> of the transfer-matrices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98072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Lax operator</a:t>
            </a:r>
          </a:p>
          <a:p>
            <a:endParaRPr lang="en-US" dirty="0" smtClean="0"/>
          </a:p>
          <a:p>
            <a:r>
              <a:rPr lang="en-US" dirty="0" err="1" smtClean="0"/>
              <a:t>Monodromy</a:t>
            </a:r>
            <a:r>
              <a:rPr lang="en-US" dirty="0" smtClean="0"/>
              <a:t> matrix</a:t>
            </a:r>
          </a:p>
          <a:p>
            <a:endParaRPr lang="en-US" dirty="0" smtClean="0"/>
          </a:p>
          <a:p>
            <a:r>
              <a:rPr lang="en-US" dirty="0" smtClean="0"/>
              <a:t>RTT-relation</a:t>
            </a:r>
          </a:p>
          <a:p>
            <a:endParaRPr lang="en-US" dirty="0" smtClean="0"/>
          </a:p>
          <a:p>
            <a:r>
              <a:rPr lang="en-US" dirty="0" smtClean="0"/>
              <a:t>Commutative transfer-matrices</a:t>
            </a:r>
          </a:p>
          <a:p>
            <a:endParaRPr lang="en-US" dirty="0" smtClean="0"/>
          </a:p>
          <a:p>
            <a:r>
              <a:rPr lang="en-US" dirty="0" smtClean="0"/>
              <a:t>Conserved quantities</a:t>
            </a:r>
            <a:endParaRPr lang="en-US" dirty="0"/>
          </a:p>
        </p:txBody>
      </p:sp>
      <p:pic>
        <p:nvPicPr>
          <p:cNvPr id="7" name="Picture 6" descr="T_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879" y="3933056"/>
            <a:ext cx="6841219" cy="2376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188640"/>
            <a:ext cx="2736304" cy="43204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Quantum transfer-matrix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2529791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adj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3089143" cy="1080120"/>
          </a:xfrm>
          <a:prstGeom prst="rect">
            <a:avLst/>
          </a:prstGeom>
        </p:spPr>
      </p:pic>
      <p:pic>
        <p:nvPicPr>
          <p:cNvPr id="7" name="Picture 6" descr="Z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5373216"/>
            <a:ext cx="6391275" cy="942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7" descr="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3861048"/>
            <a:ext cx="1980975" cy="1008112"/>
          </a:xfrm>
          <a:prstGeom prst="rect">
            <a:avLst/>
          </a:prstGeom>
        </p:spPr>
      </p:pic>
      <p:pic>
        <p:nvPicPr>
          <p:cNvPr id="9" name="Picture 8" descr="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564904"/>
            <a:ext cx="1946920" cy="1008227"/>
          </a:xfrm>
          <a:prstGeom prst="rect">
            <a:avLst/>
          </a:prstGeom>
        </p:spPr>
      </p:pic>
      <p:pic>
        <p:nvPicPr>
          <p:cNvPr id="10" name="Picture 9" descr="lattic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484784"/>
            <a:ext cx="5229225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88640"/>
            <a:ext cx="2736304" cy="43204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Quantum transfer-matrix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latti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4775" y="0"/>
            <a:ext cx="5229225" cy="3762375"/>
          </a:xfrm>
          <a:prstGeom prst="rect">
            <a:avLst/>
          </a:prstGeom>
        </p:spPr>
      </p:pic>
      <p:pic>
        <p:nvPicPr>
          <p:cNvPr id="6" name="Picture 5" descr="QT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5300654"/>
            <a:ext cx="6421388" cy="913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ZL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3943350" cy="1304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7" descr="QTM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21088"/>
            <a:ext cx="3133725" cy="447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0" name="Straight Arrow Connector 9"/>
          <p:cNvCxnSpPr/>
          <p:nvPr/>
        </p:nvCxnSpPr>
        <p:spPr>
          <a:xfrm flipH="1" flipV="1">
            <a:off x="6588224" y="3573016"/>
            <a:ext cx="144016" cy="648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51920" y="4725144"/>
            <a:ext cx="2376264" cy="648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140968"/>
            <a:ext cx="3185617" cy="162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15884</TotalTime>
  <Words>194</Words>
  <Application>Microsoft Office PowerPoint</Application>
  <PresentationFormat>On-screen Show (4:3)</PresentationFormat>
  <Paragraphs>42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Concourse</vt:lpstr>
      <vt:lpstr>Equation</vt:lpstr>
      <vt:lpstr>Exact calculation of the magnetoelectric effect for S=1/2 XXZ-chain with Dzyaloshinskii-Moriya interaction.</vt:lpstr>
      <vt:lpstr>Outline</vt:lpstr>
      <vt:lpstr>Slide 3</vt:lpstr>
      <vt:lpstr>Slide 4</vt:lpstr>
      <vt:lpstr>2d classical lattice models of statistical mechanics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Vadim</cp:lastModifiedBy>
  <cp:revision>705</cp:revision>
  <dcterms:created xsi:type="dcterms:W3CDTF">2011-03-04T10:47:29Z</dcterms:created>
  <dcterms:modified xsi:type="dcterms:W3CDTF">2013-03-15T05:44:13Z</dcterms:modified>
</cp:coreProperties>
</file>