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64" r:id="rId2"/>
    <p:sldId id="268" r:id="rId3"/>
    <p:sldId id="275" r:id="rId4"/>
    <p:sldId id="276" r:id="rId5"/>
    <p:sldId id="269" r:id="rId6"/>
    <p:sldId id="267" r:id="rId7"/>
    <p:sldId id="261" r:id="rId8"/>
    <p:sldId id="271" r:id="rId9"/>
    <p:sldId id="262" r:id="rId10"/>
    <p:sldId id="263" r:id="rId11"/>
    <p:sldId id="27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0" d="100"/>
          <a:sy n="40" d="100"/>
        </p:scale>
        <p:origin x="-826" y="-16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738DEF-E779-4F6B-B7A4-FD88CE782657}" type="datetimeFigureOut">
              <a:rPr lang="en-US" smtClean="0"/>
              <a:pPr/>
              <a:t>15-Mar-13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3E58FE-BFC6-41D8-A7B8-9723FC4459F4}" type="slidenum">
              <a:rPr lang="en-US" smtClean="0"/>
              <a:pPr/>
              <a:t>‹#›</a:t>
            </a:fld>
            <a:endParaRPr lang="en-US"/>
          </a:p>
        </p:txBody>
      </p:sp>
    </p:spTree>
    <p:extLst>
      <p:ext uri="{BB962C8B-B14F-4D97-AF65-F5344CB8AC3E}">
        <p14:creationId xmlns:p14="http://schemas.microsoft.com/office/powerpoint/2010/main" val="3303062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EE7C1D-D4A0-466D-97D5-6129FDD28B6B}" type="datetimeFigureOut">
              <a:rPr lang="en-US" smtClean="0"/>
              <a:pPr/>
              <a:t>15-Mar-13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EE7C1D-D4A0-466D-97D5-6129FDD28B6B}" type="datetimeFigureOut">
              <a:rPr lang="en-US" smtClean="0"/>
              <a:pPr/>
              <a:t>15-Mar-13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EE7C1D-D4A0-466D-97D5-6129FDD28B6B}" type="datetimeFigureOut">
              <a:rPr lang="en-US" smtClean="0"/>
              <a:pPr/>
              <a:t>15-Mar-13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EE7C1D-D4A0-466D-97D5-6129FDD28B6B}" type="datetimeFigureOut">
              <a:rPr lang="en-US" smtClean="0"/>
              <a:pPr/>
              <a:t>15-Mar-13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EE7C1D-D4A0-466D-97D5-6129FDD28B6B}" type="datetimeFigureOut">
              <a:rPr lang="en-US" smtClean="0"/>
              <a:pPr/>
              <a:t>15-Mar-13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EE7C1D-D4A0-466D-97D5-6129FDD28B6B}" type="datetimeFigureOut">
              <a:rPr lang="en-US" smtClean="0"/>
              <a:pPr/>
              <a:t>15-Mar-13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EE7C1D-D4A0-466D-97D5-6129FDD28B6B}" type="datetimeFigureOut">
              <a:rPr lang="en-US" smtClean="0"/>
              <a:pPr/>
              <a:t>15-Mar-13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EE7C1D-D4A0-466D-97D5-6129FDD28B6B}" type="datetimeFigureOut">
              <a:rPr lang="en-US" smtClean="0"/>
              <a:pPr/>
              <a:t>15-Mar-13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EE7C1D-D4A0-466D-97D5-6129FDD28B6B}" type="datetimeFigureOut">
              <a:rPr lang="en-US" smtClean="0"/>
              <a:pPr/>
              <a:t>15-Mar-13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EE7C1D-D4A0-466D-97D5-6129FDD28B6B}" type="datetimeFigureOut">
              <a:rPr lang="en-US" smtClean="0"/>
              <a:pPr/>
              <a:t>15-Mar-13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EE7C1D-D4A0-466D-97D5-6129FDD28B6B}" type="datetimeFigureOut">
              <a:rPr lang="en-US" smtClean="0"/>
              <a:pPr/>
              <a:t>15-Mar-13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51DCB-4094-4741-AAD2-FFAD16CAED2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EE7C1D-D4A0-466D-97D5-6129FDD28B6B}" type="datetimeFigureOut">
              <a:rPr lang="en-US" smtClean="0"/>
              <a:pPr/>
              <a:t>15-Mar-13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551DCB-4094-4741-AAD2-FFAD16CAED2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Flavor Beyond the Standard Model</a:t>
            </a:r>
            <a:endParaRPr lang="en-US" sz="3200" dirty="0"/>
          </a:p>
        </p:txBody>
      </p:sp>
      <p:sp>
        <p:nvSpPr>
          <p:cNvPr id="3" name="Content Placeholder 2"/>
          <p:cNvSpPr>
            <a:spLocks noGrp="1"/>
          </p:cNvSpPr>
          <p:nvPr>
            <p:ph idx="1"/>
          </p:nvPr>
        </p:nvSpPr>
        <p:spPr/>
        <p:txBody>
          <a:bodyPr>
            <a:normAutofit/>
          </a:bodyPr>
          <a:lstStyle/>
          <a:p>
            <a:pPr algn="ctr">
              <a:buNone/>
            </a:pPr>
            <a:endParaRPr lang="en-US" sz="2400" dirty="0"/>
          </a:p>
          <a:p>
            <a:pPr algn="ctr">
              <a:buNone/>
            </a:pPr>
            <a:endParaRPr lang="en-US" sz="2400" b="1" dirty="0"/>
          </a:p>
          <a:p>
            <a:pPr algn="ctr">
              <a:buNone/>
            </a:pPr>
            <a:r>
              <a:rPr lang="en-US" sz="2400" b="1" dirty="0" err="1" smtClean="0"/>
              <a:t>Zurab</a:t>
            </a:r>
            <a:r>
              <a:rPr lang="en-US" sz="2400" b="1" dirty="0" smtClean="0"/>
              <a:t> </a:t>
            </a:r>
            <a:r>
              <a:rPr lang="en-US" sz="2400" b="1" dirty="0" err="1" smtClean="0"/>
              <a:t>Tavartkiladze</a:t>
            </a:r>
            <a:r>
              <a:rPr lang="en-US" sz="2400" b="1" dirty="0" smtClean="0"/>
              <a:t>,    </a:t>
            </a:r>
            <a:r>
              <a:rPr lang="en-US" sz="2400" b="1" u="sng" dirty="0" smtClean="0"/>
              <a:t>Gela </a:t>
            </a:r>
            <a:r>
              <a:rPr lang="en-US" sz="2400" b="1" u="sng" dirty="0" err="1" smtClean="0"/>
              <a:t>Devidze</a:t>
            </a:r>
            <a:endParaRPr lang="en-US" sz="2400" b="1" u="sng" dirty="0" smtClean="0"/>
          </a:p>
          <a:p>
            <a:pPr algn="ctr">
              <a:buNone/>
            </a:pPr>
            <a:endParaRPr lang="en-US" sz="2400" dirty="0" smtClean="0"/>
          </a:p>
          <a:p>
            <a:pPr>
              <a:buNone/>
            </a:pPr>
            <a:endParaRPr lang="en-US" sz="2000" dirty="0" smtClean="0"/>
          </a:p>
          <a:p>
            <a:pPr>
              <a:buNone/>
            </a:pPr>
            <a:endParaRPr lang="en-US" sz="2000" dirty="0" smtClean="0"/>
          </a:p>
          <a:p>
            <a:pPr>
              <a:buNone/>
            </a:pPr>
            <a:endParaRPr lang="en-US" sz="2000" dirty="0" smtClean="0"/>
          </a:p>
          <a:p>
            <a:pPr>
              <a:buNone/>
            </a:pPr>
            <a:r>
              <a:rPr lang="en-US" sz="2000" b="1" i="1" dirty="0" smtClean="0"/>
              <a:t>                                                  Tbilisi </a:t>
            </a:r>
            <a:r>
              <a:rPr lang="en-US" sz="2000" b="1" i="1" dirty="0"/>
              <a:t>State </a:t>
            </a:r>
            <a:r>
              <a:rPr lang="en-US" sz="2000" b="1" i="1" dirty="0" smtClean="0"/>
              <a:t>University</a:t>
            </a:r>
            <a:endParaRPr lang="en-US" sz="2000" dirty="0" smtClean="0"/>
          </a:p>
          <a:p>
            <a:pPr algn="ctr">
              <a:buNone/>
            </a:pPr>
            <a:r>
              <a:rPr lang="en-US" sz="1800" b="1" i="1" dirty="0"/>
              <a:t>Volkswagen meeting 14, 15 March </a:t>
            </a:r>
            <a:r>
              <a:rPr lang="en-US" sz="1800" b="1" i="1" dirty="0" smtClean="0"/>
              <a:t>2013, </a:t>
            </a:r>
            <a:r>
              <a:rPr lang="en-US" sz="1800" b="1" i="1" dirty="0"/>
              <a:t>Tbilisi</a:t>
            </a:r>
            <a:endParaRPr lang="en-US" sz="1800" b="1" i="1" dirty="0" smtClean="0"/>
          </a:p>
          <a:p>
            <a:pPr>
              <a:buNone/>
            </a:pPr>
            <a:r>
              <a:rPr lang="en-US" sz="2000" dirty="0" smtClean="0"/>
              <a:t> </a:t>
            </a: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b="1" i="1" dirty="0">
                <a:latin typeface="Times New Roman" pitchFamily="18" charset="0"/>
                <a:cs typeface="Times New Roman" pitchFamily="18" charset="0"/>
              </a:rPr>
              <a:t>G.G. </a:t>
            </a:r>
            <a:r>
              <a:rPr lang="en-US" sz="1800" b="1" i="1" dirty="0" err="1">
                <a:latin typeface="Times New Roman" pitchFamily="18" charset="0"/>
                <a:cs typeface="Times New Roman" pitchFamily="18" charset="0"/>
              </a:rPr>
              <a:t>Devidze</a:t>
            </a:r>
            <a:r>
              <a:rPr lang="en-US" sz="1800" b="1" i="1" dirty="0">
                <a:latin typeface="Times New Roman" pitchFamily="18" charset="0"/>
                <a:cs typeface="Times New Roman" pitchFamily="18" charset="0"/>
              </a:rPr>
              <a:t>  -  Flavor Beyond the Standard Model</a:t>
            </a:r>
            <a:br>
              <a:rPr lang="en-US" sz="1800" b="1" i="1" dirty="0">
                <a:latin typeface="Times New Roman" pitchFamily="18" charset="0"/>
                <a:cs typeface="Times New Roman" pitchFamily="18" charset="0"/>
              </a:rPr>
            </a:br>
            <a:endParaRPr lang="en-US" sz="1800" dirty="0"/>
          </a:p>
        </p:txBody>
      </p:sp>
      <p:sp>
        <p:nvSpPr>
          <p:cNvPr id="3" name="Content Placeholder 2"/>
          <p:cNvSpPr>
            <a:spLocks noGrp="1"/>
          </p:cNvSpPr>
          <p:nvPr>
            <p:ph idx="1"/>
          </p:nvPr>
        </p:nvSpPr>
        <p:spPr/>
        <p:txBody>
          <a:bodyPr>
            <a:normAutofit/>
          </a:bodyPr>
          <a:lstStyle/>
          <a:p>
            <a:pPr algn="just">
              <a:buNone/>
            </a:pPr>
            <a:r>
              <a:rPr lang="en-US" sz="1600" dirty="0" smtClean="0"/>
              <a:t>       We have studied manifestation of NP in rare processes. </a:t>
            </a:r>
            <a:r>
              <a:rPr lang="en-GB" sz="1600" dirty="0" smtClean="0"/>
              <a:t>Our attention was devoted to lepton flavour violation processes, top quark and neutral B-meson rare decays.</a:t>
            </a:r>
          </a:p>
          <a:p>
            <a:pPr algn="just">
              <a:buNone/>
            </a:pPr>
            <a:r>
              <a:rPr lang="en-GB" sz="1600" dirty="0" smtClean="0"/>
              <a:t>        Numerical estimates show that in case of B-meson double </a:t>
            </a:r>
            <a:r>
              <a:rPr lang="en-GB" sz="1600" dirty="0" err="1" smtClean="0"/>
              <a:t>radiative</a:t>
            </a:r>
            <a:r>
              <a:rPr lang="en-GB" sz="1600" dirty="0" smtClean="0"/>
              <a:t> decays we can get a difference from SM-result as much as ~</a:t>
            </a:r>
            <a:r>
              <a:rPr lang="en-GB" sz="1600" i="1" dirty="0" smtClean="0"/>
              <a:t>O(10%).</a:t>
            </a:r>
          </a:p>
          <a:p>
            <a:pPr algn="just">
              <a:buNone/>
            </a:pPr>
            <a:r>
              <a:rPr lang="en-GB" sz="1600" dirty="0" smtClean="0"/>
              <a:t>        We have estimated lepton flavour violation processes</a:t>
            </a:r>
            <a:r>
              <a:rPr lang="en-GB" sz="1600" i="1" dirty="0" smtClean="0"/>
              <a:t> </a:t>
            </a:r>
            <a:r>
              <a:rPr lang="en-GB" sz="1600" dirty="0" smtClean="0"/>
              <a:t>rates and concluded that three body decays and </a:t>
            </a:r>
            <a:r>
              <a:rPr lang="en-US" sz="1600" dirty="0" smtClean="0">
                <a:latin typeface="Symbol" pitchFamily="18" charset="2"/>
              </a:rPr>
              <a:t>m</a:t>
            </a:r>
            <a:r>
              <a:rPr lang="en-US" sz="1600" dirty="0" smtClean="0"/>
              <a:t> −</a:t>
            </a:r>
            <a:r>
              <a:rPr lang="en-US" sz="1600" i="1" dirty="0" smtClean="0"/>
              <a:t>e </a:t>
            </a:r>
            <a:r>
              <a:rPr lang="en-US" sz="1600" dirty="0" smtClean="0"/>
              <a:t>conversion </a:t>
            </a:r>
            <a:r>
              <a:rPr lang="en-GB" sz="1600" dirty="0" smtClean="0"/>
              <a:t>seem more favourable then </a:t>
            </a:r>
            <a:r>
              <a:rPr lang="en-GB" sz="1600" dirty="0" err="1" smtClean="0"/>
              <a:t>radiative</a:t>
            </a:r>
            <a:r>
              <a:rPr lang="en-GB" sz="1600" dirty="0" smtClean="0"/>
              <a:t> decays.</a:t>
            </a:r>
            <a:endParaRPr lang="en-US" sz="1600" dirty="0"/>
          </a:p>
          <a:p>
            <a:pPr>
              <a:buNone/>
            </a:pPr>
            <a:endParaRPr lang="en-US" dirty="0"/>
          </a:p>
        </p:txBody>
      </p:sp>
      <p:sp>
        <p:nvSpPr>
          <p:cNvPr id="5" name="Slide Number Placeholder 4"/>
          <p:cNvSpPr>
            <a:spLocks noGrp="1"/>
          </p:cNvSpPr>
          <p:nvPr>
            <p:ph type="sldNum" sz="quarter" idx="12"/>
          </p:nvPr>
        </p:nvSpPr>
        <p:spPr/>
        <p:txBody>
          <a:bodyPr/>
          <a:lstStyle/>
          <a:p>
            <a:fld id="{0E551DCB-4094-4741-AAD2-FFAD16CAED22}" type="slidenum">
              <a:rPr lang="en-US" smtClean="0"/>
              <a:pPr/>
              <a:t>10</a:t>
            </a:fld>
            <a:endParaRPr lang="en-US"/>
          </a:p>
        </p:txBody>
      </p:sp>
      <p:sp>
        <p:nvSpPr>
          <p:cNvPr id="7" name="Footer Placeholder 6"/>
          <p:cNvSpPr>
            <a:spLocks noGrp="1"/>
          </p:cNvSpPr>
          <p:nvPr>
            <p:ph type="ftr" sz="quarter" idx="11"/>
          </p:nvPr>
        </p:nvSpPr>
        <p:spPr>
          <a:xfrm>
            <a:off x="2133600" y="6356350"/>
            <a:ext cx="4267200" cy="365125"/>
          </a:xfrm>
        </p:spPr>
        <p:txBody>
          <a:bodyPr/>
          <a:lstStyle/>
          <a:p>
            <a:r>
              <a:rPr lang="en-US" sz="1600" b="1" i="1" dirty="0">
                <a:solidFill>
                  <a:srgbClr val="FF0000"/>
                </a:solidFill>
              </a:rPr>
              <a:t>Volkswagen meeting,  Tbilisi 2013, March 15</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b="1" i="1" dirty="0">
                <a:latin typeface="Times New Roman" pitchFamily="18" charset="0"/>
                <a:cs typeface="Times New Roman" pitchFamily="18" charset="0"/>
              </a:rPr>
              <a:t>G.G. </a:t>
            </a:r>
            <a:r>
              <a:rPr lang="en-US" sz="1800" b="1" i="1" dirty="0" err="1">
                <a:latin typeface="Times New Roman" pitchFamily="18" charset="0"/>
                <a:cs typeface="Times New Roman" pitchFamily="18" charset="0"/>
              </a:rPr>
              <a:t>Devidze</a:t>
            </a:r>
            <a:r>
              <a:rPr lang="en-US" sz="1800" b="1" i="1" dirty="0">
                <a:latin typeface="Times New Roman" pitchFamily="18" charset="0"/>
                <a:cs typeface="Times New Roman" pitchFamily="18" charset="0"/>
              </a:rPr>
              <a:t>  -  Flavor Beyond the Standard Model</a:t>
            </a:r>
            <a:br>
              <a:rPr lang="en-US" sz="1800" b="1" i="1" dirty="0">
                <a:latin typeface="Times New Roman" pitchFamily="18" charset="0"/>
                <a:cs typeface="Times New Roman" pitchFamily="18" charset="0"/>
              </a:rPr>
            </a:br>
            <a:endParaRPr lang="en-US" sz="1800"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a:p>
            <a:pPr algn="just">
              <a:buNone/>
            </a:pPr>
            <a:r>
              <a:rPr lang="en-US" dirty="0" smtClean="0"/>
              <a:t>   </a:t>
            </a:r>
            <a:r>
              <a:rPr lang="en-US" sz="2000" dirty="0" smtClean="0">
                <a:latin typeface="Times New Roman" pitchFamily="18" charset="0"/>
                <a:cs typeface="Times New Roman" pitchFamily="18" charset="0"/>
              </a:rPr>
              <a:t>We </a:t>
            </a:r>
            <a:r>
              <a:rPr lang="en-US" sz="2000" dirty="0">
                <a:latin typeface="Times New Roman" pitchFamily="18" charset="0"/>
                <a:cs typeface="Times New Roman" pitchFamily="18" charset="0"/>
              </a:rPr>
              <a:t>are at the beginning of a new </a:t>
            </a:r>
            <a:r>
              <a:rPr lang="en-US" sz="2000" dirty="0" smtClean="0">
                <a:latin typeface="Times New Roman" pitchFamily="18" charset="0"/>
                <a:cs typeface="Times New Roman" pitchFamily="18" charset="0"/>
              </a:rPr>
              <a:t>era </a:t>
            </a:r>
            <a:r>
              <a:rPr lang="en-US" sz="2000" dirty="0">
                <a:latin typeface="Times New Roman" pitchFamily="18" charset="0"/>
                <a:cs typeface="Times New Roman" pitchFamily="18" charset="0"/>
              </a:rPr>
              <a:t>which certainly will bring us first more detailed insights into the physics at short distance </a:t>
            </a:r>
            <a:r>
              <a:rPr lang="en-US" sz="2000" dirty="0" smtClean="0">
                <a:latin typeface="Times New Roman" pitchFamily="18" charset="0"/>
                <a:cs typeface="Times New Roman" pitchFamily="18" charset="0"/>
              </a:rPr>
              <a:t>scales. </a:t>
            </a:r>
          </a:p>
          <a:p>
            <a:pPr algn="just">
              <a:buNone/>
            </a:pPr>
            <a:endParaRPr lang="en-US" sz="2000" dirty="0" smtClean="0">
              <a:latin typeface="Times New Roman" pitchFamily="18" charset="0"/>
              <a:cs typeface="Times New Roman" pitchFamily="18" charset="0"/>
            </a:endParaRPr>
          </a:p>
          <a:p>
            <a:pPr algn="just">
              <a:buNone/>
            </a:pPr>
            <a:r>
              <a:rPr lang="en-US" sz="2000" dirty="0" smtClean="0">
                <a:latin typeface="Times New Roman" pitchFamily="18" charset="0"/>
                <a:cs typeface="Times New Roman" pitchFamily="18" charset="0"/>
              </a:rPr>
              <a:t>      The </a:t>
            </a:r>
            <a:r>
              <a:rPr lang="en-US" sz="2000" dirty="0">
                <a:latin typeface="Times New Roman" pitchFamily="18" charset="0"/>
                <a:cs typeface="Times New Roman" pitchFamily="18" charset="0"/>
              </a:rPr>
              <a:t>interplay of high energy collider results with the </a:t>
            </a:r>
            <a:r>
              <a:rPr lang="en-US" sz="2000" dirty="0" err="1">
                <a:latin typeface="Times New Roman" pitchFamily="18" charset="0"/>
                <a:cs typeface="Times New Roman" pitchFamily="18" charset="0"/>
              </a:rPr>
              <a:t>flavour</a:t>
            </a:r>
            <a:r>
              <a:rPr lang="en-US" sz="2000" dirty="0">
                <a:latin typeface="Times New Roman" pitchFamily="18" charset="0"/>
                <a:cs typeface="Times New Roman" pitchFamily="18" charset="0"/>
              </a:rPr>
              <a:t> precision experiments will allow us to make important steps towards a </a:t>
            </a:r>
            <a:r>
              <a:rPr lang="en-US" sz="2000" i="1" dirty="0">
                <a:latin typeface="Times New Roman" pitchFamily="18" charset="0"/>
                <a:cs typeface="Times New Roman" pitchFamily="18" charset="0"/>
              </a:rPr>
              <a:t>New Standard </a:t>
            </a:r>
            <a:r>
              <a:rPr lang="en-US" sz="2000" i="1" dirty="0" smtClean="0">
                <a:latin typeface="Times New Roman" pitchFamily="18" charset="0"/>
                <a:cs typeface="Times New Roman" pitchFamily="18" charset="0"/>
              </a:rPr>
              <a:t>Model</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a:p>
            <a:pPr>
              <a:buNone/>
            </a:pPr>
            <a:endParaRPr lang="en-US" dirty="0"/>
          </a:p>
        </p:txBody>
      </p:sp>
      <p:sp>
        <p:nvSpPr>
          <p:cNvPr id="5" name="Slide Number Placeholder 4"/>
          <p:cNvSpPr>
            <a:spLocks noGrp="1"/>
          </p:cNvSpPr>
          <p:nvPr>
            <p:ph type="sldNum" sz="quarter" idx="12"/>
          </p:nvPr>
        </p:nvSpPr>
        <p:spPr/>
        <p:txBody>
          <a:bodyPr/>
          <a:lstStyle/>
          <a:p>
            <a:fld id="{0E551DCB-4094-4741-AAD2-FFAD16CAED22}" type="slidenum">
              <a:rPr lang="en-US" smtClean="0"/>
              <a:pPr/>
              <a:t>11</a:t>
            </a:fld>
            <a:endParaRPr lang="en-US"/>
          </a:p>
        </p:txBody>
      </p:sp>
      <p:sp>
        <p:nvSpPr>
          <p:cNvPr id="7" name="Footer Placeholder 6"/>
          <p:cNvSpPr>
            <a:spLocks noGrp="1"/>
          </p:cNvSpPr>
          <p:nvPr>
            <p:ph type="ftr" sz="quarter" idx="11"/>
          </p:nvPr>
        </p:nvSpPr>
        <p:spPr>
          <a:xfrm>
            <a:off x="2209800" y="6096000"/>
            <a:ext cx="4267200" cy="365125"/>
          </a:xfrm>
        </p:spPr>
        <p:txBody>
          <a:bodyPr/>
          <a:lstStyle/>
          <a:p>
            <a:r>
              <a:rPr lang="en-US" sz="1600" b="1" i="1" dirty="0">
                <a:solidFill>
                  <a:srgbClr val="FF0000"/>
                </a:solidFill>
              </a:rPr>
              <a:t>Volkswagen meeting,  Tbilisi 2013, March 15</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1600" b="1" i="1" dirty="0">
                <a:latin typeface="Times New Roman" pitchFamily="18" charset="0"/>
                <a:cs typeface="Times New Roman" pitchFamily="18" charset="0"/>
              </a:rPr>
              <a:t>G.G. </a:t>
            </a:r>
            <a:r>
              <a:rPr lang="en-US" sz="1600" b="1" i="1" dirty="0" err="1" smtClean="0">
                <a:latin typeface="Times New Roman" pitchFamily="18" charset="0"/>
                <a:cs typeface="Times New Roman" pitchFamily="18" charset="0"/>
              </a:rPr>
              <a:t>Devidze</a:t>
            </a:r>
            <a:r>
              <a:rPr lang="en-US" sz="1600" b="1" i="1" dirty="0" smtClean="0">
                <a:latin typeface="Times New Roman" pitchFamily="18" charset="0"/>
                <a:cs typeface="Times New Roman" pitchFamily="18" charset="0"/>
              </a:rPr>
              <a:t>  -  Flavor </a:t>
            </a:r>
            <a:r>
              <a:rPr lang="en-US" sz="1600" b="1" i="1" dirty="0">
                <a:latin typeface="Times New Roman" pitchFamily="18" charset="0"/>
                <a:cs typeface="Times New Roman" pitchFamily="18" charset="0"/>
              </a:rPr>
              <a:t>Beyond the Standard Model</a:t>
            </a:r>
            <a:r>
              <a:rPr lang="en-US" sz="1600" b="1" i="1" dirty="0" smtClean="0">
                <a:latin typeface="Times New Roman" pitchFamily="18" charset="0"/>
                <a:cs typeface="Times New Roman" pitchFamily="18" charset="0"/>
              </a:rPr>
              <a:t/>
            </a:r>
            <a:br>
              <a:rPr lang="en-US" sz="1600" b="1" i="1" dirty="0" smtClean="0">
                <a:latin typeface="Times New Roman" pitchFamily="18" charset="0"/>
                <a:cs typeface="Times New Roman" pitchFamily="18" charset="0"/>
              </a:rPr>
            </a:br>
            <a:endParaRPr lang="en-US" sz="1600" b="1" i="1" dirty="0">
              <a:latin typeface="Times New Roman" pitchFamily="18" charset="0"/>
              <a:cs typeface="Times New Roman" pitchFamily="18" charset="0"/>
            </a:endParaRPr>
          </a:p>
        </p:txBody>
      </p:sp>
      <p:sp>
        <p:nvSpPr>
          <p:cNvPr id="3" name="Content Placeholder 2"/>
          <p:cNvSpPr>
            <a:spLocks noGrp="1"/>
          </p:cNvSpPr>
          <p:nvPr>
            <p:ph idx="1"/>
          </p:nvPr>
        </p:nvSpPr>
        <p:spPr>
          <a:xfrm>
            <a:off x="381000" y="914400"/>
            <a:ext cx="8305800" cy="5211763"/>
          </a:xfrm>
        </p:spPr>
        <p:txBody>
          <a:bodyPr>
            <a:normAutofit/>
          </a:bodyPr>
          <a:lstStyle/>
          <a:p>
            <a:pPr>
              <a:buNone/>
            </a:pPr>
            <a:r>
              <a:rPr lang="en-US" sz="2000" b="1" dirty="0" smtClean="0">
                <a:latin typeface="Times New Roman" pitchFamily="18" charset="0"/>
                <a:cs typeface="Times New Roman" pitchFamily="18" charset="0"/>
              </a:rPr>
              <a:t>“</a:t>
            </a:r>
            <a:r>
              <a:rPr lang="en-US" sz="2000" b="1" dirty="0">
                <a:latin typeface="Times New Roman" pitchFamily="18" charset="0"/>
                <a:cs typeface="Times New Roman" pitchFamily="18" charset="0"/>
              </a:rPr>
              <a:t>THE REGIONAL TRAINING CENTER IN THEORETICAL </a:t>
            </a:r>
            <a:r>
              <a:rPr lang="en-US" sz="2000" b="1" dirty="0" smtClean="0">
                <a:latin typeface="Times New Roman" pitchFamily="18" charset="0"/>
                <a:cs typeface="Times New Roman" pitchFamily="18" charset="0"/>
              </a:rPr>
              <a:t>HYSICS</a:t>
            </a:r>
            <a:r>
              <a:rPr lang="en-US" sz="2000" b="1" dirty="0">
                <a:latin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pPr>
              <a:buNone/>
            </a:pPr>
            <a:endParaRPr lang="en-US" sz="2000" dirty="0">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     The </a:t>
            </a:r>
            <a:r>
              <a:rPr lang="en-US" sz="2000" b="1" dirty="0">
                <a:latin typeface="Times New Roman" pitchFamily="18" charset="0"/>
                <a:cs typeface="Times New Roman" pitchFamily="18" charset="0"/>
              </a:rPr>
              <a:t>Methods of the Quantum Field Theory: Particle Physics of Standard Model and Beyond; Intersection with Cosmology</a:t>
            </a:r>
            <a:r>
              <a:rPr lang="en-US" sz="2000" b="1" dirty="0" smtClean="0">
                <a:latin typeface="Times New Roman" pitchFamily="18" charset="0"/>
                <a:cs typeface="Times New Roman" pitchFamily="18" charset="0"/>
              </a:rPr>
              <a:t>,</a:t>
            </a:r>
          </a:p>
          <a:p>
            <a:pPr marL="0" indent="0">
              <a:buNone/>
            </a:pPr>
            <a:endParaRPr lang="en-US" sz="2000" b="1" dirty="0">
              <a:latin typeface="Times New Roman" pitchFamily="18" charset="0"/>
              <a:cs typeface="Times New Roman" pitchFamily="18" charset="0"/>
            </a:endParaRPr>
          </a:p>
          <a:p>
            <a:pPr marL="0" indent="0">
              <a:buNone/>
            </a:pP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Zurab</a:t>
            </a:r>
            <a:r>
              <a:rPr lang="en-US" sz="2000" b="1" dirty="0" smtClean="0">
                <a:latin typeface="Times New Roman" pitchFamily="18" charset="0"/>
                <a:cs typeface="Times New Roman" pitchFamily="18" charset="0"/>
              </a:rPr>
              <a:t> </a:t>
            </a:r>
            <a:r>
              <a:rPr lang="en-US" sz="2000" b="1" dirty="0" err="1">
                <a:latin typeface="Times New Roman" pitchFamily="18" charset="0"/>
                <a:cs typeface="Times New Roman" pitchFamily="18" charset="0"/>
              </a:rPr>
              <a:t>Tavartkiladze</a:t>
            </a:r>
            <a:r>
              <a:rPr lang="en-US" sz="2000" dirty="0">
                <a:latin typeface="Times New Roman" pitchFamily="18" charset="0"/>
                <a:cs typeface="Times New Roman" pitchFamily="18" charset="0"/>
              </a:rPr>
              <a:t>. Associate Professor at Ilia State University</a:t>
            </a:r>
            <a:r>
              <a:rPr lang="en-US" sz="2000" dirty="0" smtClean="0">
                <a:latin typeface="Times New Roman" pitchFamily="18" charset="0"/>
                <a:cs typeface="Times New Roman" pitchFamily="18" charset="0"/>
              </a:rPr>
              <a:t>.</a:t>
            </a:r>
            <a:endParaRPr lang="ru-RU" sz="2000" dirty="0" smtClean="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    zurab.tavartkiladze@gmail.com</a:t>
            </a:r>
            <a:endParaRPr lang="ru-RU" sz="2000" dirty="0" smtClean="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    Center </a:t>
            </a:r>
            <a:r>
              <a:rPr lang="en-US" sz="2000" dirty="0">
                <a:latin typeface="Times New Roman" pitchFamily="18" charset="0"/>
                <a:cs typeface="Times New Roman" pitchFamily="18" charset="0"/>
              </a:rPr>
              <a:t>for Elementary Particle Physics, ITP.  Ilia State University,</a:t>
            </a:r>
            <a:endParaRPr lang="ru-RU" sz="2000" dirty="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Cholokashvili</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Av. 3-5, Tbilisi 0162, Georgia</a:t>
            </a:r>
            <a:endParaRPr lang="ru-RU" sz="2000" dirty="0">
              <a:latin typeface="Times New Roman" pitchFamily="18" charset="0"/>
              <a:cs typeface="Times New Roman" pitchFamily="18" charset="0"/>
            </a:endParaRPr>
          </a:p>
          <a:p>
            <a:pPr>
              <a:buNone/>
            </a:pPr>
            <a:endParaRPr lang="en-US" sz="2000" b="1" dirty="0">
              <a:latin typeface="Times New Roman" pitchFamily="18" charset="0"/>
              <a:cs typeface="Times New Roman" pitchFamily="18" charset="0"/>
            </a:endParaRPr>
          </a:p>
          <a:p>
            <a:pPr marL="0" indent="0">
              <a:buNone/>
            </a:pPr>
            <a:r>
              <a:rPr lang="en-US" sz="2000" b="1" dirty="0" smtClean="0">
                <a:latin typeface="Times New Roman" pitchFamily="18" charset="0"/>
                <a:cs typeface="Times New Roman" pitchFamily="18" charset="0"/>
              </a:rPr>
              <a:t>    Gela </a:t>
            </a:r>
            <a:r>
              <a:rPr lang="en-US" sz="2000" b="1" dirty="0" err="1" smtClean="0">
                <a:latin typeface="Times New Roman" pitchFamily="18" charset="0"/>
                <a:cs typeface="Times New Roman" pitchFamily="18" charset="0"/>
              </a:rPr>
              <a:t>Devidze</a:t>
            </a:r>
            <a:endParaRPr lang="en-US" sz="2000" b="1" dirty="0" smtClean="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    High </a:t>
            </a:r>
            <a:r>
              <a:rPr lang="en-US" sz="2000" dirty="0">
                <a:latin typeface="Times New Roman" pitchFamily="18" charset="0"/>
                <a:cs typeface="Times New Roman" pitchFamily="18" charset="0"/>
              </a:rPr>
              <a:t>Energy Physics Institute of Iv. </a:t>
            </a:r>
            <a:r>
              <a:rPr lang="en-US" sz="2000" dirty="0" err="1">
                <a:latin typeface="Times New Roman" pitchFamily="18" charset="0"/>
                <a:cs typeface="Times New Roman" pitchFamily="18" charset="0"/>
              </a:rPr>
              <a:t>Javakhishvili</a:t>
            </a:r>
            <a:r>
              <a:rPr lang="en-US" sz="2000" dirty="0">
                <a:latin typeface="Times New Roman" pitchFamily="18" charset="0"/>
                <a:cs typeface="Times New Roman" pitchFamily="18" charset="0"/>
              </a:rPr>
              <a:t> Tbilisi State University, </a:t>
            </a:r>
            <a:endParaRPr lang="ru-RU" sz="2000" dirty="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    9</a:t>
            </a:r>
            <a:r>
              <a:rPr lang="en-US" sz="2000" dirty="0">
                <a:latin typeface="Times New Roman" pitchFamily="18" charset="0"/>
                <a:cs typeface="Times New Roman" pitchFamily="18" charset="0"/>
              </a:rPr>
              <a:t>, University str. 0186 Tbilisi, Georgia</a:t>
            </a:r>
            <a:r>
              <a:rPr lang="en-US" sz="2000" dirty="0" smtClean="0">
                <a:latin typeface="Times New Roman" pitchFamily="18" charset="0"/>
                <a:cs typeface="Times New Roman" pitchFamily="18" charset="0"/>
              </a:rPr>
              <a:t>. </a:t>
            </a:r>
          </a:p>
          <a:p>
            <a:pPr marL="0" indent="0">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g.devidze@hepi.edu.ge  gela.devidze@tsu.ge</a:t>
            </a:r>
            <a:endParaRPr lang="ru-RU" sz="2000" dirty="0">
              <a:latin typeface="Times New Roman" pitchFamily="18" charset="0"/>
              <a:cs typeface="Times New Roman" pitchFamily="18" charset="0"/>
            </a:endParaRPr>
          </a:p>
          <a:p>
            <a:pPr marL="0" indent="0">
              <a:buNone/>
            </a:pPr>
            <a:endParaRPr lang="ru-RU" sz="2000" dirty="0"/>
          </a:p>
        </p:txBody>
      </p:sp>
      <p:sp>
        <p:nvSpPr>
          <p:cNvPr id="5" name="Slide Number Placeholder 4"/>
          <p:cNvSpPr>
            <a:spLocks noGrp="1"/>
          </p:cNvSpPr>
          <p:nvPr>
            <p:ph type="sldNum" sz="quarter" idx="12"/>
          </p:nvPr>
        </p:nvSpPr>
        <p:spPr/>
        <p:txBody>
          <a:bodyPr/>
          <a:lstStyle/>
          <a:p>
            <a:fld id="{0E551DCB-4094-4741-AAD2-FFAD16CAED22}" type="slidenum">
              <a:rPr lang="en-US" smtClean="0"/>
              <a:pPr/>
              <a:t>2</a:t>
            </a:fld>
            <a:endParaRPr lang="en-US"/>
          </a:p>
        </p:txBody>
      </p:sp>
      <p:sp>
        <p:nvSpPr>
          <p:cNvPr id="6" name="Footer Placeholder 5"/>
          <p:cNvSpPr>
            <a:spLocks noGrp="1"/>
          </p:cNvSpPr>
          <p:nvPr>
            <p:ph type="ftr" sz="quarter" idx="11"/>
          </p:nvPr>
        </p:nvSpPr>
        <p:spPr>
          <a:xfrm>
            <a:off x="2286000" y="6096000"/>
            <a:ext cx="4495800" cy="365125"/>
          </a:xfrm>
        </p:spPr>
        <p:txBody>
          <a:bodyPr/>
          <a:lstStyle/>
          <a:p>
            <a:r>
              <a:rPr lang="en-US" sz="1600" b="1" i="1" dirty="0">
                <a:solidFill>
                  <a:srgbClr val="FF0000"/>
                </a:solidFill>
              </a:rPr>
              <a:t>Volkswagen </a:t>
            </a:r>
            <a:r>
              <a:rPr lang="en-US" sz="1600" b="1" i="1" dirty="0" smtClean="0">
                <a:solidFill>
                  <a:srgbClr val="FF0000"/>
                </a:solidFill>
              </a:rPr>
              <a:t>meeting,  Tbilisi 2013, March 15</a:t>
            </a:r>
            <a:endParaRPr lang="en-US" sz="1600" b="1" i="1"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1600" b="1" i="1" dirty="0">
                <a:latin typeface="Times New Roman" pitchFamily="18" charset="0"/>
                <a:cs typeface="Times New Roman" pitchFamily="18" charset="0"/>
              </a:rPr>
              <a:t>G.G. </a:t>
            </a:r>
            <a:r>
              <a:rPr lang="en-US" sz="1600" b="1" i="1" dirty="0" err="1" smtClean="0">
                <a:latin typeface="Times New Roman" pitchFamily="18" charset="0"/>
                <a:cs typeface="Times New Roman" pitchFamily="18" charset="0"/>
              </a:rPr>
              <a:t>Devidze</a:t>
            </a:r>
            <a:r>
              <a:rPr lang="en-US" sz="1600" b="1" i="1" dirty="0" smtClean="0">
                <a:latin typeface="Times New Roman" pitchFamily="18" charset="0"/>
                <a:cs typeface="Times New Roman" pitchFamily="18" charset="0"/>
              </a:rPr>
              <a:t>  -  Flavor </a:t>
            </a:r>
            <a:r>
              <a:rPr lang="en-US" sz="1600" b="1" i="1" dirty="0">
                <a:latin typeface="Times New Roman" pitchFamily="18" charset="0"/>
                <a:cs typeface="Times New Roman" pitchFamily="18" charset="0"/>
              </a:rPr>
              <a:t>Beyond the Standard Model</a:t>
            </a:r>
            <a:r>
              <a:rPr lang="en-US" sz="1600" b="1" i="1" dirty="0" smtClean="0">
                <a:latin typeface="Times New Roman" pitchFamily="18" charset="0"/>
                <a:cs typeface="Times New Roman" pitchFamily="18" charset="0"/>
              </a:rPr>
              <a:t/>
            </a:r>
            <a:br>
              <a:rPr lang="en-US" sz="1600" b="1" i="1" dirty="0" smtClean="0">
                <a:latin typeface="Times New Roman" pitchFamily="18" charset="0"/>
                <a:cs typeface="Times New Roman" pitchFamily="18" charset="0"/>
              </a:rPr>
            </a:br>
            <a:endParaRPr lang="en-US" sz="1600" b="1" i="1" dirty="0">
              <a:latin typeface="Times New Roman" pitchFamily="18" charset="0"/>
              <a:cs typeface="Times New Roman" pitchFamily="18" charset="0"/>
            </a:endParaRPr>
          </a:p>
        </p:txBody>
      </p:sp>
      <p:sp>
        <p:nvSpPr>
          <p:cNvPr id="3" name="Content Placeholder 2"/>
          <p:cNvSpPr>
            <a:spLocks noGrp="1"/>
          </p:cNvSpPr>
          <p:nvPr>
            <p:ph idx="1"/>
          </p:nvPr>
        </p:nvSpPr>
        <p:spPr>
          <a:xfrm>
            <a:off x="381000" y="914400"/>
            <a:ext cx="8305800" cy="5211763"/>
          </a:xfrm>
        </p:spPr>
        <p:txBody>
          <a:bodyPr>
            <a:normAutofit fontScale="55000" lnSpcReduction="20000"/>
          </a:bodyPr>
          <a:lstStyle/>
          <a:p>
            <a:pPr>
              <a:buNone/>
            </a:pPr>
            <a:r>
              <a:rPr lang="en-US" sz="2500" b="1" dirty="0" smtClean="0">
                <a:latin typeface="Times New Roman" pitchFamily="18" charset="0"/>
                <a:cs typeface="Times New Roman" pitchFamily="18" charset="0"/>
              </a:rPr>
              <a:t>     The </a:t>
            </a:r>
            <a:r>
              <a:rPr lang="en-US" sz="2500" b="1" dirty="0">
                <a:latin typeface="Times New Roman" pitchFamily="18" charset="0"/>
                <a:cs typeface="Times New Roman" pitchFamily="18" charset="0"/>
              </a:rPr>
              <a:t>Methods of the Quantum Field Theory: Particle Physics of Standard Model and Beyond; Intersection with Cosmology</a:t>
            </a:r>
            <a:r>
              <a:rPr lang="en-US" sz="2500" b="1" dirty="0" smtClean="0">
                <a:latin typeface="Times New Roman" pitchFamily="18" charset="0"/>
                <a:cs typeface="Times New Roman" pitchFamily="18" charset="0"/>
              </a:rPr>
              <a:t>,</a:t>
            </a:r>
          </a:p>
          <a:p>
            <a:pPr marL="0" lvl="0" indent="0">
              <a:buNone/>
            </a:pPr>
            <a:endParaRPr lang="en-US" sz="2000" dirty="0" smtClean="0"/>
          </a:p>
          <a:p>
            <a:pPr marL="0" lvl="0" indent="0">
              <a:buNone/>
            </a:pPr>
            <a:r>
              <a:rPr lang="en-US" sz="2200" dirty="0" smtClean="0">
                <a:latin typeface="Times New Roman" pitchFamily="18" charset="0"/>
                <a:cs typeface="Times New Roman" pitchFamily="18" charset="0"/>
              </a:rPr>
              <a:t>Introduction</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Main properties of elementary particles and their classification (4 hours).</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marL="0" lvl="0" indent="0">
              <a:buNone/>
            </a:pPr>
            <a:r>
              <a:rPr lang="en-US" sz="2200" dirty="0">
                <a:latin typeface="Times New Roman" pitchFamily="18" charset="0"/>
                <a:cs typeface="Times New Roman" pitchFamily="18" charset="0"/>
              </a:rPr>
              <a:t>Electromagnetism and weak interactions before the standard model (4 hours).</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marL="0" lvl="0" indent="0">
              <a:buNone/>
            </a:pPr>
            <a:r>
              <a:rPr lang="en-US" sz="2200" dirty="0">
                <a:latin typeface="Times New Roman" pitchFamily="18" charset="0"/>
                <a:cs typeface="Times New Roman" pitchFamily="18" charset="0"/>
              </a:rPr>
              <a:t>Basic electromagnetic processes: Compton scattering, pair annihilation, charged particles scattering (4 hours).</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marL="0" lvl="0" indent="0">
              <a:buNone/>
            </a:pPr>
            <a:r>
              <a:rPr lang="en-US" sz="2200" dirty="0">
                <a:latin typeface="Times New Roman" pitchFamily="18" charset="0"/>
                <a:cs typeface="Times New Roman" pitchFamily="18" charset="0"/>
              </a:rPr>
              <a:t>Weak processes at tree level. </a:t>
            </a:r>
            <a:r>
              <a:rPr lang="en-US" sz="2200" dirty="0" err="1">
                <a:latin typeface="Times New Roman" pitchFamily="18" charset="0"/>
                <a:cs typeface="Times New Roman" pitchFamily="18" charset="0"/>
              </a:rPr>
              <a:t>Muon</a:t>
            </a:r>
            <a:r>
              <a:rPr lang="en-US" sz="2200" dirty="0">
                <a:latin typeface="Times New Roman" pitchFamily="18" charset="0"/>
                <a:cs typeface="Times New Roman" pitchFamily="18" charset="0"/>
              </a:rPr>
              <a:t> decay, Pion decay. (4 hours).</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marL="0" lvl="0" indent="0">
              <a:buNone/>
            </a:pPr>
            <a:r>
              <a:rPr lang="en-US" sz="2200" dirty="0">
                <a:latin typeface="Times New Roman" pitchFamily="18" charset="0"/>
                <a:cs typeface="Times New Roman" pitchFamily="18" charset="0"/>
              </a:rPr>
              <a:t>Towards the standard model. Spontaneous symmetry breaking. Higgs mechanism. </a:t>
            </a:r>
            <a:r>
              <a:rPr lang="en-US" sz="2200" dirty="0" smtClean="0">
                <a:latin typeface="Times New Roman" pitchFamily="18" charset="0"/>
                <a:cs typeface="Times New Roman" pitchFamily="18" charset="0"/>
              </a:rPr>
              <a:t>(</a:t>
            </a:r>
            <a:r>
              <a:rPr lang="en-US" sz="2200" dirty="0">
                <a:latin typeface="Times New Roman" pitchFamily="18" charset="0"/>
                <a:cs typeface="Times New Roman" pitchFamily="18" charset="0"/>
              </a:rPr>
              <a:t>8 hours)</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marL="0" lvl="0" indent="0">
              <a:buNone/>
            </a:pPr>
            <a:r>
              <a:rPr lang="en-US" sz="2200" dirty="0" err="1">
                <a:latin typeface="Times New Roman" pitchFamily="18" charset="0"/>
                <a:cs typeface="Times New Roman" pitchFamily="18" charset="0"/>
              </a:rPr>
              <a:t>Lagranjian</a:t>
            </a:r>
            <a:r>
              <a:rPr lang="en-US" sz="2200" dirty="0">
                <a:latin typeface="Times New Roman" pitchFamily="18" charset="0"/>
                <a:cs typeface="Times New Roman" pitchFamily="18" charset="0"/>
              </a:rPr>
              <a:t> of the standard </a:t>
            </a:r>
            <a:r>
              <a:rPr lang="en-US" sz="2200" dirty="0" smtClean="0">
                <a:latin typeface="Times New Roman" pitchFamily="18" charset="0"/>
                <a:cs typeface="Times New Roman" pitchFamily="18" charset="0"/>
              </a:rPr>
              <a:t> model </a:t>
            </a:r>
            <a:r>
              <a:rPr lang="en-US" sz="2200" dirty="0">
                <a:latin typeface="Times New Roman" pitchFamily="18" charset="0"/>
                <a:cs typeface="Times New Roman" pitchFamily="18" charset="0"/>
              </a:rPr>
              <a:t>(4 hours).</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marL="0" lvl="0" indent="0">
              <a:buNone/>
            </a:pPr>
            <a:r>
              <a:rPr lang="en-US" sz="2200" dirty="0">
                <a:latin typeface="Times New Roman" pitchFamily="18" charset="0"/>
                <a:cs typeface="Times New Roman" pitchFamily="18" charset="0"/>
              </a:rPr>
              <a:t>Higgs boson in the standard model. Mass and couplings of the Higgs boson. Production and decay of the Higgs Boson. (4 hours)</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marL="0" lvl="0" indent="0">
              <a:buNone/>
            </a:pPr>
            <a:r>
              <a:rPr lang="en-US" sz="2200" dirty="0">
                <a:latin typeface="Times New Roman" pitchFamily="18" charset="0"/>
                <a:cs typeface="Times New Roman" pitchFamily="18" charset="0"/>
              </a:rPr>
              <a:t>Properties of the gauge bosons in the standard model. Decays of W, Z bosons into fermions. The number of light neutrino generations. (6 hours)</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marL="0" lvl="0" indent="0">
              <a:buNone/>
            </a:pPr>
            <a:r>
              <a:rPr lang="en-US" sz="2200" dirty="0">
                <a:latin typeface="Times New Roman" pitchFamily="18" charset="0"/>
                <a:cs typeface="Times New Roman" pitchFamily="18" charset="0"/>
              </a:rPr>
              <a:t>The unitary triangle. (6 hours)</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marL="0" lvl="0" indent="0">
              <a:buNone/>
            </a:pPr>
            <a:r>
              <a:rPr lang="en-US" sz="2200" dirty="0">
                <a:latin typeface="Times New Roman" pitchFamily="18" charset="0"/>
                <a:cs typeface="Times New Roman" pitchFamily="18" charset="0"/>
              </a:rPr>
              <a:t>Dynamics of the standard model. CP violation in K mesons. CP violation in B mesons. (6 hours)</a:t>
            </a:r>
            <a:endParaRPr lang="ru-RU" sz="2200" dirty="0">
              <a:latin typeface="Times New Roman" pitchFamily="18" charset="0"/>
              <a:cs typeface="Times New Roman" pitchFamily="18" charset="0"/>
            </a:endParaRPr>
          </a:p>
          <a:p>
            <a:pPr marL="0" indent="0">
              <a:buNone/>
            </a:pPr>
            <a:r>
              <a:rPr lang="en-US" sz="2200"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marL="0" lvl="0" indent="0">
              <a:buNone/>
            </a:pPr>
            <a:r>
              <a:rPr lang="en-US" sz="2200" dirty="0">
                <a:latin typeface="Times New Roman" pitchFamily="18" charset="0"/>
                <a:cs typeface="Times New Roman" pitchFamily="18" charset="0"/>
              </a:rPr>
              <a:t>Flavor violation processes in the standard model. (6 hours).</a:t>
            </a:r>
            <a:endParaRPr lang="ru-RU" sz="2200" dirty="0">
              <a:latin typeface="Times New Roman" pitchFamily="18" charset="0"/>
              <a:cs typeface="Times New Roman" pitchFamily="18" charset="0"/>
            </a:endParaRPr>
          </a:p>
          <a:p>
            <a:pPr marL="0" indent="0">
              <a:buNone/>
            </a:pPr>
            <a:endParaRPr lang="ru-RU" sz="2200" dirty="0"/>
          </a:p>
        </p:txBody>
      </p:sp>
      <p:sp>
        <p:nvSpPr>
          <p:cNvPr id="5" name="Slide Number Placeholder 4"/>
          <p:cNvSpPr>
            <a:spLocks noGrp="1"/>
          </p:cNvSpPr>
          <p:nvPr>
            <p:ph type="sldNum" sz="quarter" idx="12"/>
          </p:nvPr>
        </p:nvSpPr>
        <p:spPr/>
        <p:txBody>
          <a:bodyPr/>
          <a:lstStyle/>
          <a:p>
            <a:fld id="{0E551DCB-4094-4741-AAD2-FFAD16CAED22}" type="slidenum">
              <a:rPr lang="en-US" smtClean="0"/>
              <a:pPr/>
              <a:t>3</a:t>
            </a:fld>
            <a:endParaRPr lang="en-US"/>
          </a:p>
        </p:txBody>
      </p:sp>
      <p:sp>
        <p:nvSpPr>
          <p:cNvPr id="6" name="Footer Placeholder 5"/>
          <p:cNvSpPr>
            <a:spLocks noGrp="1"/>
          </p:cNvSpPr>
          <p:nvPr>
            <p:ph type="ftr" sz="quarter" idx="11"/>
          </p:nvPr>
        </p:nvSpPr>
        <p:spPr>
          <a:xfrm>
            <a:off x="2286000" y="6096000"/>
            <a:ext cx="4495800" cy="365125"/>
          </a:xfrm>
        </p:spPr>
        <p:txBody>
          <a:bodyPr/>
          <a:lstStyle/>
          <a:p>
            <a:r>
              <a:rPr lang="en-US" sz="1600" b="1" i="1" dirty="0">
                <a:solidFill>
                  <a:srgbClr val="FF0000"/>
                </a:solidFill>
              </a:rPr>
              <a:t>Volkswagen meeting,  Tbilisi 2013, March 15</a:t>
            </a:r>
          </a:p>
        </p:txBody>
      </p:sp>
    </p:spTree>
    <p:extLst>
      <p:ext uri="{BB962C8B-B14F-4D97-AF65-F5344CB8AC3E}">
        <p14:creationId xmlns:p14="http://schemas.microsoft.com/office/powerpoint/2010/main" val="18751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1600" b="1" i="1" dirty="0" err="1" smtClean="0">
                <a:latin typeface="Times New Roman" pitchFamily="18" charset="0"/>
                <a:cs typeface="Times New Roman" pitchFamily="18" charset="0"/>
              </a:rPr>
              <a:t>Z.Tavartkiladze</a:t>
            </a:r>
            <a:r>
              <a:rPr lang="en-US" sz="1600" b="1" i="1" dirty="0" smtClean="0">
                <a:latin typeface="Times New Roman" pitchFamily="18" charset="0"/>
                <a:cs typeface="Times New Roman" pitchFamily="18" charset="0"/>
              </a:rPr>
              <a:t>-  Flavor </a:t>
            </a:r>
            <a:r>
              <a:rPr lang="en-US" sz="1600" b="1" i="1" dirty="0">
                <a:latin typeface="Times New Roman" pitchFamily="18" charset="0"/>
                <a:cs typeface="Times New Roman" pitchFamily="18" charset="0"/>
              </a:rPr>
              <a:t>Beyond the Standard Model</a:t>
            </a:r>
            <a:r>
              <a:rPr lang="en-US" sz="1600" b="1" i="1" dirty="0" smtClean="0">
                <a:latin typeface="Times New Roman" pitchFamily="18" charset="0"/>
                <a:cs typeface="Times New Roman" pitchFamily="18" charset="0"/>
              </a:rPr>
              <a:t/>
            </a:r>
            <a:br>
              <a:rPr lang="en-US" sz="1600" b="1" i="1" dirty="0" smtClean="0">
                <a:latin typeface="Times New Roman" pitchFamily="18" charset="0"/>
                <a:cs typeface="Times New Roman" pitchFamily="18" charset="0"/>
              </a:rPr>
            </a:br>
            <a:endParaRPr lang="en-US" sz="1600" b="1" i="1" dirty="0">
              <a:latin typeface="Times New Roman" pitchFamily="18" charset="0"/>
              <a:cs typeface="Times New Roman" pitchFamily="18" charset="0"/>
            </a:endParaRPr>
          </a:p>
        </p:txBody>
      </p:sp>
      <p:sp>
        <p:nvSpPr>
          <p:cNvPr id="3" name="Content Placeholder 2"/>
          <p:cNvSpPr>
            <a:spLocks noGrp="1"/>
          </p:cNvSpPr>
          <p:nvPr>
            <p:ph idx="1"/>
          </p:nvPr>
        </p:nvSpPr>
        <p:spPr>
          <a:xfrm>
            <a:off x="381000" y="914400"/>
            <a:ext cx="8305800" cy="5211763"/>
          </a:xfrm>
        </p:spPr>
        <p:txBody>
          <a:bodyPr>
            <a:normAutofit fontScale="92500" lnSpcReduction="10000"/>
          </a:bodyPr>
          <a:lstStyle/>
          <a:p>
            <a:pPr>
              <a:buNone/>
            </a:pPr>
            <a:r>
              <a:rPr lang="en-US" sz="2500" b="1" dirty="0" smtClean="0">
                <a:latin typeface="Times New Roman" pitchFamily="18" charset="0"/>
                <a:cs typeface="Times New Roman" pitchFamily="18" charset="0"/>
              </a:rPr>
              <a:t>     </a:t>
            </a:r>
            <a:r>
              <a:rPr lang="en-US" sz="1500" b="1" dirty="0" smtClean="0">
                <a:latin typeface="Times New Roman" pitchFamily="18" charset="0"/>
                <a:cs typeface="Times New Roman" pitchFamily="18" charset="0"/>
              </a:rPr>
              <a:t>The </a:t>
            </a:r>
            <a:r>
              <a:rPr lang="en-US" sz="1500" b="1" dirty="0">
                <a:latin typeface="Times New Roman" pitchFamily="18" charset="0"/>
                <a:cs typeface="Times New Roman" pitchFamily="18" charset="0"/>
              </a:rPr>
              <a:t>Methods of the Quantum Field Theory: Particle Physics of Standard Model and Beyond; Intersection with </a:t>
            </a:r>
            <a:r>
              <a:rPr lang="en-US" sz="1500" b="1" dirty="0" smtClean="0">
                <a:latin typeface="Times New Roman" pitchFamily="18" charset="0"/>
                <a:cs typeface="Times New Roman" pitchFamily="18" charset="0"/>
              </a:rPr>
              <a:t>Cosmology</a:t>
            </a:r>
            <a:endParaRPr lang="en-US" sz="2500" b="1" dirty="0" smtClean="0">
              <a:latin typeface="Times New Roman" pitchFamily="18" charset="0"/>
              <a:cs typeface="Times New Roman" pitchFamily="18" charset="0"/>
            </a:endParaRPr>
          </a:p>
          <a:p>
            <a:pPr marL="0" lvl="0" indent="0">
              <a:buNone/>
            </a:pPr>
            <a:endParaRPr lang="en-US" sz="2000" dirty="0" smtClean="0"/>
          </a:p>
          <a:p>
            <a:pPr lvl="0"/>
            <a:r>
              <a:rPr lang="en-US" sz="1400" b="1" dirty="0">
                <a:latin typeface="Times New Roman" pitchFamily="18" charset="0"/>
                <a:cs typeface="Times New Roman" pitchFamily="18" charset="0"/>
              </a:rPr>
              <a:t>Introduction to II Semester</a:t>
            </a:r>
            <a:r>
              <a:rPr lang="en-US" sz="1400" dirty="0">
                <a:latin typeface="Times New Roman" pitchFamily="18" charset="0"/>
                <a:cs typeface="Times New Roman" pitchFamily="18" charset="0"/>
              </a:rPr>
              <a:t>. (3 hours)</a:t>
            </a:r>
            <a:endParaRPr lang="ru-RU"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Standard Model (SM) as Theory of Strong and Electroweak Interactions. Main Phenomenological Aspects. Summary.</a:t>
            </a:r>
            <a:endParaRPr lang="ru-RU" sz="1400" dirty="0">
              <a:latin typeface="Times New Roman" pitchFamily="18" charset="0"/>
              <a:cs typeface="Times New Roman" pitchFamily="18" charset="0"/>
            </a:endParaRPr>
          </a:p>
          <a:p>
            <a:pPr lvl="0"/>
            <a:r>
              <a:rPr lang="en-US" sz="1400" b="1" dirty="0">
                <a:latin typeface="Times New Roman" pitchFamily="18" charset="0"/>
                <a:cs typeface="Times New Roman" pitchFamily="18" charset="0"/>
              </a:rPr>
              <a:t>Problems and  Puzzles with SM. </a:t>
            </a:r>
            <a:r>
              <a:rPr lang="en-US" sz="1400" dirty="0">
                <a:latin typeface="Times New Roman" pitchFamily="18" charset="0"/>
                <a:cs typeface="Times New Roman" pitchFamily="18" charset="0"/>
              </a:rPr>
              <a:t>. (2 hours)</a:t>
            </a:r>
            <a:endParaRPr lang="ru-RU" sz="1400" dirty="0">
              <a:latin typeface="Times New Roman" pitchFamily="18" charset="0"/>
              <a:cs typeface="Times New Roman" pitchFamily="18" charset="0"/>
            </a:endParaRPr>
          </a:p>
          <a:p>
            <a:pPr lvl="0"/>
            <a:r>
              <a:rPr lang="en-US" sz="1400" b="1" dirty="0" err="1">
                <a:latin typeface="Times New Roman" pitchFamily="18" charset="0"/>
                <a:cs typeface="Times New Roman" pitchFamily="18" charset="0"/>
              </a:rPr>
              <a:t>Supersymmetric</a:t>
            </a:r>
            <a:r>
              <a:rPr lang="en-US" sz="1400" b="1" dirty="0">
                <a:latin typeface="Times New Roman" pitchFamily="18" charset="0"/>
                <a:cs typeface="Times New Roman" pitchFamily="18" charset="0"/>
              </a:rPr>
              <a:t> (SUSY) Theories and Their Main Properties</a:t>
            </a:r>
            <a:r>
              <a:rPr lang="en-US" sz="1400" dirty="0">
                <a:latin typeface="Times New Roman" pitchFamily="18" charset="0"/>
                <a:cs typeface="Times New Roman" pitchFamily="18" charset="0"/>
              </a:rPr>
              <a:t>.  (8 hours)</a:t>
            </a:r>
            <a:endParaRPr lang="ru-RU" sz="1400" dirty="0">
              <a:latin typeface="Times New Roman" pitchFamily="18" charset="0"/>
              <a:cs typeface="Times New Roman" pitchFamily="18" charset="0"/>
            </a:endParaRPr>
          </a:p>
          <a:p>
            <a:pPr lvl="0"/>
            <a:r>
              <a:rPr lang="en-US" sz="1400" b="1" dirty="0">
                <a:latin typeface="Times New Roman" pitchFamily="18" charset="0"/>
                <a:cs typeface="Times New Roman" pitchFamily="18" charset="0"/>
              </a:rPr>
              <a:t>Minimal </a:t>
            </a:r>
            <a:r>
              <a:rPr lang="en-US" sz="1400" b="1" dirty="0" err="1">
                <a:latin typeface="Times New Roman" pitchFamily="18" charset="0"/>
                <a:cs typeface="Times New Roman" pitchFamily="18" charset="0"/>
              </a:rPr>
              <a:t>Supersymmetric</a:t>
            </a:r>
            <a:r>
              <a:rPr lang="en-US" sz="1400" b="1" dirty="0">
                <a:latin typeface="Times New Roman" pitchFamily="18" charset="0"/>
                <a:cs typeface="Times New Roman" pitchFamily="18" charset="0"/>
              </a:rPr>
              <a:t> Standard Model (MSSM) and Its Phenomenology. </a:t>
            </a:r>
            <a:r>
              <a:rPr lang="en-US" sz="1400" dirty="0">
                <a:latin typeface="Times New Roman" pitchFamily="18" charset="0"/>
                <a:cs typeface="Times New Roman" pitchFamily="18" charset="0"/>
              </a:rPr>
              <a:t>(8 hours)</a:t>
            </a:r>
            <a:endParaRPr lang="ru-RU" sz="1400" dirty="0">
              <a:latin typeface="Times New Roman" pitchFamily="18" charset="0"/>
              <a:cs typeface="Times New Roman" pitchFamily="18" charset="0"/>
            </a:endParaRPr>
          </a:p>
          <a:p>
            <a:pPr lvl="0"/>
            <a:r>
              <a:rPr lang="en-US" sz="1400" b="1" dirty="0">
                <a:latin typeface="Times New Roman" pitchFamily="18" charset="0"/>
                <a:cs typeface="Times New Roman" pitchFamily="18" charset="0"/>
              </a:rPr>
              <a:t>Need for Going Beyond SM and MSSM</a:t>
            </a:r>
            <a:r>
              <a:rPr lang="en-US" sz="1400" dirty="0">
                <a:latin typeface="Times New Roman" pitchFamily="18" charset="0"/>
                <a:cs typeface="Times New Roman" pitchFamily="18" charset="0"/>
              </a:rPr>
              <a:t>.  </a:t>
            </a:r>
            <a:r>
              <a:rPr lang="en-US" sz="1400" b="1" dirty="0">
                <a:latin typeface="Times New Roman" pitchFamily="18" charset="0"/>
                <a:cs typeface="Times New Roman" pitchFamily="18" charset="0"/>
              </a:rPr>
              <a:t>. </a:t>
            </a:r>
            <a:r>
              <a:rPr lang="en-US" sz="1400" dirty="0">
                <a:latin typeface="Times New Roman" pitchFamily="18" charset="0"/>
                <a:cs typeface="Times New Roman" pitchFamily="18" charset="0"/>
              </a:rPr>
              <a:t>(2 hours)</a:t>
            </a:r>
            <a:endParaRPr lang="ru-RU" sz="1400" dirty="0">
              <a:latin typeface="Times New Roman" pitchFamily="18" charset="0"/>
              <a:cs typeface="Times New Roman" pitchFamily="18" charset="0"/>
            </a:endParaRPr>
          </a:p>
          <a:p>
            <a:pPr lvl="0"/>
            <a:r>
              <a:rPr lang="en-US" sz="1400" b="1" dirty="0">
                <a:latin typeface="Times New Roman" pitchFamily="18" charset="0"/>
                <a:cs typeface="Times New Roman" pitchFamily="18" charset="0"/>
              </a:rPr>
              <a:t>Neutrino Masses and Mixings. </a:t>
            </a:r>
            <a:r>
              <a:rPr lang="en-US" sz="1400" dirty="0">
                <a:latin typeface="Times New Roman" pitchFamily="18" charset="0"/>
                <a:cs typeface="Times New Roman" pitchFamily="18" charset="0"/>
              </a:rPr>
              <a:t>. (3 hours)</a:t>
            </a:r>
            <a:endParaRPr lang="ru-RU"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Neutrino mass generation mechanisms. Their phenomenology and implications.</a:t>
            </a:r>
            <a:endParaRPr lang="ru-RU" sz="1400" dirty="0">
              <a:latin typeface="Times New Roman" pitchFamily="18" charset="0"/>
              <a:cs typeface="Times New Roman" pitchFamily="18" charset="0"/>
            </a:endParaRPr>
          </a:p>
          <a:p>
            <a:pPr lvl="0"/>
            <a:r>
              <a:rPr lang="en-US" sz="1400" b="1" dirty="0">
                <a:latin typeface="Times New Roman" pitchFamily="18" charset="0"/>
                <a:cs typeface="Times New Roman" pitchFamily="18" charset="0"/>
              </a:rPr>
              <a:t>Grand Unified Theories (GUT). . </a:t>
            </a:r>
            <a:r>
              <a:rPr lang="en-US" sz="1400" dirty="0">
                <a:latin typeface="Times New Roman" pitchFamily="18" charset="0"/>
                <a:cs typeface="Times New Roman" pitchFamily="18" charset="0"/>
              </a:rPr>
              <a:t>(10 hours)</a:t>
            </a:r>
            <a:endParaRPr lang="ru-RU"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SUSY GUTs: SU(5) and SO(10). Symmetry breaking. Baryon and Lepton number violation. Proton decay. Neutrino masses.</a:t>
            </a:r>
            <a:endParaRPr lang="ru-RU" sz="1400" dirty="0">
              <a:latin typeface="Times New Roman" pitchFamily="18" charset="0"/>
              <a:cs typeface="Times New Roman" pitchFamily="18" charset="0"/>
            </a:endParaRPr>
          </a:p>
          <a:p>
            <a:pPr lvl="0"/>
            <a:r>
              <a:rPr lang="en-US" sz="1400" b="1" dirty="0">
                <a:latin typeface="Times New Roman" pitchFamily="18" charset="0"/>
                <a:cs typeface="Times New Roman" pitchFamily="18" charset="0"/>
              </a:rPr>
              <a:t>Flavor Problem. </a:t>
            </a:r>
            <a:r>
              <a:rPr lang="en-US" sz="1400" dirty="0">
                <a:latin typeface="Times New Roman" pitchFamily="18" charset="0"/>
                <a:cs typeface="Times New Roman" pitchFamily="18" charset="0"/>
              </a:rPr>
              <a:t>. (5 hours)</a:t>
            </a:r>
            <a:endParaRPr lang="ru-RU"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Observed hierarchies between fermion masses and mixings. Flavor symmetries.</a:t>
            </a:r>
            <a:endParaRPr lang="ru-RU" sz="1400" dirty="0">
              <a:latin typeface="Times New Roman" pitchFamily="18" charset="0"/>
              <a:cs typeface="Times New Roman" pitchFamily="18" charset="0"/>
            </a:endParaRPr>
          </a:p>
          <a:p>
            <a:pPr lvl="0"/>
            <a:r>
              <a:rPr lang="en-US" sz="1400" b="1" dirty="0">
                <a:latin typeface="Times New Roman" pitchFamily="18" charset="0"/>
                <a:cs typeface="Times New Roman" pitchFamily="18" charset="0"/>
              </a:rPr>
              <a:t>Various Scenarios and Models of Neutrino Masses and Mixings. Application of Flavor Symmetries. </a:t>
            </a:r>
            <a:r>
              <a:rPr lang="en-US" sz="1400" dirty="0">
                <a:latin typeface="Times New Roman" pitchFamily="18" charset="0"/>
                <a:cs typeface="Times New Roman" pitchFamily="18" charset="0"/>
              </a:rPr>
              <a:t>. (4 hours)</a:t>
            </a:r>
            <a:endParaRPr lang="ru-RU" sz="1400" dirty="0">
              <a:latin typeface="Times New Roman" pitchFamily="18" charset="0"/>
              <a:cs typeface="Times New Roman" pitchFamily="18" charset="0"/>
            </a:endParaRPr>
          </a:p>
          <a:p>
            <a:pPr lvl="0"/>
            <a:r>
              <a:rPr lang="en-US" sz="1400" b="1" dirty="0">
                <a:latin typeface="Times New Roman" pitchFamily="18" charset="0"/>
                <a:cs typeface="Times New Roman" pitchFamily="18" charset="0"/>
              </a:rPr>
              <a:t>Constraints on New Physics. </a:t>
            </a:r>
            <a:r>
              <a:rPr lang="en-US" sz="1400" dirty="0">
                <a:latin typeface="Times New Roman" pitchFamily="18" charset="0"/>
                <a:cs typeface="Times New Roman" pitchFamily="18" charset="0"/>
              </a:rPr>
              <a:t>(3 hours)</a:t>
            </a:r>
            <a:endParaRPr lang="ru-RU" sz="1400" dirty="0">
              <a:latin typeface="Times New Roman" pitchFamily="18" charset="0"/>
              <a:cs typeface="Times New Roman" pitchFamily="18" charset="0"/>
            </a:endParaRPr>
          </a:p>
          <a:p>
            <a:r>
              <a:rPr lang="en-US" sz="1400" b="1" dirty="0">
                <a:latin typeface="Times New Roman" pitchFamily="18" charset="0"/>
                <a:cs typeface="Times New Roman" pitchFamily="18" charset="0"/>
              </a:rPr>
              <a:t> </a:t>
            </a:r>
            <a:r>
              <a:rPr lang="en-US" sz="1400" dirty="0">
                <a:latin typeface="Times New Roman" pitchFamily="18" charset="0"/>
                <a:cs typeface="Times New Roman" pitchFamily="18" charset="0"/>
              </a:rPr>
              <a:t>Electroweak precision test and constraints from various experiments.</a:t>
            </a:r>
            <a:endParaRPr lang="ru-RU" sz="1400" dirty="0">
              <a:latin typeface="Times New Roman" pitchFamily="18" charset="0"/>
              <a:cs typeface="Times New Roman" pitchFamily="18" charset="0"/>
            </a:endParaRPr>
          </a:p>
          <a:p>
            <a:pPr lvl="0"/>
            <a:r>
              <a:rPr lang="en-US" sz="1400" b="1" dirty="0">
                <a:latin typeface="Times New Roman" pitchFamily="18" charset="0"/>
                <a:cs typeface="Times New Roman" pitchFamily="18" charset="0"/>
              </a:rPr>
              <a:t>Baryon Asymmetry</a:t>
            </a:r>
            <a:r>
              <a:rPr lang="en-US" sz="1400" dirty="0">
                <a:latin typeface="Times New Roman" pitchFamily="18" charset="0"/>
                <a:cs typeface="Times New Roman" pitchFamily="18" charset="0"/>
              </a:rPr>
              <a:t>. . (8 hours)</a:t>
            </a:r>
            <a:endParaRPr lang="ru-RU"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Observed Baryon Asymmetry of The Universe. </a:t>
            </a:r>
            <a:r>
              <a:rPr lang="en-US" sz="1400" dirty="0" err="1">
                <a:latin typeface="Times New Roman" pitchFamily="18" charset="0"/>
                <a:cs typeface="Times New Roman" pitchFamily="18" charset="0"/>
              </a:rPr>
              <a:t>Baryogenesis</a:t>
            </a:r>
            <a:r>
              <a:rPr lang="en-US" sz="1400" dirty="0">
                <a:latin typeface="Times New Roman" pitchFamily="18" charset="0"/>
                <a:cs typeface="Times New Roman" pitchFamily="18" charset="0"/>
              </a:rPr>
              <a:t> through </a:t>
            </a:r>
            <a:r>
              <a:rPr lang="en-US" sz="1400" dirty="0" err="1">
                <a:latin typeface="Times New Roman" pitchFamily="18" charset="0"/>
                <a:cs typeface="Times New Roman" pitchFamily="18" charset="0"/>
              </a:rPr>
              <a:t>Leptogenesis</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Leptogenesis</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schenarios</a:t>
            </a:r>
            <a:r>
              <a:rPr lang="en-US" sz="1400" dirty="0">
                <a:latin typeface="Times New Roman" pitchFamily="18" charset="0"/>
                <a:cs typeface="Times New Roman" pitchFamily="18" charset="0"/>
              </a:rPr>
              <a:t>, various implications. </a:t>
            </a:r>
            <a:endParaRPr lang="ru-RU" sz="1400" dirty="0">
              <a:latin typeface="Times New Roman" pitchFamily="18" charset="0"/>
              <a:cs typeface="Times New Roman" pitchFamily="18" charset="0"/>
            </a:endParaRPr>
          </a:p>
          <a:p>
            <a:pPr marL="0" indent="0">
              <a:buNone/>
            </a:pPr>
            <a:endParaRPr lang="ru-RU" sz="2200" dirty="0"/>
          </a:p>
        </p:txBody>
      </p:sp>
      <p:sp>
        <p:nvSpPr>
          <p:cNvPr id="5" name="Slide Number Placeholder 4"/>
          <p:cNvSpPr>
            <a:spLocks noGrp="1"/>
          </p:cNvSpPr>
          <p:nvPr>
            <p:ph type="sldNum" sz="quarter" idx="12"/>
          </p:nvPr>
        </p:nvSpPr>
        <p:spPr/>
        <p:txBody>
          <a:bodyPr/>
          <a:lstStyle/>
          <a:p>
            <a:fld id="{0E551DCB-4094-4741-AAD2-FFAD16CAED22}" type="slidenum">
              <a:rPr lang="en-US" smtClean="0"/>
              <a:pPr/>
              <a:t>4</a:t>
            </a:fld>
            <a:endParaRPr lang="en-US"/>
          </a:p>
        </p:txBody>
      </p:sp>
      <p:sp>
        <p:nvSpPr>
          <p:cNvPr id="6" name="Footer Placeholder 5"/>
          <p:cNvSpPr>
            <a:spLocks noGrp="1"/>
          </p:cNvSpPr>
          <p:nvPr>
            <p:ph type="ftr" sz="quarter" idx="11"/>
          </p:nvPr>
        </p:nvSpPr>
        <p:spPr>
          <a:xfrm>
            <a:off x="2286000" y="6096000"/>
            <a:ext cx="4495800" cy="365125"/>
          </a:xfrm>
        </p:spPr>
        <p:txBody>
          <a:bodyPr/>
          <a:lstStyle/>
          <a:p>
            <a:r>
              <a:rPr lang="en-US" sz="1600" b="1" i="1" dirty="0">
                <a:solidFill>
                  <a:srgbClr val="FF0000"/>
                </a:solidFill>
              </a:rPr>
              <a:t>Volkswagen meeting,  Tbilisi 2013, March 15</a:t>
            </a:r>
          </a:p>
        </p:txBody>
      </p:sp>
    </p:spTree>
    <p:extLst>
      <p:ext uri="{BB962C8B-B14F-4D97-AF65-F5344CB8AC3E}">
        <p14:creationId xmlns:p14="http://schemas.microsoft.com/office/powerpoint/2010/main" val="23462153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b="1" i="1" dirty="0">
                <a:latin typeface="Times New Roman" pitchFamily="18" charset="0"/>
                <a:cs typeface="Times New Roman" pitchFamily="18" charset="0"/>
              </a:rPr>
              <a:t>G.G. </a:t>
            </a:r>
            <a:r>
              <a:rPr lang="en-US" sz="2400" b="1" i="1" dirty="0" err="1">
                <a:latin typeface="Times New Roman" pitchFamily="18" charset="0"/>
                <a:cs typeface="Times New Roman" pitchFamily="18" charset="0"/>
              </a:rPr>
              <a:t>Devidze</a:t>
            </a:r>
            <a:r>
              <a:rPr lang="en-US" sz="2400" b="1" i="1" dirty="0">
                <a:latin typeface="Times New Roman" pitchFamily="18" charset="0"/>
                <a:cs typeface="Times New Roman" pitchFamily="18" charset="0"/>
              </a:rPr>
              <a:t>  -  Flavor Beyond the Standard Model</a:t>
            </a:r>
            <a:br>
              <a:rPr lang="en-US" sz="2400" b="1" i="1"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normAutofit/>
          </a:bodyPr>
          <a:lstStyle/>
          <a:p>
            <a:pPr algn="just">
              <a:buNone/>
            </a:pPr>
            <a:r>
              <a:rPr lang="en-US" dirty="0" smtClean="0"/>
              <a:t>     </a:t>
            </a:r>
            <a:r>
              <a:rPr lang="en-US" sz="1500" dirty="0" smtClean="0"/>
              <a:t>Exciting time is for fundamental physics, after the LHC experiments announced about discovery of neutral Higgs particle on July the 4</a:t>
            </a:r>
            <a:r>
              <a:rPr lang="en-US" sz="1500" baseline="30000" dirty="0" smtClean="0"/>
              <a:t>th</a:t>
            </a:r>
            <a:r>
              <a:rPr lang="en-US" sz="1500" dirty="0" smtClean="0"/>
              <a:t>. Many in the community expect a new paradigm to emerge around the </a:t>
            </a:r>
            <a:r>
              <a:rPr lang="en-US" sz="1500" dirty="0" err="1" smtClean="0"/>
              <a:t>TeV</a:t>
            </a:r>
            <a:r>
              <a:rPr lang="en-US" sz="1500" dirty="0" smtClean="0"/>
              <a:t> scale, be it some variant of SUSY or of </a:t>
            </a:r>
            <a:r>
              <a:rPr lang="en-US" sz="1500" dirty="0" err="1" smtClean="0"/>
              <a:t>Technicolour</a:t>
            </a:r>
            <a:r>
              <a:rPr lang="en-US" sz="1500" dirty="0" smtClean="0"/>
              <a:t> or something even more radical, like extra (space) dimensions. Those novel structures can manifest themselves directly through the production of new quanta or the topology of events or indirectly by inducing forces that modify rare weak decays. Such indirect searches are not a luxury. We consider it likely that  to differentiate between different scenarios of New Physics, one needs to analyze their impact on flavor dynamics. </a:t>
            </a:r>
          </a:p>
          <a:p>
            <a:pPr algn="just">
              <a:buNone/>
            </a:pPr>
            <a:endParaRPr lang="en-US" sz="1500" dirty="0" smtClean="0"/>
          </a:p>
          <a:p>
            <a:pPr algn="just">
              <a:buNone/>
            </a:pPr>
            <a:endParaRPr lang="en-US" sz="1500" dirty="0" smtClean="0"/>
          </a:p>
          <a:p>
            <a:pPr algn="just">
              <a:buNone/>
            </a:pPr>
            <a:endParaRPr lang="en-US" sz="1500" dirty="0" smtClean="0"/>
          </a:p>
          <a:p>
            <a:pPr>
              <a:buNone/>
            </a:pPr>
            <a:endParaRPr lang="en-US" dirty="0"/>
          </a:p>
        </p:txBody>
      </p:sp>
      <p:sp>
        <p:nvSpPr>
          <p:cNvPr id="4" name="Slide Number Placeholder 3"/>
          <p:cNvSpPr>
            <a:spLocks noGrp="1"/>
          </p:cNvSpPr>
          <p:nvPr>
            <p:ph type="sldNum" sz="quarter" idx="12"/>
          </p:nvPr>
        </p:nvSpPr>
        <p:spPr/>
        <p:txBody>
          <a:bodyPr/>
          <a:lstStyle/>
          <a:p>
            <a:fld id="{0E551DCB-4094-4741-AAD2-FFAD16CAED22}" type="slidenum">
              <a:rPr lang="en-US" smtClean="0"/>
              <a:pPr/>
              <a:t>5</a:t>
            </a:fld>
            <a:endParaRPr lang="en-US"/>
          </a:p>
        </p:txBody>
      </p:sp>
      <p:sp>
        <p:nvSpPr>
          <p:cNvPr id="6" name="Footer Placeholder 5"/>
          <p:cNvSpPr>
            <a:spLocks noGrp="1"/>
          </p:cNvSpPr>
          <p:nvPr>
            <p:ph type="ftr" sz="quarter" idx="11"/>
          </p:nvPr>
        </p:nvSpPr>
        <p:spPr>
          <a:xfrm>
            <a:off x="2971800" y="6019800"/>
            <a:ext cx="3962400" cy="457200"/>
          </a:xfrm>
        </p:spPr>
        <p:txBody>
          <a:bodyPr/>
          <a:lstStyle/>
          <a:p>
            <a:r>
              <a:rPr lang="en-US" sz="1600" b="1" i="1" dirty="0">
                <a:solidFill>
                  <a:srgbClr val="FF0000"/>
                </a:solidFill>
              </a:rPr>
              <a:t>Volkswagen meeting,  Tbilisi 2013, March 15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600" b="1" i="1" dirty="0">
                <a:latin typeface="Times New Roman" pitchFamily="18" charset="0"/>
                <a:cs typeface="Times New Roman" pitchFamily="18" charset="0"/>
              </a:rPr>
              <a:t>G.G. </a:t>
            </a:r>
            <a:r>
              <a:rPr lang="en-US" sz="1600" b="1" i="1" dirty="0" err="1">
                <a:latin typeface="Times New Roman" pitchFamily="18" charset="0"/>
                <a:cs typeface="Times New Roman" pitchFamily="18" charset="0"/>
              </a:rPr>
              <a:t>Devidze</a:t>
            </a:r>
            <a:r>
              <a:rPr lang="en-US" sz="1600" b="1" i="1" dirty="0">
                <a:latin typeface="Times New Roman" pitchFamily="18" charset="0"/>
                <a:cs typeface="Times New Roman" pitchFamily="18" charset="0"/>
              </a:rPr>
              <a:t>  -  Flavor Beyond the Standard Model</a:t>
            </a:r>
            <a:br>
              <a:rPr lang="en-US" sz="1600" b="1" i="1" dirty="0">
                <a:latin typeface="Times New Roman" pitchFamily="18" charset="0"/>
                <a:cs typeface="Times New Roman" pitchFamily="18" charset="0"/>
              </a:rPr>
            </a:br>
            <a:endParaRPr lang="en-US" sz="1600"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a:t>
            </a:r>
            <a:r>
              <a:rPr lang="en-US" sz="1900" dirty="0" smtClean="0">
                <a:latin typeface="Times New Roman" pitchFamily="18" charset="0"/>
                <a:cs typeface="Times New Roman" pitchFamily="18" charset="0"/>
              </a:rPr>
              <a:t>Processes, which are highly suppressed in the Standard Model (SM), such as decays mediated by </a:t>
            </a:r>
            <a:r>
              <a:rPr lang="en-US" sz="1900" dirty="0" err="1" smtClean="0">
                <a:latin typeface="Times New Roman" pitchFamily="18" charset="0"/>
                <a:cs typeface="Times New Roman" pitchFamily="18" charset="0"/>
              </a:rPr>
              <a:t>flavour</a:t>
            </a:r>
            <a:r>
              <a:rPr lang="en-US" sz="1900" dirty="0" smtClean="0">
                <a:latin typeface="Times New Roman" pitchFamily="18" charset="0"/>
                <a:cs typeface="Times New Roman" pitchFamily="18" charset="0"/>
              </a:rPr>
              <a:t> changing neutral currents (FCNC) allow stringent tests of our current understanding of particle physics. These transitions are forbidden at tree level in the SM, as all electrically neutral particles have only diagonal couplings in the flavor space. </a:t>
            </a:r>
          </a:p>
          <a:p>
            <a:pPr>
              <a:buNone/>
            </a:pPr>
            <a:endParaRPr lang="en-US" sz="1900" dirty="0" smtClean="0">
              <a:latin typeface="Times New Roman" pitchFamily="18" charset="0"/>
              <a:cs typeface="Times New Roman" pitchFamily="18" charset="0"/>
            </a:endParaRPr>
          </a:p>
          <a:p>
            <a:pPr algn="just">
              <a:buNone/>
            </a:pPr>
            <a:r>
              <a:rPr lang="en-US" sz="1900" dirty="0" smtClean="0">
                <a:latin typeface="Times New Roman" pitchFamily="18" charset="0"/>
                <a:cs typeface="Times New Roman" pitchFamily="18" charset="0"/>
              </a:rPr>
              <a:t>     FCNC processes are therefore only allowed through loop contributions and probe the underlying fundamental theory at the quantum level, where they are sensitive to masses much higher than that of the b-quark. </a:t>
            </a:r>
          </a:p>
          <a:p>
            <a:pPr algn="just">
              <a:buNone/>
            </a:pPr>
            <a:endParaRPr lang="en-US" sz="1900" dirty="0" smtClean="0">
              <a:latin typeface="Times New Roman" pitchFamily="18" charset="0"/>
              <a:cs typeface="Times New Roman" pitchFamily="18" charset="0"/>
            </a:endParaRPr>
          </a:p>
          <a:p>
            <a:pPr algn="just">
              <a:buNone/>
            </a:pPr>
            <a:r>
              <a:rPr lang="en-US" sz="1900" dirty="0" smtClean="0">
                <a:latin typeface="Times New Roman" pitchFamily="18" charset="0"/>
                <a:cs typeface="Times New Roman" pitchFamily="18" charset="0"/>
              </a:rPr>
              <a:t>     Historically, many observations have  first been indicated by FCNC processes, examples include the existence of the charm quark or the high top quark mass.</a:t>
            </a:r>
          </a:p>
          <a:p>
            <a:pPr algn="just">
              <a:buNone/>
            </a:pPr>
            <a:endParaRPr lang="en-US" sz="1900" dirty="0" smtClean="0">
              <a:latin typeface="Times New Roman" pitchFamily="18" charset="0"/>
              <a:cs typeface="Times New Roman" pitchFamily="18" charset="0"/>
            </a:endParaRPr>
          </a:p>
          <a:p>
            <a:pPr>
              <a:buNone/>
            </a:pPr>
            <a:r>
              <a:rPr lang="en-US" sz="1900" dirty="0" smtClean="0">
                <a:latin typeface="Times New Roman" pitchFamily="18" charset="0"/>
                <a:cs typeface="Times New Roman" pitchFamily="18" charset="0"/>
              </a:rPr>
              <a:t>     Enhancements of the decay rates of these FCNC decays are predicted in a variety of different New Physics models.</a:t>
            </a:r>
            <a:endParaRPr lang="en-US" sz="1900" dirty="0"/>
          </a:p>
        </p:txBody>
      </p:sp>
      <p:sp>
        <p:nvSpPr>
          <p:cNvPr id="5" name="Slide Number Placeholder 4"/>
          <p:cNvSpPr>
            <a:spLocks noGrp="1"/>
          </p:cNvSpPr>
          <p:nvPr>
            <p:ph type="sldNum" sz="quarter" idx="12"/>
          </p:nvPr>
        </p:nvSpPr>
        <p:spPr/>
        <p:txBody>
          <a:bodyPr/>
          <a:lstStyle/>
          <a:p>
            <a:fld id="{0E551DCB-4094-4741-AAD2-FFAD16CAED22}" type="slidenum">
              <a:rPr lang="en-US" smtClean="0"/>
              <a:pPr/>
              <a:t>6</a:t>
            </a:fld>
            <a:endParaRPr lang="en-US"/>
          </a:p>
        </p:txBody>
      </p:sp>
      <p:sp>
        <p:nvSpPr>
          <p:cNvPr id="7" name="Footer Placeholder 6"/>
          <p:cNvSpPr>
            <a:spLocks noGrp="1"/>
          </p:cNvSpPr>
          <p:nvPr>
            <p:ph type="ftr" sz="quarter" idx="11"/>
          </p:nvPr>
        </p:nvSpPr>
        <p:spPr>
          <a:xfrm>
            <a:off x="2743200" y="6324600"/>
            <a:ext cx="3962400" cy="365125"/>
          </a:xfrm>
        </p:spPr>
        <p:txBody>
          <a:bodyPr/>
          <a:lstStyle/>
          <a:p>
            <a:r>
              <a:rPr lang="en-US" sz="1600" b="1" i="1" dirty="0">
                <a:solidFill>
                  <a:srgbClr val="FF0000"/>
                </a:solidFill>
              </a:rPr>
              <a:t>Volkswagen meeting,  Tbilisi 2013, March 15</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b="1" i="1" dirty="0">
                <a:latin typeface="Times New Roman" pitchFamily="18" charset="0"/>
                <a:cs typeface="Times New Roman" pitchFamily="18" charset="0"/>
              </a:rPr>
              <a:t>G.G. </a:t>
            </a:r>
            <a:r>
              <a:rPr lang="en-US" sz="1800" b="1" i="1" dirty="0" err="1">
                <a:latin typeface="Times New Roman" pitchFamily="18" charset="0"/>
                <a:cs typeface="Times New Roman" pitchFamily="18" charset="0"/>
              </a:rPr>
              <a:t>Devidze</a:t>
            </a:r>
            <a:r>
              <a:rPr lang="en-US" sz="1800" b="1" i="1" dirty="0">
                <a:latin typeface="Times New Roman" pitchFamily="18" charset="0"/>
                <a:cs typeface="Times New Roman" pitchFamily="18" charset="0"/>
              </a:rPr>
              <a:t>  -  Flavor Beyond the Standard Model</a:t>
            </a:r>
            <a:br>
              <a:rPr lang="en-US" sz="1800" b="1" i="1" dirty="0">
                <a:latin typeface="Times New Roman" pitchFamily="18" charset="0"/>
                <a:cs typeface="Times New Roman" pitchFamily="18" charset="0"/>
              </a:rPr>
            </a:br>
            <a:endParaRPr lang="en-US" sz="1800" dirty="0"/>
          </a:p>
        </p:txBody>
      </p:sp>
      <p:sp>
        <p:nvSpPr>
          <p:cNvPr id="3" name="Content Placeholder 2"/>
          <p:cNvSpPr>
            <a:spLocks noGrp="1"/>
          </p:cNvSpPr>
          <p:nvPr>
            <p:ph idx="1"/>
          </p:nvPr>
        </p:nvSpPr>
        <p:spPr/>
        <p:txBody>
          <a:bodyPr>
            <a:normAutofit/>
          </a:bodyPr>
          <a:lstStyle/>
          <a:p>
            <a:pPr>
              <a:buNone/>
            </a:pPr>
            <a:r>
              <a:rPr lang="en-US" sz="2200" dirty="0" smtClean="0"/>
              <a:t>• </a:t>
            </a:r>
            <a:r>
              <a:rPr lang="en-US" sz="1800" dirty="0" smtClean="0"/>
              <a:t>Heavy quarks rare decays.</a:t>
            </a:r>
          </a:p>
          <a:p>
            <a:pPr>
              <a:buNone/>
            </a:pPr>
            <a:r>
              <a:rPr lang="en-US" sz="1800" dirty="0" smtClean="0"/>
              <a:t>• Lepton </a:t>
            </a:r>
            <a:r>
              <a:rPr lang="en-US" sz="1800" dirty="0" err="1" smtClean="0"/>
              <a:t>flavour</a:t>
            </a:r>
            <a:r>
              <a:rPr lang="en-US" sz="1800" dirty="0" smtClean="0"/>
              <a:t> violating decays like </a:t>
            </a:r>
            <a:r>
              <a:rPr lang="en-US" sz="1800" i="1" dirty="0" smtClean="0"/>
              <a:t> μ</a:t>
            </a:r>
            <a:r>
              <a:rPr lang="en-US" sz="1800" dirty="0" smtClean="0"/>
              <a:t> →</a:t>
            </a:r>
            <a:r>
              <a:rPr lang="en-US" sz="1800" i="1" dirty="0" err="1" smtClean="0"/>
              <a:t>e</a:t>
            </a:r>
            <a:r>
              <a:rPr lang="en-US" sz="1800" dirty="0" err="1" smtClean="0">
                <a:latin typeface="Symbol" pitchFamily="18" charset="2"/>
              </a:rPr>
              <a:t>g</a:t>
            </a:r>
            <a:r>
              <a:rPr lang="en-US" sz="1800" dirty="0" smtClean="0"/>
              <a:t>, </a:t>
            </a:r>
            <a:r>
              <a:rPr lang="en-US" sz="1800" dirty="0" smtClean="0">
                <a:latin typeface="Symbol" pitchFamily="18" charset="2"/>
              </a:rPr>
              <a:t>t</a:t>
            </a:r>
            <a:r>
              <a:rPr lang="en-US" sz="1800" dirty="0" smtClean="0"/>
              <a:t> →</a:t>
            </a:r>
            <a:r>
              <a:rPr lang="en-US" sz="1800" i="1" dirty="0" err="1" smtClean="0"/>
              <a:t>e</a:t>
            </a:r>
            <a:r>
              <a:rPr lang="en-US" sz="1800" dirty="0" err="1" smtClean="0">
                <a:latin typeface="Symbol" pitchFamily="18" charset="2"/>
              </a:rPr>
              <a:t>g</a:t>
            </a:r>
            <a:r>
              <a:rPr lang="en-US" sz="1800" dirty="0" smtClean="0"/>
              <a:t> , </a:t>
            </a:r>
            <a:r>
              <a:rPr lang="en-US" sz="1800" dirty="0" smtClean="0">
                <a:latin typeface="Symbol" pitchFamily="18" charset="2"/>
              </a:rPr>
              <a:t>t</a:t>
            </a:r>
            <a:r>
              <a:rPr lang="en-US" sz="1800" dirty="0" smtClean="0"/>
              <a:t> →</a:t>
            </a:r>
            <a:r>
              <a:rPr lang="en-US" sz="1800" dirty="0" smtClean="0">
                <a:latin typeface="Symbol" pitchFamily="18" charset="2"/>
              </a:rPr>
              <a:t>mg</a:t>
            </a:r>
            <a:r>
              <a:rPr lang="en-US" sz="1800" dirty="0" smtClean="0"/>
              <a:t> , decays with three leptons in the final state and </a:t>
            </a:r>
            <a:r>
              <a:rPr lang="en-US" sz="1800" dirty="0" smtClean="0">
                <a:latin typeface="Symbol" pitchFamily="18" charset="2"/>
              </a:rPr>
              <a:t>m</a:t>
            </a:r>
            <a:r>
              <a:rPr lang="en-US" sz="1800" dirty="0" smtClean="0"/>
              <a:t> −</a:t>
            </a:r>
            <a:r>
              <a:rPr lang="en-US" sz="1800" i="1" dirty="0" smtClean="0"/>
              <a:t>e </a:t>
            </a:r>
            <a:r>
              <a:rPr lang="en-US" sz="1800" dirty="0" smtClean="0"/>
              <a:t>conversion in nuclei.</a:t>
            </a:r>
          </a:p>
          <a:p>
            <a:pPr>
              <a:buNone/>
            </a:pPr>
            <a:r>
              <a:rPr lang="en-US" sz="1800" dirty="0" smtClean="0"/>
              <a:t>• Electric dipole moments of the neutron, the electron, atoms and leptons.</a:t>
            </a:r>
          </a:p>
          <a:p>
            <a:pPr>
              <a:buNone/>
            </a:pPr>
            <a:r>
              <a:rPr lang="en-US" sz="1800" dirty="0" smtClean="0"/>
              <a:t>• Anomalous magnetic moment of the </a:t>
            </a:r>
            <a:r>
              <a:rPr lang="en-US" sz="1800" dirty="0" err="1" smtClean="0"/>
              <a:t>muon</a:t>
            </a:r>
            <a:endParaRPr lang="en-US" sz="1800" dirty="0" smtClean="0"/>
          </a:p>
          <a:p>
            <a:pPr>
              <a:buNone/>
            </a:pPr>
            <a:r>
              <a:rPr lang="en-US" sz="1800" dirty="0" smtClean="0"/>
              <a:t> </a:t>
            </a:r>
          </a:p>
          <a:p>
            <a:pPr algn="just">
              <a:buNone/>
            </a:pPr>
            <a:r>
              <a:rPr lang="en-US" sz="1700" dirty="0" smtClean="0"/>
              <a:t>       </a:t>
            </a:r>
          </a:p>
          <a:p>
            <a:pPr>
              <a:buNone/>
            </a:pPr>
            <a:r>
              <a:rPr lang="en-US" dirty="0" smtClean="0"/>
              <a:t> </a:t>
            </a:r>
          </a:p>
          <a:p>
            <a:pPr>
              <a:buNone/>
            </a:pPr>
            <a:endParaRPr lang="en-US" dirty="0" smtClean="0"/>
          </a:p>
          <a:p>
            <a:pPr>
              <a:buNone/>
            </a:pPr>
            <a:endParaRPr lang="en-US" dirty="0" smtClean="0"/>
          </a:p>
          <a:p>
            <a:pPr>
              <a:buNone/>
            </a:pPr>
            <a:endParaRPr lang="en-US" dirty="0"/>
          </a:p>
          <a:p>
            <a:pPr>
              <a:buNone/>
            </a:pPr>
            <a:endParaRPr lang="en-US" dirty="0"/>
          </a:p>
        </p:txBody>
      </p:sp>
      <p:sp>
        <p:nvSpPr>
          <p:cNvPr id="5" name="Slide Number Placeholder 4"/>
          <p:cNvSpPr>
            <a:spLocks noGrp="1"/>
          </p:cNvSpPr>
          <p:nvPr>
            <p:ph type="sldNum" sz="quarter" idx="12"/>
          </p:nvPr>
        </p:nvSpPr>
        <p:spPr/>
        <p:txBody>
          <a:bodyPr/>
          <a:lstStyle/>
          <a:p>
            <a:fld id="{0E551DCB-4094-4741-AAD2-FFAD16CAED22}" type="slidenum">
              <a:rPr lang="en-US" smtClean="0"/>
              <a:pPr/>
              <a:t>7</a:t>
            </a:fld>
            <a:endParaRPr lang="en-US"/>
          </a:p>
        </p:txBody>
      </p:sp>
      <p:sp>
        <p:nvSpPr>
          <p:cNvPr id="7" name="Footer Placeholder 6"/>
          <p:cNvSpPr>
            <a:spLocks noGrp="1"/>
          </p:cNvSpPr>
          <p:nvPr>
            <p:ph type="ftr" sz="quarter" idx="11"/>
          </p:nvPr>
        </p:nvSpPr>
        <p:spPr>
          <a:xfrm>
            <a:off x="2514600" y="6096000"/>
            <a:ext cx="4038600" cy="365125"/>
          </a:xfrm>
        </p:spPr>
        <p:txBody>
          <a:bodyPr/>
          <a:lstStyle/>
          <a:p>
            <a:r>
              <a:rPr lang="en-US" sz="1600" b="1" i="1" dirty="0">
                <a:solidFill>
                  <a:srgbClr val="FF0000"/>
                </a:solidFill>
              </a:rPr>
              <a:t>Volkswagen meeting,  Tbilisi 2013, March 15</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b="1" i="1" dirty="0">
                <a:latin typeface="Times New Roman" pitchFamily="18" charset="0"/>
                <a:cs typeface="Times New Roman" pitchFamily="18" charset="0"/>
              </a:rPr>
              <a:t>G.G. </a:t>
            </a:r>
            <a:r>
              <a:rPr lang="en-US" sz="1800" b="1" i="1" dirty="0" err="1">
                <a:latin typeface="Times New Roman" pitchFamily="18" charset="0"/>
                <a:cs typeface="Times New Roman" pitchFamily="18" charset="0"/>
              </a:rPr>
              <a:t>Devidze</a:t>
            </a:r>
            <a:r>
              <a:rPr lang="en-US" sz="1800" b="1" i="1" dirty="0">
                <a:latin typeface="Times New Roman" pitchFamily="18" charset="0"/>
                <a:cs typeface="Times New Roman" pitchFamily="18" charset="0"/>
              </a:rPr>
              <a:t>  -  Flavor Beyond the Standard Model</a:t>
            </a:r>
            <a:br>
              <a:rPr lang="en-US" sz="1800" b="1" i="1" dirty="0">
                <a:latin typeface="Times New Roman" pitchFamily="18" charset="0"/>
                <a:cs typeface="Times New Roman" pitchFamily="18" charset="0"/>
              </a:rPr>
            </a:br>
            <a:endParaRPr lang="en-US" sz="1800" dirty="0"/>
          </a:p>
        </p:txBody>
      </p:sp>
      <p:sp>
        <p:nvSpPr>
          <p:cNvPr id="3" name="Content Placeholder 2"/>
          <p:cNvSpPr>
            <a:spLocks noGrp="1"/>
          </p:cNvSpPr>
          <p:nvPr>
            <p:ph idx="1"/>
          </p:nvPr>
        </p:nvSpPr>
        <p:spPr/>
        <p:txBody>
          <a:bodyPr>
            <a:normAutofit/>
          </a:bodyPr>
          <a:lstStyle/>
          <a:p>
            <a:pPr>
              <a:buNone/>
            </a:pPr>
            <a:r>
              <a:rPr lang="en-US" sz="2200" dirty="0" smtClean="0"/>
              <a:t>• </a:t>
            </a:r>
            <a:r>
              <a:rPr lang="en-US" sz="1800" dirty="0" smtClean="0"/>
              <a:t>Heavy quarks rare decays.</a:t>
            </a:r>
          </a:p>
          <a:p>
            <a:pPr>
              <a:buNone/>
            </a:pPr>
            <a:r>
              <a:rPr lang="en-US" sz="1800" dirty="0" smtClean="0"/>
              <a:t>Br(t →</a:t>
            </a:r>
            <a:r>
              <a:rPr lang="en-US" sz="1800" i="1" dirty="0" smtClean="0"/>
              <a:t>cg)=5 ∙10</a:t>
            </a:r>
            <a:r>
              <a:rPr lang="en-US" sz="1800" i="1" baseline="30000" dirty="0" smtClean="0"/>
              <a:t>-11</a:t>
            </a:r>
            <a:r>
              <a:rPr lang="en-US" sz="1800" i="1" dirty="0" smtClean="0"/>
              <a:t>, </a:t>
            </a:r>
            <a:r>
              <a:rPr lang="en-US" sz="1800" dirty="0" smtClean="0"/>
              <a:t>Br(t →</a:t>
            </a:r>
            <a:r>
              <a:rPr lang="en-US" sz="1800" i="1" dirty="0" smtClean="0"/>
              <a:t>c</a:t>
            </a:r>
            <a:r>
              <a:rPr lang="en-US" sz="1800" i="1" dirty="0" smtClean="0">
                <a:latin typeface="Symbol" pitchFamily="18" charset="2"/>
              </a:rPr>
              <a:t>g</a:t>
            </a:r>
            <a:r>
              <a:rPr lang="en-US" sz="1800" i="1" dirty="0" smtClean="0"/>
              <a:t>)=5 ∙10</a:t>
            </a:r>
            <a:r>
              <a:rPr lang="en-US" sz="1800" i="1" baseline="30000" dirty="0" smtClean="0"/>
              <a:t>-13</a:t>
            </a:r>
            <a:r>
              <a:rPr lang="en-US" sz="1800" i="1" dirty="0" smtClean="0"/>
              <a:t>, </a:t>
            </a:r>
            <a:r>
              <a:rPr lang="en-US" sz="1800" dirty="0" smtClean="0"/>
              <a:t>Br(t →</a:t>
            </a:r>
            <a:r>
              <a:rPr lang="en-US" sz="1800" i="1" dirty="0" err="1" smtClean="0"/>
              <a:t>cZ</a:t>
            </a:r>
            <a:r>
              <a:rPr lang="en-US" sz="1800" i="1" dirty="0" smtClean="0"/>
              <a:t>)=1.3 ∙10</a:t>
            </a:r>
            <a:r>
              <a:rPr lang="en-US" sz="1800" i="1" baseline="30000" dirty="0" smtClean="0"/>
              <a:t>-11</a:t>
            </a:r>
            <a:r>
              <a:rPr lang="en-US" sz="1800" i="1" dirty="0" smtClean="0"/>
              <a:t> ,</a:t>
            </a:r>
            <a:r>
              <a:rPr lang="en-US" sz="1800" dirty="0" smtClean="0"/>
              <a:t> Br(t →</a:t>
            </a:r>
            <a:r>
              <a:rPr lang="en-US" sz="1800" i="1" dirty="0" err="1" smtClean="0"/>
              <a:t>ch</a:t>
            </a:r>
            <a:r>
              <a:rPr lang="en-US" sz="1800" i="1" dirty="0" smtClean="0"/>
              <a:t>)= 10</a:t>
            </a:r>
            <a:r>
              <a:rPr lang="en-US" sz="1800" i="1" baseline="30000" dirty="0" smtClean="0"/>
              <a:t>-13</a:t>
            </a:r>
            <a:r>
              <a:rPr lang="en-US" sz="1800" i="1" dirty="0" smtClean="0"/>
              <a:t> ,</a:t>
            </a:r>
            <a:endParaRPr lang="en-US" sz="1800" dirty="0" smtClean="0"/>
          </a:p>
          <a:p>
            <a:pPr>
              <a:buNone/>
            </a:pPr>
            <a:r>
              <a:rPr lang="en-US" sz="1800" dirty="0" smtClean="0"/>
              <a:t>      Even single experimental observation for any top rare processes could be breakthrough beyond the SM physics.</a:t>
            </a:r>
          </a:p>
          <a:p>
            <a:pPr>
              <a:buNone/>
            </a:pPr>
            <a:endParaRPr lang="en-US" sz="1800" dirty="0" smtClean="0"/>
          </a:p>
          <a:p>
            <a:pPr>
              <a:buNone/>
            </a:pPr>
            <a:endParaRPr lang="en-US" sz="1800" dirty="0" smtClean="0"/>
          </a:p>
          <a:p>
            <a:pPr>
              <a:buNone/>
            </a:pPr>
            <a:r>
              <a:rPr lang="en-US" sz="1800" dirty="0" smtClean="0"/>
              <a:t>• Lepton </a:t>
            </a:r>
            <a:r>
              <a:rPr lang="en-US" sz="1800" dirty="0" err="1" smtClean="0"/>
              <a:t>flavour</a:t>
            </a:r>
            <a:r>
              <a:rPr lang="en-US" sz="1800" dirty="0" smtClean="0"/>
              <a:t> violating decays like </a:t>
            </a:r>
            <a:r>
              <a:rPr lang="en-US" sz="1800" i="1" dirty="0" smtClean="0"/>
              <a:t> μ</a:t>
            </a:r>
            <a:r>
              <a:rPr lang="en-US" sz="1800" dirty="0" smtClean="0"/>
              <a:t> →</a:t>
            </a:r>
            <a:r>
              <a:rPr lang="en-US" sz="1800" i="1" dirty="0" err="1" smtClean="0"/>
              <a:t>e</a:t>
            </a:r>
            <a:r>
              <a:rPr lang="en-US" sz="1800" dirty="0" err="1" smtClean="0">
                <a:latin typeface="Symbol" pitchFamily="18" charset="2"/>
              </a:rPr>
              <a:t>g</a:t>
            </a:r>
            <a:r>
              <a:rPr lang="en-US" sz="1800" dirty="0" smtClean="0"/>
              <a:t>, </a:t>
            </a:r>
            <a:r>
              <a:rPr lang="en-US" sz="1800" dirty="0" smtClean="0">
                <a:latin typeface="Symbol" pitchFamily="18" charset="2"/>
              </a:rPr>
              <a:t>t</a:t>
            </a:r>
            <a:r>
              <a:rPr lang="en-US" sz="1800" dirty="0" smtClean="0"/>
              <a:t> →</a:t>
            </a:r>
            <a:r>
              <a:rPr lang="en-US" sz="1800" i="1" dirty="0" err="1" smtClean="0"/>
              <a:t>e</a:t>
            </a:r>
            <a:r>
              <a:rPr lang="en-US" sz="1800" dirty="0" err="1" smtClean="0">
                <a:latin typeface="Symbol" pitchFamily="18" charset="2"/>
              </a:rPr>
              <a:t>g</a:t>
            </a:r>
            <a:r>
              <a:rPr lang="en-US" sz="1800" dirty="0" smtClean="0"/>
              <a:t> , </a:t>
            </a:r>
            <a:r>
              <a:rPr lang="en-US" sz="1800" dirty="0" smtClean="0">
                <a:latin typeface="Symbol" pitchFamily="18" charset="2"/>
              </a:rPr>
              <a:t>t</a:t>
            </a:r>
            <a:r>
              <a:rPr lang="en-US" sz="1800" dirty="0" smtClean="0"/>
              <a:t> →</a:t>
            </a:r>
            <a:r>
              <a:rPr lang="en-US" sz="1800" dirty="0" smtClean="0">
                <a:latin typeface="Symbol" pitchFamily="18" charset="2"/>
              </a:rPr>
              <a:t>mg</a:t>
            </a:r>
            <a:r>
              <a:rPr lang="en-US" sz="1800" dirty="0" smtClean="0"/>
              <a:t> , decays with three leptons in the final state and </a:t>
            </a:r>
            <a:r>
              <a:rPr lang="en-US" sz="1800" dirty="0" smtClean="0">
                <a:latin typeface="Symbol" pitchFamily="18" charset="2"/>
              </a:rPr>
              <a:t>m</a:t>
            </a:r>
            <a:r>
              <a:rPr lang="en-US" sz="1800" dirty="0" smtClean="0"/>
              <a:t> −</a:t>
            </a:r>
            <a:r>
              <a:rPr lang="en-US" sz="1800" i="1" dirty="0" smtClean="0"/>
              <a:t>e </a:t>
            </a:r>
            <a:r>
              <a:rPr lang="en-US" sz="1800" dirty="0" smtClean="0"/>
              <a:t>conversion in nuclei.</a:t>
            </a:r>
          </a:p>
          <a:p>
            <a:pPr>
              <a:buNone/>
            </a:pPr>
            <a:r>
              <a:rPr lang="en-US" sz="1800" dirty="0" smtClean="0"/>
              <a:t>Br(</a:t>
            </a:r>
            <a:r>
              <a:rPr lang="en-US" sz="1800" i="1" dirty="0" smtClean="0"/>
              <a:t>μ</a:t>
            </a:r>
            <a:r>
              <a:rPr lang="en-US" sz="1800" dirty="0" smtClean="0"/>
              <a:t> →</a:t>
            </a:r>
            <a:r>
              <a:rPr lang="en-US" sz="1800" i="1" dirty="0" err="1" smtClean="0"/>
              <a:t>e</a:t>
            </a:r>
            <a:r>
              <a:rPr lang="en-US" sz="1800" dirty="0" err="1" smtClean="0">
                <a:latin typeface="Symbol" pitchFamily="18" charset="2"/>
              </a:rPr>
              <a:t>g</a:t>
            </a:r>
            <a:r>
              <a:rPr lang="en-US" sz="1800" dirty="0" smtClean="0"/>
              <a:t>)</a:t>
            </a:r>
            <a:r>
              <a:rPr lang="en-US" sz="1800" baseline="-25000" dirty="0" smtClean="0"/>
              <a:t>SM</a:t>
            </a:r>
            <a:r>
              <a:rPr lang="en-US" sz="1800" dirty="0" smtClean="0"/>
              <a:t> &lt;</a:t>
            </a:r>
            <a:r>
              <a:rPr lang="en-US" sz="1800" i="1" dirty="0" smtClean="0"/>
              <a:t> 10</a:t>
            </a:r>
            <a:r>
              <a:rPr lang="en-US" sz="1800" i="1" baseline="30000" dirty="0" smtClean="0"/>
              <a:t>-54</a:t>
            </a:r>
            <a:r>
              <a:rPr lang="en-US" sz="1800" i="1" dirty="0" smtClean="0"/>
              <a:t>, </a:t>
            </a:r>
            <a:r>
              <a:rPr lang="en-US" sz="1800" dirty="0" smtClean="0"/>
              <a:t>Br(</a:t>
            </a:r>
            <a:r>
              <a:rPr lang="en-US" sz="1800" i="1" dirty="0" smtClean="0"/>
              <a:t>μ</a:t>
            </a:r>
            <a:r>
              <a:rPr lang="en-US" sz="1800" dirty="0" smtClean="0"/>
              <a:t> →</a:t>
            </a:r>
            <a:r>
              <a:rPr lang="en-US" sz="1800" i="1" dirty="0" err="1" smtClean="0"/>
              <a:t>e</a:t>
            </a:r>
            <a:r>
              <a:rPr lang="en-US" sz="1800" dirty="0" err="1" smtClean="0">
                <a:latin typeface="Symbol" pitchFamily="18" charset="2"/>
              </a:rPr>
              <a:t>g</a:t>
            </a:r>
            <a:r>
              <a:rPr lang="en-US" sz="1800" dirty="0" smtClean="0"/>
              <a:t>)</a:t>
            </a:r>
            <a:r>
              <a:rPr lang="en-US" sz="1800" baseline="-25000" dirty="0" smtClean="0"/>
              <a:t>exp</a:t>
            </a:r>
            <a:r>
              <a:rPr lang="en-US" sz="1800" dirty="0" smtClean="0"/>
              <a:t> &lt;</a:t>
            </a:r>
            <a:r>
              <a:rPr lang="en-US" sz="1800" i="1" dirty="0" smtClean="0"/>
              <a:t> 10</a:t>
            </a:r>
            <a:r>
              <a:rPr lang="en-US" sz="1800" i="1" baseline="30000" dirty="0" smtClean="0"/>
              <a:t>-12</a:t>
            </a:r>
            <a:endParaRPr lang="en-US" sz="1800" dirty="0" smtClean="0"/>
          </a:p>
          <a:p>
            <a:pPr>
              <a:buNone/>
            </a:pPr>
            <a:r>
              <a:rPr lang="en-US" sz="1800" dirty="0" smtClean="0"/>
              <a:t> </a:t>
            </a:r>
          </a:p>
          <a:p>
            <a:pPr algn="just">
              <a:buNone/>
            </a:pPr>
            <a:r>
              <a:rPr lang="en-US" sz="1700" dirty="0" smtClean="0"/>
              <a:t>       </a:t>
            </a:r>
          </a:p>
          <a:p>
            <a:pPr>
              <a:buNone/>
            </a:pPr>
            <a:r>
              <a:rPr lang="en-US" dirty="0" smtClean="0"/>
              <a:t> </a:t>
            </a:r>
          </a:p>
          <a:p>
            <a:pPr>
              <a:buNone/>
            </a:pPr>
            <a:endParaRPr lang="en-US" dirty="0" smtClean="0"/>
          </a:p>
          <a:p>
            <a:pPr>
              <a:buNone/>
            </a:pPr>
            <a:endParaRPr lang="en-US" dirty="0" smtClean="0"/>
          </a:p>
          <a:p>
            <a:pPr>
              <a:buNone/>
            </a:pPr>
            <a:endParaRPr lang="en-US" dirty="0"/>
          </a:p>
          <a:p>
            <a:pPr>
              <a:buNone/>
            </a:pPr>
            <a:endParaRPr lang="en-US" dirty="0"/>
          </a:p>
        </p:txBody>
      </p:sp>
      <p:sp>
        <p:nvSpPr>
          <p:cNvPr id="5" name="Slide Number Placeholder 4"/>
          <p:cNvSpPr>
            <a:spLocks noGrp="1"/>
          </p:cNvSpPr>
          <p:nvPr>
            <p:ph type="sldNum" sz="quarter" idx="12"/>
          </p:nvPr>
        </p:nvSpPr>
        <p:spPr/>
        <p:txBody>
          <a:bodyPr/>
          <a:lstStyle/>
          <a:p>
            <a:fld id="{0E551DCB-4094-4741-AAD2-FFAD16CAED22}" type="slidenum">
              <a:rPr lang="en-US" smtClean="0"/>
              <a:pPr/>
              <a:t>8</a:t>
            </a:fld>
            <a:endParaRPr lang="en-US"/>
          </a:p>
        </p:txBody>
      </p:sp>
      <p:sp>
        <p:nvSpPr>
          <p:cNvPr id="7" name="Footer Placeholder 6"/>
          <p:cNvSpPr>
            <a:spLocks noGrp="1"/>
          </p:cNvSpPr>
          <p:nvPr>
            <p:ph type="ftr" sz="quarter" idx="11"/>
          </p:nvPr>
        </p:nvSpPr>
        <p:spPr>
          <a:xfrm>
            <a:off x="2362200" y="6019800"/>
            <a:ext cx="3962400" cy="365125"/>
          </a:xfrm>
        </p:spPr>
        <p:txBody>
          <a:bodyPr/>
          <a:lstStyle/>
          <a:p>
            <a:r>
              <a:rPr lang="en-US" sz="1600" b="1" i="1" dirty="0">
                <a:solidFill>
                  <a:srgbClr val="FF0000"/>
                </a:solidFill>
              </a:rPr>
              <a:t>Volkswagen meeting,  Tbilisi 2013, March 15</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800" b="1" i="1" dirty="0">
                <a:latin typeface="Times New Roman" pitchFamily="18" charset="0"/>
                <a:cs typeface="Times New Roman" pitchFamily="18" charset="0"/>
              </a:rPr>
              <a:t>G.G. </a:t>
            </a:r>
            <a:r>
              <a:rPr lang="en-US" sz="1800" b="1" i="1" dirty="0" err="1">
                <a:latin typeface="Times New Roman" pitchFamily="18" charset="0"/>
                <a:cs typeface="Times New Roman" pitchFamily="18" charset="0"/>
              </a:rPr>
              <a:t>Devidze</a:t>
            </a:r>
            <a:r>
              <a:rPr lang="en-US" sz="1800" b="1" i="1" dirty="0">
                <a:latin typeface="Times New Roman" pitchFamily="18" charset="0"/>
                <a:cs typeface="Times New Roman" pitchFamily="18" charset="0"/>
              </a:rPr>
              <a:t>  -  Flavor Beyond the Standard Model</a:t>
            </a:r>
            <a:br>
              <a:rPr lang="en-US" sz="1800" b="1" i="1" dirty="0">
                <a:latin typeface="Times New Roman" pitchFamily="18" charset="0"/>
                <a:cs typeface="Times New Roman" pitchFamily="18" charset="0"/>
              </a:rPr>
            </a:br>
            <a:endParaRPr lang="en-US" sz="1800" dirty="0"/>
          </a:p>
        </p:txBody>
      </p:sp>
      <p:sp>
        <p:nvSpPr>
          <p:cNvPr id="3" name="Content Placeholder 2"/>
          <p:cNvSpPr>
            <a:spLocks noGrp="1"/>
          </p:cNvSpPr>
          <p:nvPr>
            <p:ph idx="1"/>
          </p:nvPr>
        </p:nvSpPr>
        <p:spPr/>
        <p:txBody>
          <a:bodyPr>
            <a:normAutofit fontScale="85000" lnSpcReduction="20000"/>
          </a:bodyPr>
          <a:lstStyle/>
          <a:p>
            <a:pPr>
              <a:buNone/>
            </a:pPr>
            <a:r>
              <a:rPr lang="en-US" sz="2000" dirty="0" smtClean="0"/>
              <a:t> </a:t>
            </a:r>
            <a:r>
              <a:rPr lang="en-US" sz="1800" dirty="0" smtClean="0"/>
              <a:t>COMET (</a:t>
            </a:r>
            <a:r>
              <a:rPr lang="en-US" sz="1800" dirty="0" err="1" smtClean="0"/>
              <a:t>COherent</a:t>
            </a:r>
            <a:r>
              <a:rPr lang="en-US" sz="1800" dirty="0" smtClean="0"/>
              <a:t> </a:t>
            </a:r>
            <a:r>
              <a:rPr lang="en-US" sz="1800" dirty="0" err="1" smtClean="0"/>
              <a:t>Muon</a:t>
            </a:r>
            <a:r>
              <a:rPr lang="en-US" sz="1800" dirty="0" smtClean="0"/>
              <a:t> to Electron Transition), to search for coherent neutrino-less conversion of </a:t>
            </a:r>
            <a:r>
              <a:rPr lang="en-US" sz="1800" dirty="0" err="1" smtClean="0"/>
              <a:t>muons</a:t>
            </a:r>
            <a:r>
              <a:rPr lang="en-US" sz="1800" dirty="0" smtClean="0"/>
              <a:t> to electrons (</a:t>
            </a:r>
            <a:r>
              <a:rPr lang="en-US" sz="1800" i="1" dirty="0" smtClean="0"/>
              <a:t>μ−−e− conversion), </a:t>
            </a:r>
            <a:r>
              <a:rPr lang="en-US" sz="1800" dirty="0" smtClean="0"/>
              <a:t>in the presence of a nucleus</a:t>
            </a:r>
            <a:r>
              <a:rPr lang="en-US" sz="1800" i="1" dirty="0" smtClean="0"/>
              <a:t>, μ− + N(A,Z) → e− + N(A,Z), </a:t>
            </a:r>
            <a:r>
              <a:rPr lang="en-US" sz="1800" dirty="0" smtClean="0"/>
              <a:t>with a single event sensitivity </a:t>
            </a:r>
            <a:r>
              <a:rPr lang="en-US" sz="1800" i="1" dirty="0" smtClean="0"/>
              <a:t>B(μ−N → e−N) &lt; 10−16.</a:t>
            </a:r>
            <a:endParaRPr lang="en-US" sz="1800" dirty="0" smtClean="0"/>
          </a:p>
          <a:p>
            <a:pPr>
              <a:buNone/>
            </a:pPr>
            <a:r>
              <a:rPr lang="en-US" sz="1800" dirty="0" smtClean="0">
                <a:latin typeface="Times New Roman" pitchFamily="18" charset="0"/>
                <a:cs typeface="Times New Roman" pitchFamily="18" charset="0"/>
              </a:rPr>
              <a:t>Currently</a:t>
            </a:r>
            <a:r>
              <a:rPr lang="en-US" sz="1800" dirty="0">
                <a:latin typeface="Times New Roman" pitchFamily="18" charset="0"/>
                <a:cs typeface="Times New Roman" pitchFamily="18" charset="0"/>
              </a:rPr>
              <a:t>, the search for possible flavor violation of the </a:t>
            </a:r>
            <a:r>
              <a:rPr lang="en-US" sz="1800" dirty="0" err="1">
                <a:latin typeface="Times New Roman" pitchFamily="18" charset="0"/>
                <a:cs typeface="Times New Roman" pitchFamily="18" charset="0"/>
              </a:rPr>
              <a:t>muon</a:t>
            </a:r>
            <a:r>
              <a:rPr lang="en-US" sz="1800" dirty="0">
                <a:latin typeface="Times New Roman" pitchFamily="18" charset="0"/>
                <a:cs typeface="Times New Roman" pitchFamily="18" charset="0"/>
              </a:rPr>
              <a:t> is considered to be a powerful and the most sensitive tool to reveal or restrict a new physics beyond the SM</a:t>
            </a:r>
            <a:r>
              <a:rPr lang="en-US" sz="1800" dirty="0" smtClean="0">
                <a:latin typeface="Times New Roman" pitchFamily="18" charset="0"/>
                <a:cs typeface="Times New Roman" pitchFamily="18" charset="0"/>
              </a:rPr>
              <a:t>.</a:t>
            </a:r>
          </a:p>
          <a:p>
            <a:pPr>
              <a:buNone/>
            </a:pPr>
            <a:r>
              <a:rPr lang="en-US" sz="1800" dirty="0" smtClean="0"/>
              <a:t>             </a:t>
            </a:r>
            <a:r>
              <a:rPr lang="en-US" sz="1800" i="1" dirty="0" smtClean="0"/>
              <a:t>μ− </a:t>
            </a:r>
            <a:r>
              <a:rPr lang="en-US" sz="1800" dirty="0" smtClean="0"/>
              <a:t>+ </a:t>
            </a:r>
            <a:r>
              <a:rPr lang="en-US" sz="1800" i="1" dirty="0" smtClean="0"/>
              <a:t>N</a:t>
            </a:r>
            <a:r>
              <a:rPr lang="en-US" sz="1800" dirty="0" smtClean="0"/>
              <a:t>(</a:t>
            </a:r>
            <a:r>
              <a:rPr lang="en-US" sz="1800" i="1" dirty="0" smtClean="0"/>
              <a:t>A,Z</a:t>
            </a:r>
            <a:r>
              <a:rPr lang="en-US" sz="1800" dirty="0" smtClean="0"/>
              <a:t>) </a:t>
            </a:r>
            <a:r>
              <a:rPr lang="en-US" sz="1800" i="1" dirty="0" smtClean="0"/>
              <a:t>→ e − </a:t>
            </a:r>
            <a:r>
              <a:rPr lang="en-US" sz="1800" dirty="0" smtClean="0"/>
              <a:t>+ </a:t>
            </a:r>
            <a:r>
              <a:rPr lang="en-US" sz="1800" i="1" dirty="0" smtClean="0"/>
              <a:t>N</a:t>
            </a:r>
            <a:r>
              <a:rPr lang="en-US" sz="1800" dirty="0" smtClean="0"/>
              <a:t>(</a:t>
            </a:r>
            <a:r>
              <a:rPr lang="en-US" sz="1800" i="1" dirty="0" smtClean="0"/>
              <a:t>A,Z</a:t>
            </a:r>
            <a:r>
              <a:rPr lang="en-US" sz="1800" dirty="0" smtClean="0"/>
              <a:t>)</a:t>
            </a:r>
            <a:r>
              <a:rPr lang="en-US" sz="1800" i="1" dirty="0" smtClean="0"/>
              <a:t>,</a:t>
            </a:r>
          </a:p>
          <a:p>
            <a:pPr>
              <a:buNone/>
            </a:pPr>
            <a:r>
              <a:rPr lang="en-US" sz="1800" dirty="0" smtClean="0"/>
              <a:t>The </a:t>
            </a:r>
            <a:r>
              <a:rPr lang="en-US" sz="1800" dirty="0" err="1" smtClean="0"/>
              <a:t>muon</a:t>
            </a:r>
            <a:r>
              <a:rPr lang="en-US" sz="1800" dirty="0" smtClean="0"/>
              <a:t> system is considered to be the best system in which to study </a:t>
            </a:r>
            <a:r>
              <a:rPr lang="en-US" sz="1800" dirty="0" err="1" smtClean="0"/>
              <a:t>cLFV</a:t>
            </a:r>
            <a:r>
              <a:rPr lang="en-US" sz="1800" dirty="0" smtClean="0"/>
              <a:t> experiments  because of following reasons:</a:t>
            </a:r>
          </a:p>
          <a:p>
            <a:pPr lvl="0"/>
            <a:r>
              <a:rPr lang="en-US" sz="1800" dirty="0" smtClean="0"/>
              <a:t>Intense </a:t>
            </a:r>
            <a:r>
              <a:rPr lang="en-US" sz="1800" dirty="0" err="1" smtClean="0"/>
              <a:t>muon</a:t>
            </a:r>
            <a:r>
              <a:rPr lang="en-US" sz="1800" dirty="0" smtClean="0"/>
              <a:t> beam can be obtained at meson factories</a:t>
            </a:r>
          </a:p>
          <a:p>
            <a:pPr lvl="0"/>
            <a:r>
              <a:rPr lang="en-US" sz="1800" dirty="0" err="1" smtClean="0"/>
              <a:t>Muon</a:t>
            </a:r>
            <a:r>
              <a:rPr lang="en-US" sz="1800" dirty="0" smtClean="0"/>
              <a:t> life time is rather long .</a:t>
            </a:r>
          </a:p>
          <a:p>
            <a:pPr lvl="0"/>
            <a:r>
              <a:rPr lang="en-US" sz="1800" dirty="0" smtClean="0"/>
              <a:t>Final states are very simple and can be precisely measured.</a:t>
            </a:r>
          </a:p>
          <a:p>
            <a:pPr lvl="0"/>
            <a:r>
              <a:rPr lang="en-US" sz="1800" dirty="0" smtClean="0"/>
              <a:t>Observation of </a:t>
            </a:r>
            <a:r>
              <a:rPr lang="en-US" sz="1800" dirty="0" err="1" smtClean="0"/>
              <a:t>cLFV</a:t>
            </a:r>
            <a:r>
              <a:rPr lang="en-US" sz="1800" dirty="0" smtClean="0"/>
              <a:t> would indicate a clear signal of physics beyond the SM.</a:t>
            </a:r>
          </a:p>
          <a:p>
            <a:pPr lvl="0"/>
            <a:r>
              <a:rPr lang="en-US" sz="1800" dirty="0" smtClean="0"/>
              <a:t>Search </a:t>
            </a:r>
            <a:r>
              <a:rPr lang="en-US" sz="1800" dirty="0" err="1" smtClean="0"/>
              <a:t>cLFV</a:t>
            </a:r>
            <a:r>
              <a:rPr lang="en-US" sz="1800" dirty="0" smtClean="0"/>
              <a:t> is especially promising to probe the </a:t>
            </a:r>
            <a:r>
              <a:rPr lang="en-US" sz="1800" dirty="0" err="1" smtClean="0"/>
              <a:t>Tev</a:t>
            </a:r>
            <a:r>
              <a:rPr lang="en-US" sz="1800" dirty="0" smtClean="0"/>
              <a:t>-scale physics.</a:t>
            </a:r>
          </a:p>
          <a:p>
            <a:pPr>
              <a:buNone/>
            </a:pPr>
            <a:r>
              <a:rPr lang="en-US" sz="1800" dirty="0" smtClean="0"/>
              <a:t> </a:t>
            </a:r>
          </a:p>
          <a:p>
            <a:pPr>
              <a:buNone/>
            </a:pPr>
            <a:endParaRPr lang="en-US" sz="1800" dirty="0" smtClean="0"/>
          </a:p>
          <a:p>
            <a:endParaRPr lang="en-US" sz="1800" dirty="0" smtClean="0"/>
          </a:p>
          <a:p>
            <a:pPr algn="ctr">
              <a:buNone/>
            </a:pPr>
            <a:endParaRPr lang="en-US" sz="1800" dirty="0" smtClean="0"/>
          </a:p>
          <a:p>
            <a:pPr>
              <a:buNone/>
            </a:pPr>
            <a:r>
              <a:rPr lang="en-US" sz="1800" dirty="0" smtClean="0">
                <a:latin typeface="Symbol" pitchFamily="18" charset="2"/>
                <a:cs typeface="Times New Roman" pitchFamily="18" charset="0"/>
              </a:rPr>
              <a:t>m</a:t>
            </a:r>
            <a:r>
              <a:rPr lang="en-US" sz="1800" dirty="0" smtClean="0">
                <a:latin typeface="Times New Roman" pitchFamily="18" charset="0"/>
                <a:cs typeface="Times New Roman" pitchFamily="18" charset="0"/>
              </a:rPr>
              <a:t>-e </a:t>
            </a:r>
            <a:r>
              <a:rPr lang="en-US" sz="1800" dirty="0">
                <a:latin typeface="Times New Roman" pitchFamily="18" charset="0"/>
                <a:cs typeface="Times New Roman" pitchFamily="18" charset="0"/>
              </a:rPr>
              <a:t>conversion  at level 10</a:t>
            </a:r>
            <a:r>
              <a:rPr lang="en-US" sz="1800" baseline="30000" dirty="0">
                <a:latin typeface="Times New Roman" pitchFamily="18" charset="0"/>
                <a:cs typeface="Times New Roman" pitchFamily="18" charset="0"/>
              </a:rPr>
              <a:t>-16-18</a:t>
            </a:r>
            <a:endParaRPr lang="en-US" sz="1800" dirty="0">
              <a:latin typeface="Times New Roman" pitchFamily="18" charset="0"/>
              <a:cs typeface="Times New Roman" pitchFamily="18" charset="0"/>
            </a:endParaRPr>
          </a:p>
          <a:p>
            <a:pPr>
              <a:buNone/>
            </a:pPr>
            <a:r>
              <a:rPr lang="en-US" sz="1800" dirty="0">
                <a:latin typeface="Times New Roman" pitchFamily="18" charset="0"/>
                <a:cs typeface="Times New Roman" pitchFamily="18" charset="0"/>
              </a:rPr>
              <a:t>The big challenge and great discovery </a:t>
            </a:r>
            <a:r>
              <a:rPr lang="en-US" sz="1800" dirty="0" err="1">
                <a:latin typeface="Times New Roman" pitchFamily="18" charset="0"/>
                <a:cs typeface="Times New Roman" pitchFamily="18" charset="0"/>
              </a:rPr>
              <a:t>petential</a:t>
            </a:r>
            <a:r>
              <a:rPr lang="en-US" sz="1800" dirty="0">
                <a:latin typeface="Times New Roman" pitchFamily="18" charset="0"/>
                <a:cs typeface="Times New Roman" pitchFamily="18" charset="0"/>
              </a:rPr>
              <a:t>!</a:t>
            </a:r>
          </a:p>
          <a:p>
            <a:pPr>
              <a:buNone/>
            </a:pPr>
            <a:endParaRPr lang="en-US" dirty="0"/>
          </a:p>
          <a:p>
            <a:pPr>
              <a:buNone/>
            </a:pPr>
            <a:endParaRPr lang="en-US" dirty="0"/>
          </a:p>
        </p:txBody>
      </p:sp>
      <p:sp>
        <p:nvSpPr>
          <p:cNvPr id="5" name="Slide Number Placeholder 4"/>
          <p:cNvSpPr>
            <a:spLocks noGrp="1"/>
          </p:cNvSpPr>
          <p:nvPr>
            <p:ph type="sldNum" sz="quarter" idx="12"/>
          </p:nvPr>
        </p:nvSpPr>
        <p:spPr/>
        <p:txBody>
          <a:bodyPr/>
          <a:lstStyle/>
          <a:p>
            <a:fld id="{0E551DCB-4094-4741-AAD2-FFAD16CAED22}" type="slidenum">
              <a:rPr lang="en-US" smtClean="0"/>
              <a:pPr/>
              <a:t>9</a:t>
            </a:fld>
            <a:endParaRPr lang="en-US"/>
          </a:p>
        </p:txBody>
      </p:sp>
      <p:sp>
        <p:nvSpPr>
          <p:cNvPr id="7" name="Footer Placeholder 6"/>
          <p:cNvSpPr>
            <a:spLocks noGrp="1"/>
          </p:cNvSpPr>
          <p:nvPr>
            <p:ph type="ftr" sz="quarter" idx="11"/>
          </p:nvPr>
        </p:nvSpPr>
        <p:spPr>
          <a:xfrm>
            <a:off x="1981200" y="6356350"/>
            <a:ext cx="4038600" cy="365125"/>
          </a:xfrm>
        </p:spPr>
        <p:txBody>
          <a:bodyPr/>
          <a:lstStyle/>
          <a:p>
            <a:r>
              <a:rPr lang="en-US" sz="1600" b="1" i="1" dirty="0">
                <a:solidFill>
                  <a:srgbClr val="FF0000"/>
                </a:solidFill>
              </a:rPr>
              <a:t>Volkswagen meeting,  Tbilisi 2013, March 15</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TotalTime>
  <Words>1313</Words>
  <Application>Microsoft Office PowerPoint</Application>
  <PresentationFormat>On-screen Show (4:3)</PresentationFormat>
  <Paragraphs>150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Flavor Beyond the Standard Model</vt:lpstr>
      <vt:lpstr>G.G. Devidze  -  Flavor Beyond the Standard Model </vt:lpstr>
      <vt:lpstr>G.G. Devidze  -  Flavor Beyond the Standard Model </vt:lpstr>
      <vt:lpstr>Z.Tavartkiladze-  Flavor Beyond the Standard Model </vt:lpstr>
      <vt:lpstr>G.G. Devidze  -  Flavor Beyond the Standard Model </vt:lpstr>
      <vt:lpstr>G.G. Devidze  -  Flavor Beyond the Standard Model </vt:lpstr>
      <vt:lpstr>G.G. Devidze  -  Flavor Beyond the Standard Model </vt:lpstr>
      <vt:lpstr>G.G. Devidze  -  Flavor Beyond the Standard Model </vt:lpstr>
      <vt:lpstr>G.G. Devidze  -  Flavor Beyond the Standard Model </vt:lpstr>
      <vt:lpstr>G.G. Devidze  -  Flavor Beyond the Standard Model </vt:lpstr>
      <vt:lpstr>G.G. Devidze  -  Flavor Beyond the Standard Model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gela</dc:creator>
  <cp:lastModifiedBy>mita</cp:lastModifiedBy>
  <cp:revision>58</cp:revision>
  <dcterms:created xsi:type="dcterms:W3CDTF">2012-07-18T10:32:55Z</dcterms:created>
  <dcterms:modified xsi:type="dcterms:W3CDTF">2013-03-15T11:47:07Z</dcterms:modified>
</cp:coreProperties>
</file>