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saveSubsetFonts="1">
  <p:sldMasterIdLst>
    <p:sldMasterId id="2147483648" r:id="rId1"/>
  </p:sldMasterIdLst>
  <p:notesMasterIdLst>
    <p:notesMasterId r:id="rId16"/>
  </p:notesMasterIdLst>
  <p:handoutMasterIdLst>
    <p:handoutMasterId r:id="rId17"/>
  </p:handoutMasterIdLst>
  <p:sldIdLst>
    <p:sldId id="358" r:id="rId2"/>
    <p:sldId id="273" r:id="rId3"/>
    <p:sldId id="360" r:id="rId4"/>
    <p:sldId id="337" r:id="rId5"/>
    <p:sldId id="351" r:id="rId6"/>
    <p:sldId id="352" r:id="rId7"/>
    <p:sldId id="350" r:id="rId8"/>
    <p:sldId id="346" r:id="rId9"/>
    <p:sldId id="347" r:id="rId10"/>
    <p:sldId id="353" r:id="rId11"/>
    <p:sldId id="348" r:id="rId12"/>
    <p:sldId id="355" r:id="rId13"/>
    <p:sldId id="357" r:id="rId14"/>
    <p:sldId id="359" r:id="rId15"/>
  </p:sldIdLst>
  <p:sldSz cx="10668000" cy="7556500"/>
  <p:notesSz cx="7099300" cy="10234613"/>
  <p:embeddedFontLst>
    <p:embeddedFont>
      <p:font typeface="Algerian" pitchFamily="82" charset="0"/>
      <p:regular r:id="rId18"/>
    </p:embeddedFont>
    <p:embeddedFont>
      <p:font typeface="Calibri" pitchFamily="34" charset="0"/>
      <p:regular r:id="rId19"/>
      <p:bold r:id="rId20"/>
      <p:italic r:id="rId21"/>
      <p:boldItalic r:id="rId22"/>
    </p:embeddedFont>
    <p:embeddedFont>
      <p:font typeface="Sylfaen" pitchFamily="18" charset="0"/>
      <p:regular r:id="rId23"/>
    </p:embeddedFont>
  </p:embeddedFontLst>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008000"/>
    <a:srgbClr val="0033CC"/>
    <a:srgbClr val="FF3300"/>
    <a:srgbClr val="FFFFCC"/>
    <a:srgbClr val="FF9900"/>
    <a:srgbClr val="00CC66"/>
    <a:srgbClr val="FF0066"/>
    <a:srgbClr val="B2B2B2"/>
    <a:srgbClr val="7777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901" autoAdjust="0"/>
    <p:restoredTop sz="95173" autoAdjust="0"/>
  </p:normalViewPr>
  <p:slideViewPr>
    <p:cSldViewPr>
      <p:cViewPr varScale="1">
        <p:scale>
          <a:sx n="73" d="100"/>
          <a:sy n="73" d="100"/>
        </p:scale>
        <p:origin x="-1598" y="-77"/>
      </p:cViewPr>
      <p:guideLst>
        <p:guide orient="horz" pos="2380"/>
        <p:guide pos="336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6.fntdata"/><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5.fntdata"/><Relationship Id="rId27"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575" cy="511175"/>
          </a:xfrm>
          <a:prstGeom prst="rect">
            <a:avLst/>
          </a:prstGeom>
        </p:spPr>
        <p:txBody>
          <a:bodyPr vert="horz" lIns="99040" tIns="49521" rIns="99040" bIns="49521" rtlCol="0"/>
          <a:lstStyle>
            <a:lvl1pPr algn="l">
              <a:defRPr sz="1400">
                <a:latin typeface="Arial" charset="0"/>
                <a:cs typeface="Arial" charset="0"/>
              </a:defRPr>
            </a:lvl1pPr>
          </a:lstStyle>
          <a:p>
            <a:pPr>
              <a:defRPr/>
            </a:pPr>
            <a:endParaRPr lang="en-US"/>
          </a:p>
        </p:txBody>
      </p:sp>
      <p:sp>
        <p:nvSpPr>
          <p:cNvPr id="3" name="Date Placeholder 2"/>
          <p:cNvSpPr>
            <a:spLocks noGrp="1"/>
          </p:cNvSpPr>
          <p:nvPr>
            <p:ph type="dt" sz="quarter" idx="1"/>
          </p:nvPr>
        </p:nvSpPr>
        <p:spPr>
          <a:xfrm>
            <a:off x="4021138" y="0"/>
            <a:ext cx="3076575" cy="511175"/>
          </a:xfrm>
          <a:prstGeom prst="rect">
            <a:avLst/>
          </a:prstGeom>
        </p:spPr>
        <p:txBody>
          <a:bodyPr vert="horz" lIns="99040" tIns="49521" rIns="99040" bIns="49521" rtlCol="0"/>
          <a:lstStyle>
            <a:lvl1pPr algn="r">
              <a:defRPr sz="1400">
                <a:latin typeface="Arial" charset="0"/>
                <a:cs typeface="Arial" charset="0"/>
              </a:defRPr>
            </a:lvl1pPr>
          </a:lstStyle>
          <a:p>
            <a:pPr>
              <a:defRPr/>
            </a:pPr>
            <a:fld id="{57E546BA-2343-471B-9AEF-C7D76E224B87}" type="datetimeFigureOut">
              <a:rPr lang="en-US"/>
              <a:pPr>
                <a:defRPr/>
              </a:pPr>
              <a:t>3/14/2013</a:t>
            </a:fld>
            <a:endParaRPr lang="en-US"/>
          </a:p>
        </p:txBody>
      </p:sp>
      <p:sp>
        <p:nvSpPr>
          <p:cNvPr id="4" name="Footer Placeholder 3"/>
          <p:cNvSpPr>
            <a:spLocks noGrp="1"/>
          </p:cNvSpPr>
          <p:nvPr>
            <p:ph type="ftr" sz="quarter" idx="2"/>
          </p:nvPr>
        </p:nvSpPr>
        <p:spPr>
          <a:xfrm>
            <a:off x="0" y="9721850"/>
            <a:ext cx="3076575" cy="511175"/>
          </a:xfrm>
          <a:prstGeom prst="rect">
            <a:avLst/>
          </a:prstGeom>
        </p:spPr>
        <p:txBody>
          <a:bodyPr vert="horz" lIns="99040" tIns="49521" rIns="99040" bIns="49521" rtlCol="0" anchor="b"/>
          <a:lstStyle>
            <a:lvl1pPr algn="l">
              <a:defRPr sz="1400">
                <a:latin typeface="Arial" charset="0"/>
                <a:cs typeface="Arial" charset="0"/>
              </a:defRPr>
            </a:lvl1pPr>
          </a:lstStyle>
          <a:p>
            <a:pPr>
              <a:defRPr/>
            </a:pPr>
            <a:endParaRPr lang="en-US"/>
          </a:p>
        </p:txBody>
      </p:sp>
      <p:sp>
        <p:nvSpPr>
          <p:cNvPr id="5" name="Slide Number Placeholder 4"/>
          <p:cNvSpPr>
            <a:spLocks noGrp="1"/>
          </p:cNvSpPr>
          <p:nvPr>
            <p:ph type="sldNum" sz="quarter" idx="3"/>
          </p:nvPr>
        </p:nvSpPr>
        <p:spPr>
          <a:xfrm>
            <a:off x="4021138" y="9721850"/>
            <a:ext cx="3076575" cy="511175"/>
          </a:xfrm>
          <a:prstGeom prst="rect">
            <a:avLst/>
          </a:prstGeom>
        </p:spPr>
        <p:txBody>
          <a:bodyPr vert="horz" lIns="99040" tIns="49521" rIns="99040" bIns="49521" rtlCol="0" anchor="b"/>
          <a:lstStyle>
            <a:lvl1pPr algn="r">
              <a:defRPr sz="1400">
                <a:latin typeface="Arial" charset="0"/>
                <a:cs typeface="Arial" charset="0"/>
              </a:defRPr>
            </a:lvl1pPr>
          </a:lstStyle>
          <a:p>
            <a:pPr>
              <a:defRPr/>
            </a:pPr>
            <a:fld id="{681EDC21-8FAF-48C9-AF3C-CBC4FE0DF0AB}" type="slidenum">
              <a:rPr lang="en-US"/>
              <a:pPr>
                <a:defRPr/>
              </a:pPr>
              <a:t>‹#›</a:t>
            </a:fld>
            <a:endParaRPr lang="en-US"/>
          </a:p>
        </p:txBody>
      </p:sp>
    </p:spTree>
    <p:extLst>
      <p:ext uri="{BB962C8B-B14F-4D97-AF65-F5344CB8AC3E}">
        <p14:creationId xmlns:p14="http://schemas.microsoft.com/office/powerpoint/2010/main" val="3584551198"/>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575" cy="511175"/>
          </a:xfrm>
          <a:prstGeom prst="rect">
            <a:avLst/>
          </a:prstGeom>
        </p:spPr>
        <p:txBody>
          <a:bodyPr vert="horz" lIns="99040" tIns="49521" rIns="99040" bIns="49521" rtlCol="0"/>
          <a:lstStyle>
            <a:lvl1pPr algn="l">
              <a:defRPr sz="1400">
                <a:latin typeface="Arial" pitchFamily="34" charset="0"/>
                <a:cs typeface="Arial" pitchFamily="34" charset="0"/>
              </a:defRPr>
            </a:lvl1pPr>
          </a:lstStyle>
          <a:p>
            <a:pPr>
              <a:defRPr/>
            </a:pPr>
            <a:endParaRPr lang="en-US"/>
          </a:p>
        </p:txBody>
      </p:sp>
      <p:sp>
        <p:nvSpPr>
          <p:cNvPr id="3" name="Date Placeholder 2"/>
          <p:cNvSpPr>
            <a:spLocks noGrp="1"/>
          </p:cNvSpPr>
          <p:nvPr>
            <p:ph type="dt" idx="1"/>
          </p:nvPr>
        </p:nvSpPr>
        <p:spPr>
          <a:xfrm>
            <a:off x="4021138" y="0"/>
            <a:ext cx="3076575" cy="511175"/>
          </a:xfrm>
          <a:prstGeom prst="rect">
            <a:avLst/>
          </a:prstGeom>
        </p:spPr>
        <p:txBody>
          <a:bodyPr vert="horz" lIns="99040" tIns="49521" rIns="99040" bIns="49521" rtlCol="0"/>
          <a:lstStyle>
            <a:lvl1pPr algn="r">
              <a:defRPr sz="1400">
                <a:latin typeface="Arial" pitchFamily="34" charset="0"/>
                <a:cs typeface="Arial" pitchFamily="34" charset="0"/>
              </a:defRPr>
            </a:lvl1pPr>
          </a:lstStyle>
          <a:p>
            <a:pPr>
              <a:defRPr/>
            </a:pPr>
            <a:fld id="{8C3F0BCE-EC6A-434B-AA10-D57C5A426BF4}" type="datetimeFigureOut">
              <a:rPr lang="en-US"/>
              <a:pPr>
                <a:defRPr/>
              </a:pPr>
              <a:t>3/14/2013</a:t>
            </a:fld>
            <a:endParaRPr lang="en-US"/>
          </a:p>
        </p:txBody>
      </p:sp>
      <p:sp>
        <p:nvSpPr>
          <p:cNvPr id="4" name="Slide Image Placeholder 3"/>
          <p:cNvSpPr>
            <a:spLocks noGrp="1" noRot="1" noChangeAspect="1"/>
          </p:cNvSpPr>
          <p:nvPr>
            <p:ph type="sldImg" idx="2"/>
          </p:nvPr>
        </p:nvSpPr>
        <p:spPr>
          <a:xfrm>
            <a:off x="839788" y="766763"/>
            <a:ext cx="5419725" cy="3838575"/>
          </a:xfrm>
          <a:prstGeom prst="rect">
            <a:avLst/>
          </a:prstGeom>
          <a:noFill/>
          <a:ln w="12700">
            <a:solidFill>
              <a:prstClr val="black"/>
            </a:solidFill>
          </a:ln>
        </p:spPr>
        <p:txBody>
          <a:bodyPr vert="horz" lIns="99040" tIns="49521" rIns="99040" bIns="49521" rtlCol="0" anchor="ctr"/>
          <a:lstStyle/>
          <a:p>
            <a:pPr lvl="0"/>
            <a:endParaRPr lang="en-US" noProof="0" smtClean="0"/>
          </a:p>
        </p:txBody>
      </p:sp>
      <p:sp>
        <p:nvSpPr>
          <p:cNvPr id="5" name="Notes Placeholder 4"/>
          <p:cNvSpPr>
            <a:spLocks noGrp="1"/>
          </p:cNvSpPr>
          <p:nvPr>
            <p:ph type="body" sz="quarter" idx="3"/>
          </p:nvPr>
        </p:nvSpPr>
        <p:spPr>
          <a:xfrm>
            <a:off x="709613" y="4862513"/>
            <a:ext cx="5680075" cy="4603750"/>
          </a:xfrm>
          <a:prstGeom prst="rect">
            <a:avLst/>
          </a:prstGeom>
        </p:spPr>
        <p:txBody>
          <a:bodyPr vert="horz" lIns="99040" tIns="49521" rIns="99040" bIns="49521"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9721850"/>
            <a:ext cx="3076575" cy="511175"/>
          </a:xfrm>
          <a:prstGeom prst="rect">
            <a:avLst/>
          </a:prstGeom>
        </p:spPr>
        <p:txBody>
          <a:bodyPr vert="horz" lIns="99040" tIns="49521" rIns="99040" bIns="49521" rtlCol="0" anchor="b"/>
          <a:lstStyle>
            <a:lvl1pPr algn="l">
              <a:defRPr sz="1400">
                <a:latin typeface="Arial" pitchFamily="34" charset="0"/>
                <a:cs typeface="Arial" pitchFamily="34" charset="0"/>
              </a:defRPr>
            </a:lvl1pPr>
          </a:lstStyle>
          <a:p>
            <a:pPr>
              <a:defRPr/>
            </a:pPr>
            <a:endParaRPr lang="en-US"/>
          </a:p>
        </p:txBody>
      </p:sp>
      <p:sp>
        <p:nvSpPr>
          <p:cNvPr id="7" name="Slide Number Placeholder 6"/>
          <p:cNvSpPr>
            <a:spLocks noGrp="1"/>
          </p:cNvSpPr>
          <p:nvPr>
            <p:ph type="sldNum" sz="quarter" idx="5"/>
          </p:nvPr>
        </p:nvSpPr>
        <p:spPr>
          <a:xfrm>
            <a:off x="4021138" y="9721850"/>
            <a:ext cx="3076575" cy="511175"/>
          </a:xfrm>
          <a:prstGeom prst="rect">
            <a:avLst/>
          </a:prstGeom>
        </p:spPr>
        <p:txBody>
          <a:bodyPr vert="horz" lIns="99040" tIns="49521" rIns="99040" bIns="49521" rtlCol="0" anchor="b"/>
          <a:lstStyle>
            <a:lvl1pPr algn="r">
              <a:defRPr sz="1400">
                <a:latin typeface="Arial" pitchFamily="34" charset="0"/>
                <a:cs typeface="Arial" pitchFamily="34" charset="0"/>
              </a:defRPr>
            </a:lvl1pPr>
          </a:lstStyle>
          <a:p>
            <a:pPr>
              <a:defRPr/>
            </a:pPr>
            <a:fld id="{56507EC4-EC16-44F3-B3D1-0004F7265FAA}" type="slidenum">
              <a:rPr lang="en-US"/>
              <a:pPr>
                <a:defRPr/>
              </a:pPr>
              <a:t>‹#›</a:t>
            </a:fld>
            <a:endParaRPr lang="en-US"/>
          </a:p>
        </p:txBody>
      </p:sp>
    </p:spTree>
    <p:extLst>
      <p:ext uri="{BB962C8B-B14F-4D97-AF65-F5344CB8AC3E}">
        <p14:creationId xmlns:p14="http://schemas.microsoft.com/office/powerpoint/2010/main" val="350010930"/>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GB"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0100" y="2347414"/>
            <a:ext cx="9067800" cy="1619750"/>
          </a:xfrm>
        </p:spPr>
        <p:txBody>
          <a:bodyPr/>
          <a:lstStyle/>
          <a:p>
            <a:r>
              <a:rPr lang="en-US" smtClean="0"/>
              <a:t>Click to edit Master title style</a:t>
            </a:r>
            <a:endParaRPr lang="en-US"/>
          </a:p>
        </p:txBody>
      </p:sp>
      <p:sp>
        <p:nvSpPr>
          <p:cNvPr id="3" name="Subtitle 2"/>
          <p:cNvSpPr>
            <a:spLocks noGrp="1"/>
          </p:cNvSpPr>
          <p:nvPr>
            <p:ph type="subTitle" idx="1"/>
          </p:nvPr>
        </p:nvSpPr>
        <p:spPr>
          <a:xfrm>
            <a:off x="1600200" y="4282016"/>
            <a:ext cx="7467600" cy="1931106"/>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US" smtClean="0"/>
              <a:t>14 March 2013</a:t>
            </a:r>
            <a:endParaRPr lang="en-US"/>
          </a:p>
        </p:txBody>
      </p:sp>
      <p:sp>
        <p:nvSpPr>
          <p:cNvPr id="5" name="Footer Placeholder 4"/>
          <p:cNvSpPr>
            <a:spLocks noGrp="1"/>
          </p:cNvSpPr>
          <p:nvPr>
            <p:ph type="ftr" sz="quarter" idx="11"/>
          </p:nvPr>
        </p:nvSpPr>
        <p:spPr/>
        <p:txBody>
          <a:bodyPr/>
          <a:lstStyle>
            <a:lvl1pPr>
              <a:defRPr/>
            </a:lvl1pPr>
          </a:lstStyle>
          <a:p>
            <a:r>
              <a:rPr lang="en-US" smtClean="0"/>
              <a:t>5D Standing Waves Braneworld</a:t>
            </a:r>
            <a:endParaRPr lang="en-US"/>
          </a:p>
        </p:txBody>
      </p:sp>
      <p:sp>
        <p:nvSpPr>
          <p:cNvPr id="6" name="Slide Number Placeholder 5"/>
          <p:cNvSpPr>
            <a:spLocks noGrp="1"/>
          </p:cNvSpPr>
          <p:nvPr>
            <p:ph type="sldNum" sz="quarter" idx="12"/>
          </p:nvPr>
        </p:nvSpPr>
        <p:spPr/>
        <p:txBody>
          <a:bodyPr/>
          <a:lstStyle>
            <a:lvl1pPr>
              <a:defRPr/>
            </a:lvl1pPr>
          </a:lstStyle>
          <a:p>
            <a:pPr>
              <a:defRPr/>
            </a:pPr>
            <a:fld id="{B8C45664-5CE6-4D42-8FEC-7492E6BA1DA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14 March 2013</a:t>
            </a:r>
            <a:endParaRPr lang="en-US"/>
          </a:p>
        </p:txBody>
      </p:sp>
      <p:sp>
        <p:nvSpPr>
          <p:cNvPr id="5" name="Footer Placeholder 4"/>
          <p:cNvSpPr>
            <a:spLocks noGrp="1"/>
          </p:cNvSpPr>
          <p:nvPr>
            <p:ph type="ftr" sz="quarter" idx="11"/>
          </p:nvPr>
        </p:nvSpPr>
        <p:spPr/>
        <p:txBody>
          <a:bodyPr/>
          <a:lstStyle>
            <a:lvl1pPr>
              <a:defRPr/>
            </a:lvl1pPr>
          </a:lstStyle>
          <a:p>
            <a:r>
              <a:rPr lang="en-US" smtClean="0"/>
              <a:t>5D Standing Waves Braneworld</a:t>
            </a:r>
            <a:endParaRPr lang="en-US"/>
          </a:p>
        </p:txBody>
      </p:sp>
      <p:sp>
        <p:nvSpPr>
          <p:cNvPr id="6" name="Slide Number Placeholder 5"/>
          <p:cNvSpPr>
            <a:spLocks noGrp="1"/>
          </p:cNvSpPr>
          <p:nvPr>
            <p:ph type="sldNum" sz="quarter" idx="12"/>
          </p:nvPr>
        </p:nvSpPr>
        <p:spPr/>
        <p:txBody>
          <a:bodyPr/>
          <a:lstStyle>
            <a:lvl1pPr>
              <a:defRPr/>
            </a:lvl1pPr>
          </a:lstStyle>
          <a:p>
            <a:pPr>
              <a:defRPr/>
            </a:pPr>
            <a:fld id="{EAF99FEC-9852-4C26-88EF-CF483B196CD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23350" y="302612"/>
            <a:ext cx="2800350" cy="644751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2300" y="302612"/>
            <a:ext cx="8223250" cy="644751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14 March 2013</a:t>
            </a:r>
            <a:endParaRPr lang="en-US"/>
          </a:p>
        </p:txBody>
      </p:sp>
      <p:sp>
        <p:nvSpPr>
          <p:cNvPr id="5" name="Footer Placeholder 4"/>
          <p:cNvSpPr>
            <a:spLocks noGrp="1"/>
          </p:cNvSpPr>
          <p:nvPr>
            <p:ph type="ftr" sz="quarter" idx="11"/>
          </p:nvPr>
        </p:nvSpPr>
        <p:spPr/>
        <p:txBody>
          <a:bodyPr/>
          <a:lstStyle>
            <a:lvl1pPr>
              <a:defRPr/>
            </a:lvl1pPr>
          </a:lstStyle>
          <a:p>
            <a:r>
              <a:rPr lang="en-US" smtClean="0"/>
              <a:t>5D Standing Waves Braneworld</a:t>
            </a:r>
            <a:endParaRPr lang="en-US"/>
          </a:p>
        </p:txBody>
      </p:sp>
      <p:sp>
        <p:nvSpPr>
          <p:cNvPr id="6" name="Slide Number Placeholder 5"/>
          <p:cNvSpPr>
            <a:spLocks noGrp="1"/>
          </p:cNvSpPr>
          <p:nvPr>
            <p:ph type="sldNum" sz="quarter" idx="12"/>
          </p:nvPr>
        </p:nvSpPr>
        <p:spPr/>
        <p:txBody>
          <a:bodyPr/>
          <a:lstStyle>
            <a:lvl1pPr>
              <a:defRPr/>
            </a:lvl1pPr>
          </a:lstStyle>
          <a:p>
            <a:pPr>
              <a:defRPr/>
            </a:pPr>
            <a:fld id="{8C9E5602-C604-4882-878E-759DC473B8C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14 March 2013</a:t>
            </a:r>
            <a:endParaRPr lang="en-US"/>
          </a:p>
        </p:txBody>
      </p:sp>
      <p:sp>
        <p:nvSpPr>
          <p:cNvPr id="5" name="Footer Placeholder 4"/>
          <p:cNvSpPr>
            <a:spLocks noGrp="1"/>
          </p:cNvSpPr>
          <p:nvPr>
            <p:ph type="ftr" sz="quarter" idx="11"/>
          </p:nvPr>
        </p:nvSpPr>
        <p:spPr/>
        <p:txBody>
          <a:bodyPr/>
          <a:lstStyle>
            <a:lvl1pPr>
              <a:defRPr/>
            </a:lvl1pPr>
          </a:lstStyle>
          <a:p>
            <a:r>
              <a:rPr lang="en-US" smtClean="0"/>
              <a:t>5D Standing Waves Braneworld</a:t>
            </a:r>
            <a:endParaRPr lang="en-US"/>
          </a:p>
        </p:txBody>
      </p:sp>
      <p:sp>
        <p:nvSpPr>
          <p:cNvPr id="6" name="Slide Number Placeholder 5"/>
          <p:cNvSpPr>
            <a:spLocks noGrp="1"/>
          </p:cNvSpPr>
          <p:nvPr>
            <p:ph type="sldNum" sz="quarter" idx="12"/>
          </p:nvPr>
        </p:nvSpPr>
        <p:spPr/>
        <p:txBody>
          <a:bodyPr/>
          <a:lstStyle>
            <a:lvl1pPr>
              <a:defRPr/>
            </a:lvl1pPr>
          </a:lstStyle>
          <a:p>
            <a:pPr>
              <a:defRPr/>
            </a:pPr>
            <a:fld id="{E5C8A053-3324-42B8-9B86-2C05DCDB051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42699" y="4855753"/>
            <a:ext cx="9067800" cy="150080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42699" y="3202768"/>
            <a:ext cx="9067800" cy="165298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r>
              <a:rPr lang="en-US" smtClean="0"/>
              <a:t>14 March 2013</a:t>
            </a:r>
            <a:endParaRPr lang="en-US"/>
          </a:p>
        </p:txBody>
      </p:sp>
      <p:sp>
        <p:nvSpPr>
          <p:cNvPr id="5" name="Footer Placeholder 4"/>
          <p:cNvSpPr>
            <a:spLocks noGrp="1"/>
          </p:cNvSpPr>
          <p:nvPr>
            <p:ph type="ftr" sz="quarter" idx="11"/>
          </p:nvPr>
        </p:nvSpPr>
        <p:spPr/>
        <p:txBody>
          <a:bodyPr/>
          <a:lstStyle>
            <a:lvl1pPr>
              <a:defRPr/>
            </a:lvl1pPr>
          </a:lstStyle>
          <a:p>
            <a:r>
              <a:rPr lang="en-US" smtClean="0"/>
              <a:t>5D Standing Waves Braneworld</a:t>
            </a:r>
            <a:endParaRPr lang="en-US"/>
          </a:p>
        </p:txBody>
      </p:sp>
      <p:sp>
        <p:nvSpPr>
          <p:cNvPr id="6" name="Slide Number Placeholder 5"/>
          <p:cNvSpPr>
            <a:spLocks noGrp="1"/>
          </p:cNvSpPr>
          <p:nvPr>
            <p:ph type="sldNum" sz="quarter" idx="12"/>
          </p:nvPr>
        </p:nvSpPr>
        <p:spPr/>
        <p:txBody>
          <a:bodyPr/>
          <a:lstStyle>
            <a:lvl1pPr>
              <a:defRPr/>
            </a:lvl1pPr>
          </a:lstStyle>
          <a:p>
            <a:pPr>
              <a:defRPr/>
            </a:pPr>
            <a:fld id="{6283B0C5-09AD-407A-8071-EC856B092CF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2300" y="1763185"/>
            <a:ext cx="5511800" cy="498694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311900" y="1763185"/>
            <a:ext cx="5511800" cy="498694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r>
              <a:rPr lang="en-US" smtClean="0"/>
              <a:t>14 March 2013</a:t>
            </a:r>
            <a:endParaRPr lang="en-US"/>
          </a:p>
        </p:txBody>
      </p:sp>
      <p:sp>
        <p:nvSpPr>
          <p:cNvPr id="6" name="Footer Placeholder 4"/>
          <p:cNvSpPr>
            <a:spLocks noGrp="1"/>
          </p:cNvSpPr>
          <p:nvPr>
            <p:ph type="ftr" sz="quarter" idx="11"/>
          </p:nvPr>
        </p:nvSpPr>
        <p:spPr/>
        <p:txBody>
          <a:bodyPr/>
          <a:lstStyle>
            <a:lvl1pPr>
              <a:defRPr/>
            </a:lvl1pPr>
          </a:lstStyle>
          <a:p>
            <a:r>
              <a:rPr lang="en-US" smtClean="0"/>
              <a:t>5D Standing Waves Braneworld</a:t>
            </a:r>
            <a:endParaRPr lang="en-US"/>
          </a:p>
        </p:txBody>
      </p:sp>
      <p:sp>
        <p:nvSpPr>
          <p:cNvPr id="7" name="Slide Number Placeholder 5"/>
          <p:cNvSpPr>
            <a:spLocks noGrp="1"/>
          </p:cNvSpPr>
          <p:nvPr>
            <p:ph type="sldNum" sz="quarter" idx="12"/>
          </p:nvPr>
        </p:nvSpPr>
        <p:spPr/>
        <p:txBody>
          <a:bodyPr/>
          <a:lstStyle>
            <a:lvl1pPr>
              <a:defRPr/>
            </a:lvl1pPr>
          </a:lstStyle>
          <a:p>
            <a:pPr>
              <a:defRPr/>
            </a:pPr>
            <a:fld id="{BD47D92E-984B-41BD-AB50-B68FBDD93A5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302610"/>
            <a:ext cx="9601200" cy="125941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33401" y="1691467"/>
            <a:ext cx="4713553" cy="7049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33401" y="2396390"/>
            <a:ext cx="4713553" cy="435373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419197" y="1691467"/>
            <a:ext cx="4715404" cy="7049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419197" y="2396390"/>
            <a:ext cx="4715404" cy="435373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r>
              <a:rPr lang="en-US" smtClean="0"/>
              <a:t>14 March 2013</a:t>
            </a:r>
            <a:endParaRPr lang="en-US"/>
          </a:p>
        </p:txBody>
      </p:sp>
      <p:sp>
        <p:nvSpPr>
          <p:cNvPr id="8" name="Footer Placeholder 4"/>
          <p:cNvSpPr>
            <a:spLocks noGrp="1"/>
          </p:cNvSpPr>
          <p:nvPr>
            <p:ph type="ftr" sz="quarter" idx="11"/>
          </p:nvPr>
        </p:nvSpPr>
        <p:spPr/>
        <p:txBody>
          <a:bodyPr/>
          <a:lstStyle>
            <a:lvl1pPr>
              <a:defRPr/>
            </a:lvl1pPr>
          </a:lstStyle>
          <a:p>
            <a:r>
              <a:rPr lang="en-US" smtClean="0"/>
              <a:t>5D Standing Waves Braneworld</a:t>
            </a:r>
            <a:endParaRPr lang="en-US"/>
          </a:p>
        </p:txBody>
      </p:sp>
      <p:sp>
        <p:nvSpPr>
          <p:cNvPr id="9" name="Slide Number Placeholder 5"/>
          <p:cNvSpPr>
            <a:spLocks noGrp="1"/>
          </p:cNvSpPr>
          <p:nvPr>
            <p:ph type="sldNum" sz="quarter" idx="12"/>
          </p:nvPr>
        </p:nvSpPr>
        <p:spPr/>
        <p:txBody>
          <a:bodyPr/>
          <a:lstStyle>
            <a:lvl1pPr>
              <a:defRPr/>
            </a:lvl1pPr>
          </a:lstStyle>
          <a:p>
            <a:pPr>
              <a:defRPr/>
            </a:pPr>
            <a:fld id="{71352900-A1FD-44C8-958E-246564887AE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r>
              <a:rPr lang="en-US" smtClean="0"/>
              <a:t>14 March 2013</a:t>
            </a:r>
            <a:endParaRPr lang="en-US"/>
          </a:p>
        </p:txBody>
      </p:sp>
      <p:sp>
        <p:nvSpPr>
          <p:cNvPr id="4" name="Footer Placeholder 4"/>
          <p:cNvSpPr>
            <a:spLocks noGrp="1"/>
          </p:cNvSpPr>
          <p:nvPr>
            <p:ph type="ftr" sz="quarter" idx="11"/>
          </p:nvPr>
        </p:nvSpPr>
        <p:spPr/>
        <p:txBody>
          <a:bodyPr/>
          <a:lstStyle>
            <a:lvl1pPr>
              <a:defRPr/>
            </a:lvl1pPr>
          </a:lstStyle>
          <a:p>
            <a:r>
              <a:rPr lang="en-US" smtClean="0"/>
              <a:t>5D Standing Waves Braneworld</a:t>
            </a:r>
            <a:endParaRPr lang="en-US"/>
          </a:p>
        </p:txBody>
      </p:sp>
      <p:sp>
        <p:nvSpPr>
          <p:cNvPr id="5" name="Slide Number Placeholder 5"/>
          <p:cNvSpPr>
            <a:spLocks noGrp="1"/>
          </p:cNvSpPr>
          <p:nvPr>
            <p:ph type="sldNum" sz="quarter" idx="12"/>
          </p:nvPr>
        </p:nvSpPr>
        <p:spPr/>
        <p:txBody>
          <a:bodyPr/>
          <a:lstStyle>
            <a:lvl1pPr>
              <a:defRPr/>
            </a:lvl1pPr>
          </a:lstStyle>
          <a:p>
            <a:pPr>
              <a:defRPr/>
            </a:pPr>
            <a:fld id="{53C2C5B7-4AB7-4943-885E-76EDA39C8F7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r>
              <a:rPr lang="en-US" smtClean="0"/>
              <a:t>14 March 2013</a:t>
            </a:r>
            <a:endParaRPr lang="en-US"/>
          </a:p>
        </p:txBody>
      </p:sp>
      <p:sp>
        <p:nvSpPr>
          <p:cNvPr id="3" name="Footer Placeholder 4"/>
          <p:cNvSpPr>
            <a:spLocks noGrp="1"/>
          </p:cNvSpPr>
          <p:nvPr>
            <p:ph type="ftr" sz="quarter" idx="11"/>
          </p:nvPr>
        </p:nvSpPr>
        <p:spPr/>
        <p:txBody>
          <a:bodyPr/>
          <a:lstStyle>
            <a:lvl1pPr>
              <a:defRPr/>
            </a:lvl1pPr>
          </a:lstStyle>
          <a:p>
            <a:r>
              <a:rPr lang="en-US" smtClean="0"/>
              <a:t>5D Standing Waves Braneworld</a:t>
            </a:r>
            <a:endParaRPr lang="en-US"/>
          </a:p>
        </p:txBody>
      </p:sp>
      <p:sp>
        <p:nvSpPr>
          <p:cNvPr id="4" name="Slide Number Placeholder 5"/>
          <p:cNvSpPr>
            <a:spLocks noGrp="1"/>
          </p:cNvSpPr>
          <p:nvPr>
            <p:ph type="sldNum" sz="quarter" idx="12"/>
          </p:nvPr>
        </p:nvSpPr>
        <p:spPr/>
        <p:txBody>
          <a:bodyPr/>
          <a:lstStyle>
            <a:lvl1pPr>
              <a:defRPr/>
            </a:lvl1pPr>
          </a:lstStyle>
          <a:p>
            <a:pPr>
              <a:defRPr/>
            </a:pPr>
            <a:fld id="{F794232C-B02D-4DEF-84DE-15DBB356D6E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1" y="300861"/>
            <a:ext cx="3509699" cy="128040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170892" y="300863"/>
            <a:ext cx="5963708" cy="64492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3401" y="1581269"/>
            <a:ext cx="3509699" cy="516885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r>
              <a:rPr lang="en-US" smtClean="0"/>
              <a:t>14 March 2013</a:t>
            </a:r>
            <a:endParaRPr lang="en-US"/>
          </a:p>
        </p:txBody>
      </p:sp>
      <p:sp>
        <p:nvSpPr>
          <p:cNvPr id="6" name="Footer Placeholder 4"/>
          <p:cNvSpPr>
            <a:spLocks noGrp="1"/>
          </p:cNvSpPr>
          <p:nvPr>
            <p:ph type="ftr" sz="quarter" idx="11"/>
          </p:nvPr>
        </p:nvSpPr>
        <p:spPr/>
        <p:txBody>
          <a:bodyPr/>
          <a:lstStyle>
            <a:lvl1pPr>
              <a:defRPr/>
            </a:lvl1pPr>
          </a:lstStyle>
          <a:p>
            <a:r>
              <a:rPr lang="en-US" smtClean="0"/>
              <a:t>5D Standing Waves Braneworld</a:t>
            </a:r>
            <a:endParaRPr lang="en-US"/>
          </a:p>
        </p:txBody>
      </p:sp>
      <p:sp>
        <p:nvSpPr>
          <p:cNvPr id="7" name="Slide Number Placeholder 5"/>
          <p:cNvSpPr>
            <a:spLocks noGrp="1"/>
          </p:cNvSpPr>
          <p:nvPr>
            <p:ph type="sldNum" sz="quarter" idx="12"/>
          </p:nvPr>
        </p:nvSpPr>
        <p:spPr/>
        <p:txBody>
          <a:bodyPr/>
          <a:lstStyle>
            <a:lvl1pPr>
              <a:defRPr/>
            </a:lvl1pPr>
          </a:lstStyle>
          <a:p>
            <a:pPr>
              <a:defRPr/>
            </a:pPr>
            <a:fld id="{BBD68C74-CC08-48EB-B309-4776CF768C8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91003" y="5289550"/>
            <a:ext cx="6400800" cy="62446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091003" y="675187"/>
            <a:ext cx="6400800" cy="45339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091003" y="5914011"/>
            <a:ext cx="6400800" cy="88683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r>
              <a:rPr lang="en-US" smtClean="0"/>
              <a:t>14 March 2013</a:t>
            </a:r>
            <a:endParaRPr lang="en-US"/>
          </a:p>
        </p:txBody>
      </p:sp>
      <p:sp>
        <p:nvSpPr>
          <p:cNvPr id="6" name="Footer Placeholder 4"/>
          <p:cNvSpPr>
            <a:spLocks noGrp="1"/>
          </p:cNvSpPr>
          <p:nvPr>
            <p:ph type="ftr" sz="quarter" idx="11"/>
          </p:nvPr>
        </p:nvSpPr>
        <p:spPr/>
        <p:txBody>
          <a:bodyPr/>
          <a:lstStyle>
            <a:lvl1pPr>
              <a:defRPr/>
            </a:lvl1pPr>
          </a:lstStyle>
          <a:p>
            <a:r>
              <a:rPr lang="en-US" smtClean="0"/>
              <a:t>5D Standing Waves Braneworld</a:t>
            </a:r>
            <a:endParaRPr lang="en-US"/>
          </a:p>
        </p:txBody>
      </p:sp>
      <p:sp>
        <p:nvSpPr>
          <p:cNvPr id="7" name="Slide Number Placeholder 5"/>
          <p:cNvSpPr>
            <a:spLocks noGrp="1"/>
          </p:cNvSpPr>
          <p:nvPr>
            <p:ph type="sldNum" sz="quarter" idx="12"/>
          </p:nvPr>
        </p:nvSpPr>
        <p:spPr/>
        <p:txBody>
          <a:bodyPr/>
          <a:lstStyle>
            <a:lvl1pPr>
              <a:defRPr/>
            </a:lvl1pPr>
          </a:lstStyle>
          <a:p>
            <a:pPr>
              <a:defRPr/>
            </a:pPr>
            <a:fld id="{A0E01899-FD42-4205-B914-8AF4A3BEC9E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33400" y="303213"/>
            <a:ext cx="9601200" cy="12588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533400" y="1763713"/>
            <a:ext cx="9601200" cy="49863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533400" y="7004050"/>
            <a:ext cx="2489200" cy="401638"/>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r>
              <a:rPr lang="en-US" smtClean="0"/>
              <a:t>14 March 2013</a:t>
            </a:r>
            <a:endParaRPr lang="en-US"/>
          </a:p>
        </p:txBody>
      </p:sp>
      <p:sp>
        <p:nvSpPr>
          <p:cNvPr id="5" name="Footer Placeholder 4"/>
          <p:cNvSpPr>
            <a:spLocks noGrp="1"/>
          </p:cNvSpPr>
          <p:nvPr>
            <p:ph type="ftr" sz="quarter" idx="3"/>
          </p:nvPr>
        </p:nvSpPr>
        <p:spPr>
          <a:xfrm>
            <a:off x="3644900" y="7004050"/>
            <a:ext cx="3378200" cy="401638"/>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r>
              <a:rPr lang="en-US" smtClean="0"/>
              <a:t>5D Standing Waves Braneworld</a:t>
            </a:r>
            <a:endParaRPr lang="en-US"/>
          </a:p>
        </p:txBody>
      </p:sp>
      <p:sp>
        <p:nvSpPr>
          <p:cNvPr id="6" name="Slide Number Placeholder 5"/>
          <p:cNvSpPr>
            <a:spLocks noGrp="1"/>
          </p:cNvSpPr>
          <p:nvPr>
            <p:ph type="sldNum" sz="quarter" idx="4"/>
          </p:nvPr>
        </p:nvSpPr>
        <p:spPr>
          <a:xfrm>
            <a:off x="7645400" y="7004050"/>
            <a:ext cx="2489200" cy="401638"/>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4D64F81D-14D8-4ED8-B5E6-55402634A0A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sldNum="0" hd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7.xml"/><Relationship Id="rId1" Type="http://schemas.openxmlformats.org/officeDocument/2006/relationships/video" Target="file:///C:\Users\Me\Desktop\5D-Waves\vibration.avi"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7.xml"/><Relationship Id="rId1" Type="http://schemas.openxmlformats.org/officeDocument/2006/relationships/video" Target="file:///C:\Users\Me\Desktop\5D-Waves\Optical.avi"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4"/>
          <p:cNvSpPr>
            <a:spLocks noChangeArrowheads="1"/>
          </p:cNvSpPr>
          <p:nvPr/>
        </p:nvSpPr>
        <p:spPr bwMode="auto">
          <a:xfrm>
            <a:off x="457200" y="921824"/>
            <a:ext cx="9829800" cy="2702498"/>
          </a:xfrm>
          <a:prstGeom prst="rect">
            <a:avLst/>
          </a:prstGeom>
          <a:solidFill>
            <a:srgbClr val="8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4132" tIns="52066" rIns="104132" bIns="52066" anchor="ctr"/>
          <a:lstStyle/>
          <a:p>
            <a:pPr algn="ctr"/>
            <a:r>
              <a:rPr lang="en-GB" sz="6000" b="1" dirty="0">
                <a:solidFill>
                  <a:schemeClr val="bg1"/>
                </a:solidFill>
                <a:latin typeface="Times New Roman" pitchFamily="18" charset="0"/>
              </a:rPr>
              <a:t>5D Standing Waves </a:t>
            </a:r>
            <a:r>
              <a:rPr lang="en-GB" sz="6000" b="1" dirty="0" err="1">
                <a:solidFill>
                  <a:schemeClr val="bg1"/>
                </a:solidFill>
                <a:latin typeface="Times New Roman" pitchFamily="18" charset="0"/>
              </a:rPr>
              <a:t>Braneworld</a:t>
            </a:r>
            <a:endParaRPr lang="en-US" sz="6000" b="1" dirty="0">
              <a:solidFill>
                <a:schemeClr val="bg1"/>
              </a:solidFill>
            </a:endParaRPr>
          </a:p>
        </p:txBody>
      </p:sp>
      <p:pic>
        <p:nvPicPr>
          <p:cNvPr id="2051" name="Picture 5" descr="head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4365978"/>
            <a:ext cx="9690100" cy="2434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Text Box 6"/>
          <p:cNvSpPr txBox="1">
            <a:spLocks noChangeArrowheads="1"/>
          </p:cNvSpPr>
          <p:nvPr/>
        </p:nvSpPr>
        <p:spPr bwMode="auto">
          <a:xfrm>
            <a:off x="5562600" y="4664773"/>
            <a:ext cx="4660900" cy="5975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52066" rIns="0" bIns="52066">
            <a:spAutoFit/>
          </a:bodyPr>
          <a:lstStyle>
            <a:lvl1pPr eaLnBrk="0" hangingPunct="0">
              <a:defRPr sz="2400">
                <a:solidFill>
                  <a:schemeClr val="tx1"/>
                </a:solidFill>
                <a:latin typeface="Sylfaen" pitchFamily="18" charset="0"/>
                <a:cs typeface="Times New Roman" charset="0"/>
              </a:defRPr>
            </a:lvl1pPr>
            <a:lvl2pPr marL="742950" indent="-285750" eaLnBrk="0" hangingPunct="0">
              <a:defRPr sz="2400">
                <a:solidFill>
                  <a:schemeClr val="tx1"/>
                </a:solidFill>
                <a:latin typeface="Sylfaen" pitchFamily="18" charset="0"/>
                <a:cs typeface="Times New Roman" charset="0"/>
              </a:defRPr>
            </a:lvl2pPr>
            <a:lvl3pPr marL="1143000" indent="-228600" eaLnBrk="0" hangingPunct="0">
              <a:defRPr sz="2400">
                <a:solidFill>
                  <a:schemeClr val="tx1"/>
                </a:solidFill>
                <a:latin typeface="Sylfaen" pitchFamily="18" charset="0"/>
                <a:cs typeface="Times New Roman" charset="0"/>
              </a:defRPr>
            </a:lvl3pPr>
            <a:lvl4pPr marL="1600200" indent="-228600" eaLnBrk="0" hangingPunct="0">
              <a:defRPr sz="2400">
                <a:solidFill>
                  <a:schemeClr val="tx1"/>
                </a:solidFill>
                <a:latin typeface="Sylfaen" pitchFamily="18" charset="0"/>
                <a:cs typeface="Times New Roman" charset="0"/>
              </a:defRPr>
            </a:lvl4pPr>
            <a:lvl5pPr marL="2057400" indent="-228600" eaLnBrk="0" hangingPunct="0">
              <a:defRPr sz="2400">
                <a:solidFill>
                  <a:schemeClr val="tx1"/>
                </a:solidFill>
                <a:latin typeface="Sylfaen" pitchFamily="18" charset="0"/>
                <a:cs typeface="Times New Roman" charset="0"/>
              </a:defRPr>
            </a:lvl5pPr>
            <a:lvl6pPr marL="2514600" indent="-228600" eaLnBrk="0" fontAlgn="base" hangingPunct="0">
              <a:spcBef>
                <a:spcPct val="0"/>
              </a:spcBef>
              <a:spcAft>
                <a:spcPct val="0"/>
              </a:spcAft>
              <a:defRPr sz="2400">
                <a:solidFill>
                  <a:schemeClr val="tx1"/>
                </a:solidFill>
                <a:latin typeface="Sylfaen" pitchFamily="18" charset="0"/>
                <a:cs typeface="Times New Roman" charset="0"/>
              </a:defRPr>
            </a:lvl6pPr>
            <a:lvl7pPr marL="2971800" indent="-228600" eaLnBrk="0" fontAlgn="base" hangingPunct="0">
              <a:spcBef>
                <a:spcPct val="0"/>
              </a:spcBef>
              <a:spcAft>
                <a:spcPct val="0"/>
              </a:spcAft>
              <a:defRPr sz="2400">
                <a:solidFill>
                  <a:schemeClr val="tx1"/>
                </a:solidFill>
                <a:latin typeface="Sylfaen" pitchFamily="18" charset="0"/>
                <a:cs typeface="Times New Roman" charset="0"/>
              </a:defRPr>
            </a:lvl7pPr>
            <a:lvl8pPr marL="3429000" indent="-228600" eaLnBrk="0" fontAlgn="base" hangingPunct="0">
              <a:spcBef>
                <a:spcPct val="0"/>
              </a:spcBef>
              <a:spcAft>
                <a:spcPct val="0"/>
              </a:spcAft>
              <a:defRPr sz="2400">
                <a:solidFill>
                  <a:schemeClr val="tx1"/>
                </a:solidFill>
                <a:latin typeface="Sylfaen" pitchFamily="18" charset="0"/>
                <a:cs typeface="Times New Roman" charset="0"/>
              </a:defRPr>
            </a:lvl8pPr>
            <a:lvl9pPr marL="3886200" indent="-228600" eaLnBrk="0" fontAlgn="base" hangingPunct="0">
              <a:spcBef>
                <a:spcPct val="0"/>
              </a:spcBef>
              <a:spcAft>
                <a:spcPct val="0"/>
              </a:spcAft>
              <a:defRPr sz="2400">
                <a:solidFill>
                  <a:schemeClr val="tx1"/>
                </a:solidFill>
                <a:latin typeface="Sylfaen" pitchFamily="18" charset="0"/>
                <a:cs typeface="Times New Roman" charset="0"/>
              </a:defRPr>
            </a:lvl9pPr>
          </a:lstStyle>
          <a:p>
            <a:pPr algn="ctr" eaLnBrk="1" hangingPunct="1">
              <a:spcBef>
                <a:spcPct val="20000"/>
              </a:spcBef>
            </a:pPr>
            <a:r>
              <a:rPr lang="en-US" sz="3200" b="1" i="1" dirty="0" err="1">
                <a:solidFill>
                  <a:srgbClr val="FF3300"/>
                </a:solidFill>
                <a:latin typeface="Times New Roman" pitchFamily="18" charset="0"/>
              </a:rPr>
              <a:t>Merab</a:t>
            </a:r>
            <a:r>
              <a:rPr lang="en-US" sz="3200" b="1" i="1" dirty="0">
                <a:solidFill>
                  <a:srgbClr val="FF3300"/>
                </a:solidFill>
                <a:latin typeface="Times New Roman" pitchFamily="18" charset="0"/>
              </a:rPr>
              <a:t> GOGBERASHVILI</a:t>
            </a:r>
            <a:endParaRPr lang="en-US" sz="3200" b="1" dirty="0" smtClean="0">
              <a:solidFill>
                <a:srgbClr val="FF3300"/>
              </a:solidFill>
            </a:endParaRPr>
          </a:p>
        </p:txBody>
      </p:sp>
      <p:sp>
        <p:nvSpPr>
          <p:cNvPr id="2053" name="Rectangle 7"/>
          <p:cNvSpPr>
            <a:spLocks noChangeArrowheads="1"/>
          </p:cNvSpPr>
          <p:nvPr/>
        </p:nvSpPr>
        <p:spPr bwMode="auto">
          <a:xfrm>
            <a:off x="3733800" y="6140450"/>
            <a:ext cx="6489700" cy="762000"/>
          </a:xfrm>
          <a:prstGeom prst="rect">
            <a:avLst/>
          </a:prstGeom>
          <a:solidFill>
            <a:schemeClr val="tx1">
              <a:lumMod val="50000"/>
              <a:lumOff val="50000"/>
            </a:schemeClr>
          </a:solidFill>
          <a:ln>
            <a:noFill/>
          </a:ln>
          <a:extLst/>
        </p:spPr>
        <p:txBody>
          <a:bodyPr lIns="104132" tIns="52066" rIns="104132" bIns="52066"/>
          <a:lstStyle/>
          <a:p>
            <a:pPr marL="390495" indent="-390495" algn="ctr">
              <a:spcBef>
                <a:spcPct val="20000"/>
              </a:spcBef>
            </a:pPr>
            <a:r>
              <a:rPr lang="en-US" sz="2000" b="1" i="1" dirty="0" smtClean="0">
                <a:solidFill>
                  <a:schemeClr val="bg1"/>
                </a:solidFill>
                <a:latin typeface="Sylfaen" pitchFamily="18" charset="0"/>
              </a:rPr>
              <a:t>Associate Professor of </a:t>
            </a:r>
          </a:p>
          <a:p>
            <a:pPr marL="390495" indent="-390495" algn="ctr">
              <a:spcBef>
                <a:spcPct val="20000"/>
              </a:spcBef>
            </a:pPr>
            <a:r>
              <a:rPr lang="en-US" sz="2000" b="1" dirty="0" err="1" smtClean="0">
                <a:solidFill>
                  <a:schemeClr val="bg1"/>
                </a:solidFill>
                <a:latin typeface="Sylfaen" pitchFamily="18" charset="0"/>
              </a:rPr>
              <a:t>Javakhishvili</a:t>
            </a:r>
            <a:r>
              <a:rPr lang="en-US" sz="2000" b="1" dirty="0" smtClean="0">
                <a:solidFill>
                  <a:schemeClr val="bg1"/>
                </a:solidFill>
                <a:latin typeface="Sylfaen" pitchFamily="18" charset="0"/>
              </a:rPr>
              <a:t> Tbilisi State University</a:t>
            </a:r>
            <a:endParaRPr lang="ka-GE" sz="2000" b="1" dirty="0">
              <a:solidFill>
                <a:schemeClr val="bg1"/>
              </a:solidFill>
              <a:latin typeface="Sylfaen" pitchFamily="18" charset="0"/>
            </a:endParaRPr>
          </a:p>
        </p:txBody>
      </p:sp>
    </p:spTree>
    <p:extLst>
      <p:ext uri="{BB962C8B-B14F-4D97-AF65-F5344CB8AC3E}">
        <p14:creationId xmlns:p14="http://schemas.microsoft.com/office/powerpoint/2010/main" val="41706692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6826250"/>
            <a:ext cx="10668000" cy="730250"/>
          </a:xfrm>
          <a:solidFill>
            <a:schemeClr val="accent3">
              <a:lumMod val="40000"/>
              <a:lumOff val="60000"/>
            </a:schemeClr>
          </a:solidFill>
        </p:spPr>
        <p:txBody>
          <a:bodyPr anchor="t"/>
          <a:lstStyle/>
          <a:p>
            <a:pPr indent="12700" algn="l">
              <a:lnSpc>
                <a:spcPct val="80000"/>
              </a:lnSpc>
              <a:defRPr/>
            </a:pPr>
            <a:r>
              <a:rPr lang="en-US" sz="1000" dirty="0" smtClean="0">
                <a:solidFill>
                  <a:schemeClr val="accent1">
                    <a:lumMod val="50000"/>
                  </a:schemeClr>
                </a:solidFill>
              </a:rPr>
              <a:t/>
            </a:r>
            <a:br>
              <a:rPr lang="en-US" sz="1000" dirty="0" smtClean="0">
                <a:solidFill>
                  <a:schemeClr val="accent1">
                    <a:lumMod val="50000"/>
                  </a:schemeClr>
                </a:solidFill>
              </a:rPr>
            </a:br>
            <a:endParaRPr lang="en-US" sz="1000" dirty="0"/>
          </a:p>
        </p:txBody>
      </p:sp>
      <p:sp>
        <p:nvSpPr>
          <p:cNvPr id="4099" name="Text Placeholder 6"/>
          <p:cNvSpPr>
            <a:spLocks noGrp="1"/>
          </p:cNvSpPr>
          <p:nvPr>
            <p:ph type="body" sz="quarter" idx="4294967295"/>
          </p:nvPr>
        </p:nvSpPr>
        <p:spPr>
          <a:xfrm>
            <a:off x="2133600" y="1111250"/>
            <a:ext cx="8534400" cy="5715000"/>
          </a:xfrm>
          <a:solidFill>
            <a:schemeClr val="bg1"/>
          </a:solidFill>
        </p:spPr>
        <p:txBody>
          <a:bodyPr tIns="91440" rIns="365760" bIns="0"/>
          <a:lstStyle/>
          <a:p>
            <a:pPr marL="0" indent="12700" algn="just">
              <a:lnSpc>
                <a:spcPct val="85000"/>
              </a:lnSpc>
              <a:buFont typeface="Arial" charset="0"/>
              <a:buNone/>
              <a:defRPr/>
            </a:pPr>
            <a:r>
              <a:rPr lang="en-US" sz="2000" dirty="0" smtClean="0">
                <a:latin typeface="Times New Roman" pitchFamily="18" charset="0"/>
                <a:cs typeface="Times New Roman" pitchFamily="18" charset="0"/>
              </a:rPr>
              <a:t>The ghost-like field </a:t>
            </a:r>
            <a:r>
              <a:rPr lang="en-US" sz="2000" b="1" dirty="0" smtClean="0">
                <a:solidFill>
                  <a:srgbClr val="0033CC"/>
                </a:solidFill>
                <a:latin typeface="Times New Roman" pitchFamily="18" charset="0"/>
                <a:cs typeface="Times New Roman" pitchFamily="18" charset="0"/>
              </a:rPr>
              <a:t>σ(</a:t>
            </a:r>
            <a:r>
              <a:rPr lang="en-US" sz="2000" b="1" dirty="0" err="1" smtClean="0">
                <a:solidFill>
                  <a:srgbClr val="0033CC"/>
                </a:solidFill>
                <a:latin typeface="Times New Roman" pitchFamily="18" charset="0"/>
                <a:cs typeface="Times New Roman" pitchFamily="18" charset="0"/>
              </a:rPr>
              <a:t>t,r</a:t>
            </a:r>
            <a:r>
              <a:rPr lang="en-US" sz="2000" b="1" dirty="0" smtClean="0">
                <a:solidFill>
                  <a:srgbClr val="0033CC"/>
                </a:solidFill>
                <a:latin typeface="Times New Roman" pitchFamily="18" charset="0"/>
                <a:cs typeface="Times New Roman" pitchFamily="18" charset="0"/>
              </a:rPr>
              <a:t>)</a:t>
            </a:r>
            <a:r>
              <a:rPr lang="en-US" sz="2000" dirty="0" smtClean="0">
                <a:latin typeface="Times New Roman" pitchFamily="18" charset="0"/>
                <a:cs typeface="Times New Roman" pitchFamily="18" charset="0"/>
              </a:rPr>
              <a:t>, along with the metric oscillations </a:t>
            </a:r>
            <a:r>
              <a:rPr lang="en-US" sz="2000" b="1" dirty="0" smtClean="0">
                <a:solidFill>
                  <a:srgbClr val="0033CC"/>
                </a:solidFill>
                <a:latin typeface="Times New Roman" pitchFamily="18" charset="0"/>
                <a:cs typeface="Times New Roman" pitchFamily="18" charset="0"/>
              </a:rPr>
              <a:t>u(</a:t>
            </a:r>
            <a:r>
              <a:rPr lang="en-US" sz="2000" b="1" dirty="0" err="1" smtClean="0">
                <a:solidFill>
                  <a:srgbClr val="0033CC"/>
                </a:solidFill>
                <a:latin typeface="Times New Roman" pitchFamily="18" charset="0"/>
                <a:cs typeface="Times New Roman" pitchFamily="18" charset="0"/>
              </a:rPr>
              <a:t>t,r</a:t>
            </a:r>
            <a:r>
              <a:rPr lang="en-US" sz="2000" b="1" dirty="0" smtClean="0">
                <a:solidFill>
                  <a:srgbClr val="0033CC"/>
                </a:solidFill>
                <a:latin typeface="Times New Roman" pitchFamily="18" charset="0"/>
                <a:cs typeface="Times New Roman" pitchFamily="18" charset="0"/>
              </a:rPr>
              <a:t>)</a:t>
            </a:r>
            <a:r>
              <a:rPr lang="en-US" sz="2000" dirty="0" smtClean="0">
                <a:latin typeface="Times New Roman" pitchFamily="18" charset="0"/>
                <a:cs typeface="Times New Roman" pitchFamily="18" charset="0"/>
              </a:rPr>
              <a:t>, must be unobservable on the brane. This condition quantizes the oscillation frequency of the standing wave in terms of the curvature scale:</a:t>
            </a:r>
          </a:p>
          <a:p>
            <a:pPr marL="0" indent="12700" algn="ctr">
              <a:lnSpc>
                <a:spcPct val="85000"/>
              </a:lnSpc>
              <a:buFont typeface="Arial" charset="0"/>
              <a:buNone/>
              <a:defRPr/>
            </a:pPr>
            <a:r>
              <a:rPr lang="el-GR" sz="2000" b="1" dirty="0" smtClean="0">
                <a:solidFill>
                  <a:srgbClr val="0033CC"/>
                </a:solidFill>
                <a:latin typeface="Times New Roman" pitchFamily="18" charset="0"/>
                <a:cs typeface="Times New Roman" pitchFamily="18" charset="0"/>
              </a:rPr>
              <a:t>ω</a:t>
            </a:r>
            <a:r>
              <a:rPr lang="en-US" sz="2000" b="1" dirty="0" smtClean="0">
                <a:solidFill>
                  <a:srgbClr val="0033CC"/>
                </a:solidFill>
                <a:latin typeface="Times New Roman" pitchFamily="18" charset="0"/>
                <a:cs typeface="Times New Roman" pitchFamily="18" charset="0"/>
              </a:rPr>
              <a:t> / a = </a:t>
            </a:r>
            <a:r>
              <a:rPr lang="en-US" sz="2000" b="1" dirty="0" err="1" smtClean="0">
                <a:solidFill>
                  <a:srgbClr val="0033CC"/>
                </a:solidFill>
                <a:latin typeface="Times New Roman" pitchFamily="18" charset="0"/>
                <a:cs typeface="Times New Roman" pitchFamily="18" charset="0"/>
                <a:sym typeface="Symbol"/>
              </a:rPr>
              <a:t>X</a:t>
            </a:r>
            <a:r>
              <a:rPr lang="en-US" sz="2000" b="1" baseline="-25000" dirty="0" err="1" smtClean="0">
                <a:solidFill>
                  <a:srgbClr val="0033CC"/>
                </a:solidFill>
                <a:latin typeface="Times New Roman" pitchFamily="18" charset="0"/>
                <a:cs typeface="Times New Roman" pitchFamily="18" charset="0"/>
                <a:sym typeface="Symbol"/>
              </a:rPr>
              <a:t>n</a:t>
            </a:r>
            <a:r>
              <a:rPr lang="en-US" sz="2000" b="1" dirty="0" smtClean="0">
                <a:solidFill>
                  <a:srgbClr val="0033CC"/>
                </a:solidFill>
                <a:latin typeface="Times New Roman" pitchFamily="18" charset="0"/>
                <a:cs typeface="Times New Roman" pitchFamily="18" charset="0"/>
              </a:rPr>
              <a:t> </a:t>
            </a:r>
            <a:r>
              <a:rPr lang="en-US" sz="2000" b="1" dirty="0" smtClean="0">
                <a:latin typeface="Times New Roman" pitchFamily="18" charset="0"/>
                <a:cs typeface="Times New Roman" pitchFamily="18" charset="0"/>
              </a:rPr>
              <a:t>,</a:t>
            </a:r>
          </a:p>
          <a:p>
            <a:pPr marL="0" indent="12700" algn="just">
              <a:lnSpc>
                <a:spcPct val="85000"/>
              </a:lnSpc>
              <a:buFont typeface="Arial" charset="0"/>
              <a:buNone/>
              <a:defRPr/>
            </a:pPr>
            <a:r>
              <a:rPr lang="en-US" sz="2000" dirty="0" smtClean="0">
                <a:latin typeface="Times New Roman" pitchFamily="18" charset="0"/>
                <a:cs typeface="Times New Roman" pitchFamily="18" charset="0"/>
              </a:rPr>
              <a:t>where </a:t>
            </a:r>
            <a:r>
              <a:rPr lang="en-US" sz="2000" b="1" dirty="0" err="1" smtClean="0">
                <a:solidFill>
                  <a:srgbClr val="0033CC"/>
                </a:solidFill>
                <a:latin typeface="Times New Roman" pitchFamily="18" charset="0"/>
                <a:cs typeface="Times New Roman" pitchFamily="18" charset="0"/>
                <a:sym typeface="Symbol"/>
              </a:rPr>
              <a:t>X</a:t>
            </a:r>
            <a:r>
              <a:rPr lang="en-US" sz="2000" b="1" baseline="-25000" dirty="0" err="1" smtClean="0">
                <a:solidFill>
                  <a:srgbClr val="0033CC"/>
                </a:solidFill>
                <a:latin typeface="Times New Roman" pitchFamily="18" charset="0"/>
                <a:cs typeface="Times New Roman" pitchFamily="18" charset="0"/>
                <a:sym typeface="Symbol"/>
              </a:rPr>
              <a:t>n</a:t>
            </a:r>
            <a:r>
              <a:rPr lang="en-US" sz="2000" b="1" baseline="-25000" dirty="0" smtClean="0">
                <a:solidFill>
                  <a:srgbClr val="0033CC"/>
                </a:solidFill>
                <a:latin typeface="Times New Roman" pitchFamily="18" charset="0"/>
                <a:cs typeface="Times New Roman" pitchFamily="18" charset="0"/>
                <a:sym typeface="Symbol"/>
              </a:rPr>
              <a:t> </a:t>
            </a:r>
            <a:r>
              <a:rPr lang="en-US" sz="2000" dirty="0" smtClean="0">
                <a:latin typeface="Times New Roman" pitchFamily="18" charset="0"/>
                <a:cs typeface="Times New Roman" pitchFamily="18" charset="0"/>
              </a:rPr>
              <a:t>is the </a:t>
            </a:r>
            <a:r>
              <a:rPr lang="en-US" sz="2000" b="1" dirty="0" smtClean="0">
                <a:solidFill>
                  <a:srgbClr val="0033CC"/>
                </a:solidFill>
                <a:latin typeface="Times New Roman" pitchFamily="18" charset="0"/>
                <a:cs typeface="Times New Roman" pitchFamily="18" charset="0"/>
              </a:rPr>
              <a:t>n</a:t>
            </a:r>
            <a:r>
              <a:rPr lang="en-US" sz="2000" dirty="0" smtClean="0">
                <a:latin typeface="Times New Roman" pitchFamily="18" charset="0"/>
                <a:cs typeface="Times New Roman" pitchFamily="18" charset="0"/>
              </a:rPr>
              <a:t>-</a:t>
            </a:r>
            <a:r>
              <a:rPr lang="en-US" sz="2000" dirty="0" err="1" smtClean="0">
                <a:latin typeface="Times New Roman" pitchFamily="18" charset="0"/>
                <a:cs typeface="Times New Roman" pitchFamily="18" charset="0"/>
              </a:rPr>
              <a:t>th</a:t>
            </a:r>
            <a:r>
              <a:rPr lang="en-US" sz="2000" dirty="0" smtClean="0">
                <a:latin typeface="Times New Roman" pitchFamily="18" charset="0"/>
                <a:cs typeface="Times New Roman" pitchFamily="18" charset="0"/>
              </a:rPr>
              <a:t> zero of the </a:t>
            </a:r>
            <a:r>
              <a:rPr lang="en-US" sz="2000" b="1" dirty="0" smtClean="0">
                <a:solidFill>
                  <a:srgbClr val="008000"/>
                </a:solidFill>
                <a:latin typeface="Times New Roman" pitchFamily="18" charset="0"/>
                <a:cs typeface="Times New Roman" pitchFamily="18" charset="0"/>
              </a:rPr>
              <a:t>Bessel</a:t>
            </a:r>
            <a:r>
              <a:rPr lang="en-US" sz="2000" dirty="0" smtClean="0">
                <a:latin typeface="Times New Roman" pitchFamily="18" charset="0"/>
                <a:cs typeface="Times New Roman" pitchFamily="18" charset="0"/>
              </a:rPr>
              <a:t> function </a:t>
            </a:r>
            <a:r>
              <a:rPr lang="en-US" sz="2000" b="1" dirty="0" smtClean="0">
                <a:solidFill>
                  <a:srgbClr val="0033CC"/>
                </a:solidFill>
                <a:latin typeface="Times New Roman" pitchFamily="18" charset="0"/>
                <a:cs typeface="Times New Roman" pitchFamily="18" charset="0"/>
              </a:rPr>
              <a:t>Y</a:t>
            </a:r>
            <a:r>
              <a:rPr lang="en-US" sz="2000" b="1" baseline="-20000" dirty="0" smtClean="0">
                <a:solidFill>
                  <a:srgbClr val="0033CC"/>
                </a:solidFill>
                <a:latin typeface="Times New Roman" pitchFamily="18" charset="0"/>
                <a:cs typeface="Times New Roman" pitchFamily="18" charset="0"/>
              </a:rPr>
              <a:t>2</a:t>
            </a:r>
            <a:r>
              <a:rPr lang="en-US" sz="2000" b="1" dirty="0" smtClean="0">
                <a:solidFill>
                  <a:srgbClr val="0033CC"/>
                </a:solidFill>
                <a:latin typeface="Times New Roman" pitchFamily="18" charset="0"/>
                <a:cs typeface="Times New Roman" pitchFamily="18" charset="0"/>
              </a:rPr>
              <a:t>(r)</a:t>
            </a:r>
            <a:r>
              <a:rPr lang="en-US" sz="2000" dirty="0" smtClean="0">
                <a:latin typeface="Times New Roman" pitchFamily="18" charset="0"/>
                <a:cs typeface="Times New Roman" pitchFamily="18" charset="0"/>
              </a:rPr>
              <a:t>. Correspondingly, the functions </a:t>
            </a:r>
            <a:r>
              <a:rPr lang="en-US" sz="2000" b="1" dirty="0" smtClean="0">
                <a:solidFill>
                  <a:srgbClr val="0033CC"/>
                </a:solidFill>
                <a:latin typeface="Times New Roman" pitchFamily="18" charset="0"/>
                <a:cs typeface="Times New Roman" pitchFamily="18" charset="0"/>
              </a:rPr>
              <a:t>σ(</a:t>
            </a:r>
            <a:r>
              <a:rPr lang="en-US" sz="2000" b="1" dirty="0" err="1" smtClean="0">
                <a:solidFill>
                  <a:srgbClr val="0033CC"/>
                </a:solidFill>
                <a:latin typeface="Times New Roman" pitchFamily="18" charset="0"/>
                <a:cs typeface="Times New Roman" pitchFamily="18" charset="0"/>
              </a:rPr>
              <a:t>t,r</a:t>
            </a:r>
            <a:r>
              <a:rPr lang="en-US" sz="2000" b="1" dirty="0" smtClean="0">
                <a:solidFill>
                  <a:srgbClr val="0033CC"/>
                </a:solidFill>
                <a:latin typeface="Times New Roman" pitchFamily="18" charset="0"/>
                <a:cs typeface="Times New Roman" pitchFamily="18" charset="0"/>
              </a:rPr>
              <a:t>) </a:t>
            </a:r>
            <a:r>
              <a:rPr lang="en-US" sz="2000" dirty="0" smtClean="0">
                <a:latin typeface="Times New Roman" pitchFamily="18" charset="0"/>
                <a:cs typeface="Times New Roman" pitchFamily="18" charset="0"/>
              </a:rPr>
              <a:t>and </a:t>
            </a:r>
            <a:r>
              <a:rPr lang="en-US" sz="2000" b="1" dirty="0" smtClean="0">
                <a:solidFill>
                  <a:srgbClr val="0033CC"/>
                </a:solidFill>
                <a:latin typeface="Times New Roman" pitchFamily="18" charset="0"/>
                <a:cs typeface="Times New Roman" pitchFamily="18" charset="0"/>
              </a:rPr>
              <a:t>u(</a:t>
            </a:r>
            <a:r>
              <a:rPr lang="en-US" sz="2000" b="1" dirty="0" err="1" smtClean="0">
                <a:solidFill>
                  <a:srgbClr val="0033CC"/>
                </a:solidFill>
                <a:latin typeface="Times New Roman" pitchFamily="18" charset="0"/>
                <a:cs typeface="Times New Roman" pitchFamily="18" charset="0"/>
              </a:rPr>
              <a:t>t,r</a:t>
            </a:r>
            <a:r>
              <a:rPr lang="en-US" sz="2000" b="1" dirty="0" smtClean="0">
                <a:solidFill>
                  <a:srgbClr val="0033CC"/>
                </a:solidFill>
                <a:latin typeface="Times New Roman" pitchFamily="18" charset="0"/>
                <a:cs typeface="Times New Roman" pitchFamily="18" charset="0"/>
              </a:rPr>
              <a:t>)</a:t>
            </a:r>
            <a:r>
              <a:rPr lang="en-US" sz="2000" dirty="0" smtClean="0">
                <a:latin typeface="Times New Roman" pitchFamily="18" charset="0"/>
                <a:cs typeface="Times New Roman" pitchFamily="18" charset="0"/>
              </a:rPr>
              <a:t> vanish at the number of points along the extra dimension. These points - the nodes of standing wave - can be considered as </a:t>
            </a:r>
            <a:r>
              <a:rPr lang="en-US" sz="2000" b="1" dirty="0" smtClean="0">
                <a:solidFill>
                  <a:srgbClr val="0033CC"/>
                </a:solidFill>
                <a:latin typeface="Times New Roman" pitchFamily="18" charset="0"/>
                <a:cs typeface="Times New Roman" pitchFamily="18" charset="0"/>
              </a:rPr>
              <a:t>4D</a:t>
            </a:r>
            <a:r>
              <a:rPr lang="en-US" sz="2000" dirty="0" smtClean="0">
                <a:latin typeface="Times New Roman" pitchFamily="18" charset="0"/>
                <a:cs typeface="Times New Roman" pitchFamily="18" charset="0"/>
              </a:rPr>
              <a:t> space-time ‘islands’, where the matter particles are assumed to be bound. Brane is placed at </a:t>
            </a:r>
            <a:r>
              <a:rPr lang="en-US" sz="2000" b="1" dirty="0" smtClean="0">
                <a:solidFill>
                  <a:srgbClr val="0033CC"/>
                </a:solidFill>
                <a:latin typeface="Times New Roman" pitchFamily="18" charset="0"/>
                <a:cs typeface="Times New Roman" pitchFamily="18" charset="0"/>
              </a:rPr>
              <a:t>r = 0</a:t>
            </a:r>
            <a:r>
              <a:rPr lang="en-US" sz="2000" dirty="0" smtClean="0">
                <a:latin typeface="Times New Roman" pitchFamily="18" charset="0"/>
                <a:cs typeface="Times New Roman" pitchFamily="18" charset="0"/>
              </a:rPr>
              <a:t>, in one of the nodes of standing waves.</a:t>
            </a:r>
          </a:p>
          <a:p>
            <a:pPr marL="0" indent="12700" algn="just">
              <a:lnSpc>
                <a:spcPct val="85000"/>
              </a:lnSpc>
              <a:buFont typeface="Arial" charset="0"/>
              <a:buNone/>
              <a:defRPr/>
            </a:pPr>
            <a:r>
              <a:rPr lang="en-US" sz="2000" dirty="0" smtClean="0">
                <a:latin typeface="Times New Roman" pitchFamily="18" charset="0"/>
                <a:cs typeface="Times New Roman" pitchFamily="18" charset="0"/>
              </a:rPr>
              <a:t>     In equations of matter the oscillatory function </a:t>
            </a:r>
            <a:r>
              <a:rPr lang="en-US" sz="2000" b="1" dirty="0" smtClean="0">
                <a:solidFill>
                  <a:srgbClr val="0033CC"/>
                </a:solidFill>
                <a:latin typeface="Times New Roman" pitchFamily="18" charset="0"/>
                <a:cs typeface="Times New Roman" pitchFamily="18" charset="0"/>
              </a:rPr>
              <a:t>u(</a:t>
            </a:r>
            <a:r>
              <a:rPr lang="en-US" sz="2000" b="1" dirty="0" err="1" smtClean="0">
                <a:solidFill>
                  <a:srgbClr val="0033CC"/>
                </a:solidFill>
                <a:latin typeface="Times New Roman" pitchFamily="18" charset="0"/>
                <a:cs typeface="Times New Roman" pitchFamily="18" charset="0"/>
              </a:rPr>
              <a:t>t,r</a:t>
            </a:r>
            <a:r>
              <a:rPr lang="en-US" sz="2000" b="1" dirty="0" smtClean="0">
                <a:solidFill>
                  <a:srgbClr val="0033CC"/>
                </a:solidFill>
                <a:latin typeface="Times New Roman" pitchFamily="18" charset="0"/>
                <a:cs typeface="Times New Roman" pitchFamily="18" charset="0"/>
              </a:rPr>
              <a:t>) </a:t>
            </a:r>
            <a:r>
              <a:rPr lang="en-US" sz="2000" dirty="0" smtClean="0">
                <a:latin typeface="Times New Roman" pitchFamily="18" charset="0"/>
                <a:cs typeface="Times New Roman" pitchFamily="18" charset="0"/>
              </a:rPr>
              <a:t>enters via exponentials:</a:t>
            </a:r>
          </a:p>
          <a:p>
            <a:pPr marL="0" indent="12700" algn="ctr">
              <a:lnSpc>
                <a:spcPct val="85000"/>
              </a:lnSpc>
              <a:buFont typeface="Arial" charset="0"/>
              <a:buNone/>
              <a:defRPr/>
            </a:pPr>
            <a:r>
              <a:rPr lang="en-US" sz="2000" b="1" dirty="0" smtClean="0">
                <a:solidFill>
                  <a:srgbClr val="0033CC"/>
                </a:solidFill>
                <a:latin typeface="Times New Roman" pitchFamily="18" charset="0"/>
                <a:cs typeface="Times New Roman" pitchFamily="18" charset="0"/>
              </a:rPr>
              <a:t> </a:t>
            </a:r>
            <a:r>
              <a:rPr lang="en-US" sz="2000" b="1" dirty="0" err="1" smtClean="0">
                <a:solidFill>
                  <a:srgbClr val="0033CC"/>
                </a:solidFill>
                <a:latin typeface="Times New Roman" pitchFamily="18" charset="0"/>
                <a:cs typeface="Times New Roman" pitchFamily="18" charset="0"/>
              </a:rPr>
              <a:t>e</a:t>
            </a:r>
            <a:r>
              <a:rPr lang="en-US" sz="2000" b="1" baseline="30000" dirty="0" err="1" smtClean="0">
                <a:solidFill>
                  <a:srgbClr val="0033CC"/>
                </a:solidFill>
                <a:latin typeface="Times New Roman" pitchFamily="18" charset="0"/>
                <a:cs typeface="Times New Roman" pitchFamily="18" charset="0"/>
              </a:rPr>
              <a:t>bu</a:t>
            </a:r>
            <a:r>
              <a:rPr lang="en-US" sz="2000" b="1" baseline="30000" dirty="0" smtClean="0">
                <a:solidFill>
                  <a:srgbClr val="0033CC"/>
                </a:solidFill>
                <a:latin typeface="Times New Roman" pitchFamily="18" charset="0"/>
                <a:cs typeface="Times New Roman" pitchFamily="18" charset="0"/>
              </a:rPr>
              <a:t> </a:t>
            </a:r>
            <a:r>
              <a:rPr lang="en-US" sz="2000" b="1" dirty="0" smtClean="0">
                <a:solidFill>
                  <a:srgbClr val="0033CC"/>
                </a:solidFill>
                <a:latin typeface="Times New Roman" pitchFamily="18" charset="0"/>
                <a:cs typeface="Times New Roman" pitchFamily="18" charset="0"/>
              </a:rPr>
              <a:t>= </a:t>
            </a:r>
            <a:r>
              <a:rPr lang="el-GR" sz="2000" b="1" dirty="0" smtClean="0">
                <a:solidFill>
                  <a:srgbClr val="0033CC"/>
                </a:solidFill>
                <a:latin typeface="Times New Roman" pitchFamily="18" charset="0"/>
                <a:cs typeface="Times New Roman" pitchFamily="18" charset="0"/>
              </a:rPr>
              <a:t>Σ</a:t>
            </a:r>
            <a:r>
              <a:rPr lang="en-US" sz="2000" b="1" dirty="0" smtClean="0">
                <a:solidFill>
                  <a:srgbClr val="0033CC"/>
                </a:solidFill>
                <a:latin typeface="Times New Roman" pitchFamily="18" charset="0"/>
                <a:cs typeface="Times New Roman" pitchFamily="18" charset="0"/>
              </a:rPr>
              <a:t> (</a:t>
            </a:r>
            <a:r>
              <a:rPr lang="en-US" sz="2000" b="1" dirty="0" err="1" smtClean="0">
                <a:solidFill>
                  <a:srgbClr val="0033CC"/>
                </a:solidFill>
                <a:latin typeface="Times New Roman" pitchFamily="18" charset="0"/>
                <a:cs typeface="Times New Roman" pitchFamily="18" charset="0"/>
              </a:rPr>
              <a:t>bu</a:t>
            </a:r>
            <a:r>
              <a:rPr lang="en-US" sz="2000" b="1" dirty="0" smtClean="0">
                <a:solidFill>
                  <a:srgbClr val="0033CC"/>
                </a:solidFill>
                <a:latin typeface="Times New Roman" pitchFamily="18" charset="0"/>
                <a:cs typeface="Times New Roman" pitchFamily="18" charset="0"/>
              </a:rPr>
              <a:t>)</a:t>
            </a:r>
            <a:r>
              <a:rPr lang="en-US" sz="2000" b="1" baseline="30000" dirty="0" smtClean="0">
                <a:solidFill>
                  <a:srgbClr val="0033CC"/>
                </a:solidFill>
                <a:latin typeface="Times New Roman" pitchFamily="18" charset="0"/>
                <a:cs typeface="Times New Roman" pitchFamily="18" charset="0"/>
                <a:sym typeface="Symbol"/>
              </a:rPr>
              <a:t>n </a:t>
            </a:r>
            <a:r>
              <a:rPr lang="en-US" sz="2000" b="1" dirty="0" smtClean="0">
                <a:solidFill>
                  <a:srgbClr val="0033CC"/>
                </a:solidFill>
                <a:latin typeface="Times New Roman" pitchFamily="18" charset="0"/>
                <a:cs typeface="Times New Roman" pitchFamily="18" charset="0"/>
              </a:rPr>
              <a:t>/ n! .</a:t>
            </a:r>
            <a:endParaRPr lang="en-US" sz="2000" dirty="0" smtClean="0">
              <a:latin typeface="Times New Roman" pitchFamily="18" charset="0"/>
              <a:cs typeface="Times New Roman" pitchFamily="18" charset="0"/>
            </a:endParaRPr>
          </a:p>
          <a:p>
            <a:pPr marL="0" indent="12700" algn="just">
              <a:lnSpc>
                <a:spcPct val="85000"/>
              </a:lnSpc>
              <a:buFont typeface="Arial" charset="0"/>
              <a:buNone/>
              <a:defRPr/>
            </a:pPr>
            <a:r>
              <a:rPr lang="en-US" sz="2000" dirty="0" smtClean="0">
                <a:latin typeface="Times New Roman" pitchFamily="18" charset="0"/>
                <a:cs typeface="Times New Roman" pitchFamily="18" charset="0"/>
              </a:rPr>
              <a:t>To localize matter fields we suppose that the frequency of standing waves is much larger than frequencies associated with the particles on the brane. In this case we can perform time averaging of oscillating exponents in the equation for matter fields. For the time averages of oscillating exponents we find </a:t>
            </a:r>
            <a:r>
              <a:rPr lang="en-US" sz="2000" b="1" dirty="0" smtClean="0">
                <a:solidFill>
                  <a:srgbClr val="FF0000"/>
                </a:solidFill>
                <a:latin typeface="Times New Roman" pitchFamily="18" charset="0"/>
                <a:cs typeface="Times New Roman" pitchFamily="18" charset="0"/>
              </a:rPr>
              <a:t>[1,2]</a:t>
            </a:r>
            <a:r>
              <a:rPr lang="en-US" sz="2000" dirty="0" smtClean="0">
                <a:latin typeface="Times New Roman" pitchFamily="18" charset="0"/>
                <a:cs typeface="Times New Roman" pitchFamily="18" charset="0"/>
              </a:rPr>
              <a:t>:</a:t>
            </a:r>
          </a:p>
          <a:p>
            <a:pPr marL="0" indent="12700" algn="ctr">
              <a:lnSpc>
                <a:spcPct val="85000"/>
              </a:lnSpc>
              <a:buNone/>
              <a:defRPr/>
            </a:pPr>
            <a:r>
              <a:rPr lang="en-US" sz="2000" b="1" dirty="0" smtClean="0">
                <a:solidFill>
                  <a:srgbClr val="0033CC"/>
                </a:solidFill>
                <a:latin typeface="Times New Roman" pitchFamily="18" charset="0"/>
                <a:cs typeface="Times New Roman" pitchFamily="18" charset="0"/>
              </a:rPr>
              <a:t>&lt;</a:t>
            </a:r>
            <a:r>
              <a:rPr lang="en-US" sz="2000" b="1" dirty="0" err="1" smtClean="0">
                <a:solidFill>
                  <a:srgbClr val="0033CC"/>
                </a:solidFill>
                <a:latin typeface="Times New Roman" pitchFamily="18" charset="0"/>
                <a:cs typeface="Times New Roman" pitchFamily="18" charset="0"/>
              </a:rPr>
              <a:t>e</a:t>
            </a:r>
            <a:r>
              <a:rPr lang="en-US" sz="2000" b="1" baseline="30000" dirty="0" err="1" smtClean="0">
                <a:solidFill>
                  <a:srgbClr val="0033CC"/>
                </a:solidFill>
                <a:latin typeface="Times New Roman" pitchFamily="18" charset="0"/>
                <a:cs typeface="Times New Roman" pitchFamily="18" charset="0"/>
              </a:rPr>
              <a:t>bu</a:t>
            </a:r>
            <a:r>
              <a:rPr lang="en-US" sz="2000" b="1" baseline="30000" dirty="0" smtClean="0">
                <a:solidFill>
                  <a:srgbClr val="0033CC"/>
                </a:solidFill>
                <a:latin typeface="Times New Roman" pitchFamily="18" charset="0"/>
                <a:cs typeface="Times New Roman" pitchFamily="18" charset="0"/>
              </a:rPr>
              <a:t> </a:t>
            </a:r>
            <a:r>
              <a:rPr lang="en-US" sz="2000" b="1" dirty="0" smtClean="0">
                <a:solidFill>
                  <a:srgbClr val="0033CC"/>
                </a:solidFill>
                <a:latin typeface="Times New Roman" pitchFamily="18" charset="0"/>
                <a:cs typeface="Times New Roman" pitchFamily="18" charset="0"/>
              </a:rPr>
              <a:t>&gt; = I</a:t>
            </a:r>
            <a:r>
              <a:rPr lang="en-US" sz="2000" b="1" baseline="-20000" dirty="0" smtClean="0">
                <a:solidFill>
                  <a:srgbClr val="0033CC"/>
                </a:solidFill>
                <a:latin typeface="Times New Roman" pitchFamily="18" charset="0"/>
                <a:cs typeface="Times New Roman" pitchFamily="18" charset="0"/>
              </a:rPr>
              <a:t>0</a:t>
            </a:r>
            <a:r>
              <a:rPr lang="en-US" sz="2000" b="1" dirty="0" smtClean="0">
                <a:solidFill>
                  <a:srgbClr val="0033CC"/>
                </a:solidFill>
                <a:latin typeface="Times New Roman" pitchFamily="18" charset="0"/>
                <a:cs typeface="Times New Roman" pitchFamily="18" charset="0"/>
              </a:rPr>
              <a:t>﴾ |</a:t>
            </a:r>
            <a:r>
              <a:rPr lang="en-US" sz="2000" b="1" dirty="0" err="1" smtClean="0">
                <a:solidFill>
                  <a:srgbClr val="0033CC"/>
                </a:solidFill>
                <a:latin typeface="Times New Roman" pitchFamily="18" charset="0"/>
                <a:cs typeface="Times New Roman" pitchFamily="18" charset="0"/>
              </a:rPr>
              <a:t>bA</a:t>
            </a:r>
            <a:r>
              <a:rPr lang="en-US" sz="2000" b="1" dirty="0" smtClean="0">
                <a:solidFill>
                  <a:srgbClr val="0033CC"/>
                </a:solidFill>
                <a:latin typeface="Times New Roman" pitchFamily="18" charset="0"/>
                <a:cs typeface="Times New Roman" pitchFamily="18" charset="0"/>
              </a:rPr>
              <a:t>| e</a:t>
            </a:r>
            <a:r>
              <a:rPr lang="en-US" sz="2000" b="1" baseline="30000" dirty="0" smtClean="0">
                <a:solidFill>
                  <a:srgbClr val="0033CC"/>
                </a:solidFill>
                <a:latin typeface="Times New Roman" pitchFamily="18" charset="0"/>
                <a:cs typeface="Times New Roman" pitchFamily="18" charset="0"/>
              </a:rPr>
              <a:t>-2a|r|</a:t>
            </a:r>
            <a:r>
              <a:rPr lang="en-US" sz="2000" b="1" dirty="0" smtClean="0">
                <a:solidFill>
                  <a:srgbClr val="0033CC"/>
                </a:solidFill>
                <a:latin typeface="Times New Roman" pitchFamily="18" charset="0"/>
                <a:cs typeface="Times New Roman" pitchFamily="18" charset="0"/>
              </a:rPr>
              <a:t>Y</a:t>
            </a:r>
            <a:r>
              <a:rPr lang="en-US" sz="2000" b="1" baseline="-20000" dirty="0" smtClean="0">
                <a:solidFill>
                  <a:srgbClr val="0033CC"/>
                </a:solidFill>
                <a:latin typeface="Times New Roman" pitchFamily="18" charset="0"/>
                <a:cs typeface="Times New Roman" pitchFamily="18" charset="0"/>
              </a:rPr>
              <a:t>2</a:t>
            </a:r>
            <a:r>
              <a:rPr lang="en-US" sz="2000" b="1" dirty="0" smtClean="0">
                <a:solidFill>
                  <a:srgbClr val="0033CC"/>
                </a:solidFill>
                <a:latin typeface="Times New Roman" pitchFamily="18" charset="0"/>
                <a:cs typeface="Times New Roman" pitchFamily="18" charset="0"/>
              </a:rPr>
              <a:t>(</a:t>
            </a:r>
            <a:r>
              <a:rPr lang="en-US" sz="2000" b="1" dirty="0" err="1" smtClean="0">
                <a:solidFill>
                  <a:srgbClr val="0033CC"/>
                </a:solidFill>
                <a:latin typeface="Times New Roman" pitchFamily="18" charset="0"/>
                <a:cs typeface="Times New Roman" pitchFamily="18" charset="0"/>
              </a:rPr>
              <a:t>e</a:t>
            </a:r>
            <a:r>
              <a:rPr lang="en-US" sz="2000" b="1" baseline="30000" dirty="0" err="1" smtClean="0">
                <a:solidFill>
                  <a:srgbClr val="0033CC"/>
                </a:solidFill>
                <a:latin typeface="Times New Roman" pitchFamily="18" charset="0"/>
                <a:cs typeface="Times New Roman" pitchFamily="18" charset="0"/>
              </a:rPr>
              <a:t>a|r</a:t>
            </a:r>
            <a:r>
              <a:rPr lang="en-US" sz="2000" b="1" baseline="30000" dirty="0" smtClean="0">
                <a:solidFill>
                  <a:srgbClr val="0033CC"/>
                </a:solidFill>
                <a:latin typeface="Times New Roman" pitchFamily="18" charset="0"/>
                <a:cs typeface="Times New Roman" pitchFamily="18" charset="0"/>
              </a:rPr>
              <a:t>|</a:t>
            </a:r>
            <a:r>
              <a:rPr lang="el-GR" sz="2000" b="1" dirty="0" smtClean="0">
                <a:solidFill>
                  <a:srgbClr val="0033CC"/>
                </a:solidFill>
                <a:latin typeface="Times New Roman" pitchFamily="18" charset="0"/>
                <a:cs typeface="Times New Roman" pitchFamily="18" charset="0"/>
              </a:rPr>
              <a:t>ω</a:t>
            </a:r>
            <a:r>
              <a:rPr lang="en-US" sz="2000" b="1" dirty="0" smtClean="0">
                <a:solidFill>
                  <a:srgbClr val="0033CC"/>
                </a:solidFill>
                <a:latin typeface="Times New Roman" pitchFamily="18" charset="0"/>
                <a:cs typeface="Times New Roman" pitchFamily="18" charset="0"/>
              </a:rPr>
              <a:t>/a)﴿ </a:t>
            </a:r>
            <a:r>
              <a:rPr lang="en-US" sz="2000" b="1" dirty="0" smtClean="0">
                <a:latin typeface="Times New Roman" pitchFamily="18" charset="0"/>
                <a:cs typeface="Times New Roman" pitchFamily="18" charset="0"/>
              </a:rPr>
              <a:t>,</a:t>
            </a:r>
          </a:p>
          <a:p>
            <a:pPr marL="0" indent="12700" algn="just">
              <a:lnSpc>
                <a:spcPct val="85000"/>
              </a:lnSpc>
              <a:buFont typeface="Arial" charset="0"/>
              <a:buNone/>
              <a:defRPr/>
            </a:pPr>
            <a:r>
              <a:rPr lang="en-US" sz="2000" dirty="0" smtClean="0">
                <a:latin typeface="Times New Roman" pitchFamily="18" charset="0"/>
                <a:cs typeface="Times New Roman" pitchFamily="18" charset="0"/>
              </a:rPr>
              <a:t>where </a:t>
            </a:r>
            <a:r>
              <a:rPr lang="en-US" sz="2000" b="1" dirty="0" smtClean="0">
                <a:solidFill>
                  <a:srgbClr val="0033CC"/>
                </a:solidFill>
                <a:latin typeface="Times New Roman" pitchFamily="18" charset="0"/>
                <a:cs typeface="Times New Roman" pitchFamily="18" charset="0"/>
              </a:rPr>
              <a:t>I</a:t>
            </a:r>
            <a:r>
              <a:rPr lang="en-US" sz="2000" b="1" baseline="-20000" dirty="0" smtClean="0">
                <a:solidFill>
                  <a:srgbClr val="0033CC"/>
                </a:solidFill>
                <a:latin typeface="Times New Roman" pitchFamily="18" charset="0"/>
                <a:cs typeface="Times New Roman" pitchFamily="18" charset="0"/>
              </a:rPr>
              <a:t>0</a:t>
            </a:r>
            <a:r>
              <a:rPr lang="en-US" sz="2000" b="1" dirty="0" smtClean="0">
                <a:solidFill>
                  <a:srgbClr val="0033CC"/>
                </a:solidFill>
                <a:latin typeface="Times New Roman" pitchFamily="18" charset="0"/>
                <a:cs typeface="Times New Roman" pitchFamily="18" charset="0"/>
              </a:rPr>
              <a:t>(r</a:t>
            </a:r>
            <a:r>
              <a:rPr lang="en-US" sz="2000" b="1" dirty="0">
                <a:solidFill>
                  <a:srgbClr val="0033CC"/>
                </a:solidFill>
                <a:latin typeface="Times New Roman" pitchFamily="18" charset="0"/>
                <a:cs typeface="Times New Roman" pitchFamily="18" charset="0"/>
              </a:rPr>
              <a:t>)</a:t>
            </a:r>
            <a:r>
              <a:rPr lang="en-US" sz="2000" b="1" baseline="-20000" dirty="0" smtClean="0">
                <a:solidFill>
                  <a:srgbClr val="0033CC"/>
                </a:solidFill>
                <a:latin typeface="Times New Roman" pitchFamily="18" charset="0"/>
                <a:cs typeface="Times New Roman" pitchFamily="18" charset="0"/>
              </a:rPr>
              <a:t> </a:t>
            </a:r>
            <a:r>
              <a:rPr lang="en-US" sz="2000" dirty="0" smtClean="0">
                <a:latin typeface="Times New Roman" pitchFamily="18" charset="0"/>
                <a:cs typeface="Times New Roman" pitchFamily="18" charset="0"/>
              </a:rPr>
              <a:t>is the modified Bessel function of the zero order.</a:t>
            </a:r>
          </a:p>
          <a:p>
            <a:pPr marL="0" indent="12700" algn="just">
              <a:lnSpc>
                <a:spcPct val="85000"/>
              </a:lnSpc>
              <a:buFont typeface="Arial" charset="0"/>
              <a:buNone/>
              <a:defRPr/>
            </a:pPr>
            <a:endParaRPr lang="en-US" sz="800" dirty="0" smtClean="0">
              <a:latin typeface="Times New Roman" pitchFamily="18" charset="0"/>
              <a:cs typeface="Times New Roman" pitchFamily="18" charset="0"/>
            </a:endParaRPr>
          </a:p>
          <a:p>
            <a:pPr marL="0" indent="-274320">
              <a:spcBef>
                <a:spcPts val="400"/>
              </a:spcBef>
              <a:buNone/>
              <a:defRPr/>
            </a:pPr>
            <a:r>
              <a:rPr lang="en-US" sz="1800" b="1" dirty="0" smtClean="0">
                <a:solidFill>
                  <a:srgbClr val="FF0000"/>
                </a:solidFill>
                <a:latin typeface="Times New Roman" pitchFamily="18" charset="0"/>
                <a:cs typeface="Times New Roman" pitchFamily="18" charset="0"/>
              </a:rPr>
              <a:t>[</a:t>
            </a:r>
            <a:r>
              <a:rPr lang="en-US" sz="1800" b="1" dirty="0">
                <a:solidFill>
                  <a:srgbClr val="FF0000"/>
                </a:solidFill>
                <a:latin typeface="Times New Roman" pitchFamily="18" charset="0"/>
                <a:cs typeface="Times New Roman" pitchFamily="18" charset="0"/>
              </a:rPr>
              <a:t>1]</a:t>
            </a:r>
            <a:r>
              <a:rPr lang="en-US" sz="1800" dirty="0">
                <a:solidFill>
                  <a:srgbClr val="FF0000"/>
                </a:solidFill>
                <a:latin typeface="Times New Roman" pitchFamily="18" charset="0"/>
                <a:cs typeface="Times New Roman" pitchFamily="18" charset="0"/>
              </a:rPr>
              <a:t> </a:t>
            </a:r>
            <a:r>
              <a:rPr lang="en-US" sz="1800" b="1" dirty="0" smtClean="0">
                <a:solidFill>
                  <a:srgbClr val="FF0000"/>
                </a:solidFill>
                <a:latin typeface="Times New Roman" pitchFamily="18" charset="0"/>
                <a:cs typeface="Times New Roman" pitchFamily="18" charset="0"/>
              </a:rPr>
              <a:t>M. </a:t>
            </a:r>
            <a:r>
              <a:rPr lang="en-US" sz="1800" b="1" dirty="0" err="1" smtClean="0">
                <a:solidFill>
                  <a:srgbClr val="FF0000"/>
                </a:solidFill>
                <a:latin typeface="Times New Roman" pitchFamily="18" charset="0"/>
                <a:cs typeface="Times New Roman" pitchFamily="18" charset="0"/>
              </a:rPr>
              <a:t>Gogberashvili</a:t>
            </a:r>
            <a:r>
              <a:rPr lang="en-US" sz="1800" b="1" dirty="0">
                <a:solidFill>
                  <a:srgbClr val="FF0000"/>
                </a:solidFill>
                <a:latin typeface="Times New Roman" pitchFamily="18" charset="0"/>
                <a:cs typeface="Times New Roman" pitchFamily="18" charset="0"/>
              </a:rPr>
              <a:t>, </a:t>
            </a:r>
            <a:r>
              <a:rPr lang="en-US" sz="1800" b="1" dirty="0" err="1" smtClean="0">
                <a:solidFill>
                  <a:srgbClr val="FF0000"/>
                </a:solidFill>
                <a:latin typeface="Times New Roman" pitchFamily="18" charset="0"/>
                <a:cs typeface="Times New Roman" pitchFamily="18" charset="0"/>
              </a:rPr>
              <a:t>P.Midodashvili</a:t>
            </a:r>
            <a:r>
              <a:rPr lang="en-US" sz="1800" b="1" dirty="0" smtClean="0">
                <a:solidFill>
                  <a:srgbClr val="FF0000"/>
                </a:solidFill>
                <a:latin typeface="Times New Roman" pitchFamily="18" charset="0"/>
                <a:cs typeface="Times New Roman" pitchFamily="18" charset="0"/>
              </a:rPr>
              <a:t>, </a:t>
            </a:r>
            <a:r>
              <a:rPr lang="en-US" sz="1800" b="1" dirty="0" err="1" smtClean="0">
                <a:solidFill>
                  <a:srgbClr val="FF0000"/>
                </a:solidFill>
                <a:latin typeface="Times New Roman" pitchFamily="18" charset="0"/>
                <a:cs typeface="Times New Roman" pitchFamily="18" charset="0"/>
              </a:rPr>
              <a:t>L.Midodashvili</a:t>
            </a:r>
            <a:r>
              <a:rPr lang="en-US" sz="1800" b="1" dirty="0">
                <a:solidFill>
                  <a:srgbClr val="FF0000"/>
                </a:solidFill>
                <a:latin typeface="Times New Roman" pitchFamily="18" charset="0"/>
                <a:cs typeface="Times New Roman" pitchFamily="18" charset="0"/>
              </a:rPr>
              <a:t>,  </a:t>
            </a:r>
            <a:r>
              <a:rPr lang="en-US" sz="1800" i="1" dirty="0">
                <a:solidFill>
                  <a:srgbClr val="FF0000"/>
                </a:solidFill>
                <a:latin typeface="Times New Roman" pitchFamily="18" charset="0"/>
                <a:cs typeface="Times New Roman" pitchFamily="18" charset="0"/>
              </a:rPr>
              <a:t>Phys. </a:t>
            </a:r>
            <a:r>
              <a:rPr lang="en-US" sz="1800" i="1" dirty="0" err="1">
                <a:solidFill>
                  <a:srgbClr val="FF0000"/>
                </a:solidFill>
                <a:latin typeface="Times New Roman" pitchFamily="18" charset="0"/>
                <a:cs typeface="Times New Roman" pitchFamily="18" charset="0"/>
              </a:rPr>
              <a:t>Lett</a:t>
            </a:r>
            <a:r>
              <a:rPr lang="en-US" sz="1800" i="1" dirty="0">
                <a:solidFill>
                  <a:srgbClr val="FF0000"/>
                </a:solidFill>
                <a:latin typeface="Times New Roman" pitchFamily="18" charset="0"/>
                <a:cs typeface="Times New Roman" pitchFamily="18" charset="0"/>
              </a:rPr>
              <a:t>. </a:t>
            </a:r>
            <a:r>
              <a:rPr lang="en-US" sz="1800" b="1" dirty="0" smtClean="0">
                <a:solidFill>
                  <a:srgbClr val="FF0000"/>
                </a:solidFill>
                <a:latin typeface="Times New Roman" pitchFamily="18" charset="0"/>
                <a:cs typeface="Times New Roman" pitchFamily="18" charset="0"/>
              </a:rPr>
              <a:t>B 702 </a:t>
            </a:r>
            <a:r>
              <a:rPr lang="en-US" sz="1800" dirty="0">
                <a:solidFill>
                  <a:srgbClr val="FF0000"/>
                </a:solidFill>
                <a:latin typeface="Times New Roman" pitchFamily="18" charset="0"/>
                <a:cs typeface="Times New Roman" pitchFamily="18" charset="0"/>
              </a:rPr>
              <a:t>(2011) </a:t>
            </a:r>
            <a:r>
              <a:rPr lang="en-US" sz="1800" dirty="0" smtClean="0">
                <a:solidFill>
                  <a:srgbClr val="FF0000"/>
                </a:solidFill>
                <a:latin typeface="Times New Roman" pitchFamily="18" charset="0"/>
                <a:cs typeface="Times New Roman" pitchFamily="18" charset="0"/>
              </a:rPr>
              <a:t>276</a:t>
            </a:r>
            <a:r>
              <a:rPr lang="en-US" sz="1800" b="1" dirty="0" smtClean="0">
                <a:solidFill>
                  <a:srgbClr val="FF0000"/>
                </a:solidFill>
                <a:latin typeface="Times New Roman" pitchFamily="18" charset="0"/>
                <a:cs typeface="Times New Roman" pitchFamily="18" charset="0"/>
              </a:rPr>
              <a:t> [2] M. </a:t>
            </a:r>
            <a:r>
              <a:rPr lang="en-US" sz="1800" b="1" dirty="0" err="1" smtClean="0">
                <a:solidFill>
                  <a:srgbClr val="FF0000"/>
                </a:solidFill>
                <a:latin typeface="Times New Roman" pitchFamily="18" charset="0"/>
                <a:cs typeface="Times New Roman" pitchFamily="18" charset="0"/>
              </a:rPr>
              <a:t>Gogberashvili</a:t>
            </a:r>
            <a:r>
              <a:rPr lang="en-US" sz="1800" b="1" dirty="0" smtClean="0">
                <a:solidFill>
                  <a:srgbClr val="FF0000"/>
                </a:solidFill>
                <a:latin typeface="Times New Roman" pitchFamily="18" charset="0"/>
                <a:cs typeface="Times New Roman" pitchFamily="18" charset="0"/>
              </a:rPr>
              <a:t>, A. Herrera, D. </a:t>
            </a:r>
            <a:r>
              <a:rPr lang="en-US" sz="1800" b="1" dirty="0" err="1" smtClean="0">
                <a:solidFill>
                  <a:srgbClr val="FF0000"/>
                </a:solidFill>
                <a:latin typeface="Times New Roman" pitchFamily="18" charset="0"/>
                <a:cs typeface="Times New Roman" pitchFamily="18" charset="0"/>
              </a:rPr>
              <a:t>Malagon</a:t>
            </a:r>
            <a:r>
              <a:rPr lang="en-US" sz="1800" b="1" dirty="0" smtClean="0">
                <a:solidFill>
                  <a:srgbClr val="FF0000"/>
                </a:solidFill>
                <a:latin typeface="Times New Roman" pitchFamily="18" charset="0"/>
                <a:cs typeface="Times New Roman" pitchFamily="18" charset="0"/>
              </a:rPr>
              <a:t>,</a:t>
            </a:r>
            <a:r>
              <a:rPr lang="en-US" sz="1800" dirty="0" smtClean="0">
                <a:solidFill>
                  <a:srgbClr val="FF0000"/>
                </a:solidFill>
                <a:latin typeface="Times New Roman" pitchFamily="18" charset="0"/>
                <a:cs typeface="Times New Roman" pitchFamily="18" charset="0"/>
              </a:rPr>
              <a:t> </a:t>
            </a:r>
            <a:r>
              <a:rPr lang="en-US" sz="1800" i="1" dirty="0" err="1" smtClean="0">
                <a:solidFill>
                  <a:srgbClr val="FF0000"/>
                </a:solidFill>
                <a:latin typeface="Times New Roman" pitchFamily="18" charset="0"/>
                <a:cs typeface="Times New Roman" pitchFamily="18" charset="0"/>
              </a:rPr>
              <a:t>Clas</a:t>
            </a:r>
            <a:r>
              <a:rPr lang="en-US" sz="1800" i="1" dirty="0" smtClean="0">
                <a:solidFill>
                  <a:srgbClr val="FF0000"/>
                </a:solidFill>
                <a:latin typeface="Times New Roman" pitchFamily="18" charset="0"/>
                <a:cs typeface="Times New Roman" pitchFamily="18" charset="0"/>
              </a:rPr>
              <a:t>. Quant. </a:t>
            </a:r>
            <a:r>
              <a:rPr lang="en-US" sz="1800" i="1" dirty="0" err="1" smtClean="0">
                <a:solidFill>
                  <a:srgbClr val="FF0000"/>
                </a:solidFill>
                <a:latin typeface="Times New Roman" pitchFamily="18" charset="0"/>
                <a:cs typeface="Times New Roman" pitchFamily="18" charset="0"/>
              </a:rPr>
              <a:t>Grav</a:t>
            </a:r>
            <a:r>
              <a:rPr lang="en-US" sz="1800" i="1" dirty="0" smtClean="0">
                <a:solidFill>
                  <a:srgbClr val="FF0000"/>
                </a:solidFill>
                <a:latin typeface="Times New Roman" pitchFamily="18" charset="0"/>
                <a:cs typeface="Times New Roman" pitchFamily="18" charset="0"/>
              </a:rPr>
              <a:t>.</a:t>
            </a:r>
            <a:r>
              <a:rPr lang="ka-GE" sz="1800" dirty="0" smtClean="0">
                <a:solidFill>
                  <a:srgbClr val="FF0000"/>
                </a:solidFill>
                <a:cs typeface="Times New Roman" pitchFamily="18" charset="0"/>
              </a:rPr>
              <a:t> </a:t>
            </a:r>
            <a:r>
              <a:rPr lang="en-US" sz="1800" b="1" dirty="0" smtClean="0">
                <a:solidFill>
                  <a:srgbClr val="FF0000"/>
                </a:solidFill>
                <a:latin typeface="Times New Roman" pitchFamily="18" charset="0"/>
                <a:cs typeface="Times New Roman" pitchFamily="18" charset="0"/>
              </a:rPr>
              <a:t>29</a:t>
            </a:r>
            <a:r>
              <a:rPr lang="en-US" sz="1800" dirty="0" smtClean="0">
                <a:solidFill>
                  <a:srgbClr val="FF0000"/>
                </a:solidFill>
                <a:latin typeface="Times New Roman" pitchFamily="18" charset="0"/>
                <a:cs typeface="Times New Roman" pitchFamily="18" charset="0"/>
              </a:rPr>
              <a:t> </a:t>
            </a:r>
            <a:r>
              <a:rPr lang="ka-GE" sz="1800" dirty="0" smtClean="0">
                <a:solidFill>
                  <a:srgbClr val="FF0000"/>
                </a:solidFill>
                <a:cs typeface="Times New Roman" pitchFamily="18" charset="0"/>
              </a:rPr>
              <a:t>(2012) </a:t>
            </a:r>
            <a:r>
              <a:rPr lang="en-US" sz="1800" dirty="0" smtClean="0">
                <a:solidFill>
                  <a:srgbClr val="FF0000"/>
                </a:solidFill>
                <a:latin typeface="Times New Roman" pitchFamily="18" charset="0"/>
                <a:cs typeface="Times New Roman" pitchFamily="18" charset="0"/>
              </a:rPr>
              <a:t>025007.</a:t>
            </a:r>
          </a:p>
          <a:p>
            <a:pPr marL="0" indent="-274320">
              <a:spcBef>
                <a:spcPts val="400"/>
              </a:spcBef>
              <a:buFont typeface="Arial" charset="0"/>
              <a:buNone/>
              <a:defRPr/>
            </a:pPr>
            <a:endParaRPr lang="es-ES" sz="1800" dirty="0">
              <a:solidFill>
                <a:srgbClr val="FF0000"/>
              </a:solidFill>
              <a:latin typeface="Times New Roman" pitchFamily="18" charset="0"/>
              <a:cs typeface="Times New Roman" pitchFamily="18" charset="0"/>
            </a:endParaRPr>
          </a:p>
        </p:txBody>
      </p:sp>
      <p:sp>
        <p:nvSpPr>
          <p:cNvPr id="7172" name="TextBox 17"/>
          <p:cNvSpPr txBox="1">
            <a:spLocks noChangeArrowheads="1"/>
          </p:cNvSpPr>
          <p:nvPr/>
        </p:nvSpPr>
        <p:spPr bwMode="auto">
          <a:xfrm>
            <a:off x="2057400" y="425450"/>
            <a:ext cx="7315200" cy="431800"/>
          </a:xfrm>
          <a:prstGeom prst="rect">
            <a:avLst/>
          </a:prstGeom>
          <a:noFill/>
          <a:ln w="9525">
            <a:noFill/>
            <a:miter lim="800000"/>
            <a:headEnd/>
            <a:tailEnd/>
          </a:ln>
        </p:spPr>
        <p:txBody>
          <a:bodyPr lIns="0">
            <a:spAutoFit/>
          </a:bodyPr>
          <a:lstStyle/>
          <a:p>
            <a:pPr algn="just">
              <a:lnSpc>
                <a:spcPts val="2438"/>
              </a:lnSpc>
            </a:pPr>
            <a:r>
              <a:rPr lang="en-US" sz="3600" b="1" i="1" dirty="0" smtClean="0">
                <a:solidFill>
                  <a:schemeClr val="accent6">
                    <a:lumMod val="50000"/>
                  </a:schemeClr>
                </a:solidFill>
                <a:latin typeface="Times New Roman" pitchFamily="18" charset="0"/>
              </a:rPr>
              <a:t>Boundary conditions</a:t>
            </a:r>
            <a:endParaRPr lang="en-US" sz="3600" b="1" i="1" dirty="0">
              <a:solidFill>
                <a:schemeClr val="accent6">
                  <a:lumMod val="50000"/>
                </a:schemeClr>
              </a:solidFill>
              <a:latin typeface="Times New Roman" pitchFamily="18" charset="0"/>
            </a:endParaRPr>
          </a:p>
        </p:txBody>
      </p:sp>
      <p:sp>
        <p:nvSpPr>
          <p:cNvPr id="7174" name="Date Placeholder 68"/>
          <p:cNvSpPr txBox="1">
            <a:spLocks noGrp="1"/>
          </p:cNvSpPr>
          <p:nvPr/>
        </p:nvSpPr>
        <p:spPr bwMode="auto">
          <a:xfrm>
            <a:off x="228600" y="7004050"/>
            <a:ext cx="2794000" cy="401638"/>
          </a:xfrm>
          <a:prstGeom prst="rect">
            <a:avLst/>
          </a:prstGeom>
          <a:noFill/>
          <a:ln w="9525">
            <a:noFill/>
            <a:miter lim="800000"/>
            <a:headEnd/>
            <a:tailEnd/>
          </a:ln>
        </p:spPr>
        <p:txBody>
          <a:bodyPr anchor="ctr"/>
          <a:lstStyle/>
          <a:p>
            <a:endParaRPr lang="es-ES" sz="1200">
              <a:solidFill>
                <a:srgbClr val="898989"/>
              </a:solidFill>
              <a:latin typeface="Calibri" pitchFamily="34" charset="0"/>
            </a:endParaRPr>
          </a:p>
        </p:txBody>
      </p:sp>
      <p:sp>
        <p:nvSpPr>
          <p:cNvPr id="7175" name="Footer Placeholder 8"/>
          <p:cNvSpPr txBox="1">
            <a:spLocks noGrp="1"/>
          </p:cNvSpPr>
          <p:nvPr/>
        </p:nvSpPr>
        <p:spPr bwMode="auto">
          <a:xfrm>
            <a:off x="3352800" y="7004050"/>
            <a:ext cx="4038600" cy="401638"/>
          </a:xfrm>
          <a:prstGeom prst="rect">
            <a:avLst/>
          </a:prstGeom>
          <a:noFill/>
          <a:ln w="9525">
            <a:noFill/>
            <a:miter lim="800000"/>
            <a:headEnd/>
            <a:tailEnd/>
          </a:ln>
        </p:spPr>
        <p:txBody>
          <a:bodyPr anchor="ctr"/>
          <a:lstStyle/>
          <a:p>
            <a:pPr algn="ctr"/>
            <a:endParaRPr lang="es-ES" sz="1200">
              <a:solidFill>
                <a:srgbClr val="808080"/>
              </a:solidFill>
              <a:latin typeface="Calibri" pitchFamily="34" charset="0"/>
            </a:endParaRPr>
          </a:p>
        </p:txBody>
      </p:sp>
      <p:sp>
        <p:nvSpPr>
          <p:cNvPr id="7177" name="Date Placeholder 12"/>
          <p:cNvSpPr>
            <a:spLocks noGrp="1"/>
          </p:cNvSpPr>
          <p:nvPr>
            <p:ph type="dt" sz="quarter" idx="10"/>
          </p:nvPr>
        </p:nvSpPr>
        <p:spPr bwMode="auto">
          <a:noFill/>
          <a:ln>
            <a:miter lim="800000"/>
            <a:headEnd/>
            <a:tailEnd/>
          </a:ln>
        </p:spPr>
        <p:txBody>
          <a:bodyPr/>
          <a:lstStyle/>
          <a:p>
            <a:r>
              <a:rPr lang="en-US" smtClean="0">
                <a:cs typeface="Arial" charset="0"/>
              </a:rPr>
              <a:t>14 March 2013</a:t>
            </a:r>
            <a:endParaRPr lang="en-US" dirty="0" smtClean="0">
              <a:cs typeface="Arial" charset="0"/>
            </a:endParaRPr>
          </a:p>
        </p:txBody>
      </p:sp>
      <p:sp>
        <p:nvSpPr>
          <p:cNvPr id="14" name="Slide Number Placeholder 14"/>
          <p:cNvSpPr txBox="1">
            <a:spLocks noGrp="1"/>
          </p:cNvSpPr>
          <p:nvPr/>
        </p:nvSpPr>
        <p:spPr bwMode="auto">
          <a:xfrm>
            <a:off x="7645400" y="7004050"/>
            <a:ext cx="2489200" cy="401638"/>
          </a:xfrm>
          <a:prstGeom prst="rect">
            <a:avLst/>
          </a:prstGeom>
          <a:noFill/>
          <a:ln w="9525">
            <a:noFill/>
            <a:miter lim="800000"/>
            <a:headEnd/>
            <a:tailEnd/>
          </a:ln>
        </p:spPr>
        <p:txBody>
          <a:bodyPr anchor="ctr"/>
          <a:lstStyle/>
          <a:p>
            <a:pPr algn="r"/>
            <a:r>
              <a:rPr lang="en-US" sz="1200" dirty="0">
                <a:solidFill>
                  <a:srgbClr val="898989"/>
                </a:solidFill>
                <a:latin typeface="Calibri" pitchFamily="34" charset="0"/>
              </a:rPr>
              <a:t>Page – </a:t>
            </a:r>
            <a:fld id="{05956456-435B-441B-8DDD-694BF5C345F1}" type="slidenum">
              <a:rPr lang="en-US" sz="1200" smtClean="0">
                <a:solidFill>
                  <a:srgbClr val="898989"/>
                </a:solidFill>
                <a:latin typeface="Calibri" pitchFamily="34" charset="0"/>
              </a:rPr>
              <a:pPr algn="r"/>
              <a:t>10</a:t>
            </a:fld>
            <a:r>
              <a:rPr lang="en-US" sz="1200" dirty="0" smtClean="0">
                <a:solidFill>
                  <a:srgbClr val="898989"/>
                </a:solidFill>
                <a:latin typeface="Calibri" pitchFamily="34" charset="0"/>
              </a:rPr>
              <a:t>/13</a:t>
            </a:r>
            <a:endParaRPr lang="en-US" sz="1200" dirty="0">
              <a:solidFill>
                <a:srgbClr val="898989"/>
              </a:solidFill>
              <a:latin typeface="Calibri" pitchFamily="34" charset="0"/>
            </a:endParaRPr>
          </a:p>
        </p:txBody>
      </p:sp>
      <p:sp>
        <p:nvSpPr>
          <p:cNvPr id="16" name="Text Placeholder 4"/>
          <p:cNvSpPr txBox="1">
            <a:spLocks/>
          </p:cNvSpPr>
          <p:nvPr/>
        </p:nvSpPr>
        <p:spPr bwMode="auto">
          <a:xfrm>
            <a:off x="0" y="4006850"/>
            <a:ext cx="2057400" cy="228600"/>
          </a:xfrm>
          <a:prstGeom prst="rect">
            <a:avLst/>
          </a:prstGeom>
          <a:solidFill>
            <a:schemeClr val="accent1">
              <a:lumMod val="75000"/>
              <a:alpha val="70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dirty="0">
              <a:ln>
                <a:noFill/>
              </a:ln>
              <a:solidFill>
                <a:schemeClr val="tx1"/>
              </a:solidFill>
              <a:effectLst/>
              <a:uLnTx/>
              <a:uFillTx/>
              <a:latin typeface="+mn-lt"/>
              <a:ea typeface="+mn-ea"/>
              <a:cs typeface="+mn-cs"/>
            </a:endParaRPr>
          </a:p>
        </p:txBody>
      </p:sp>
      <p:sp>
        <p:nvSpPr>
          <p:cNvPr id="12" name="Rectangle 12"/>
          <p:cNvSpPr>
            <a:spLocks noChangeArrowheads="1"/>
          </p:cNvSpPr>
          <p:nvPr/>
        </p:nvSpPr>
        <p:spPr bwMode="auto">
          <a:xfrm>
            <a:off x="0" y="1187450"/>
            <a:ext cx="2133600" cy="4478149"/>
          </a:xfrm>
          <a:prstGeom prst="rect">
            <a:avLst/>
          </a:prstGeom>
          <a:noFill/>
          <a:ln w="9525">
            <a:noFill/>
            <a:miter lim="800000"/>
            <a:headEnd/>
            <a:tailEnd/>
          </a:ln>
        </p:spPr>
        <p:txBody>
          <a:bodyPr wrap="square">
            <a:spAutoFit/>
          </a:bodyPr>
          <a:lstStyle/>
          <a:p>
            <a:r>
              <a:rPr lang="en-US" sz="1500" b="1" dirty="0" smtClean="0">
                <a:solidFill>
                  <a:srgbClr val="00B0F0"/>
                </a:solidFill>
                <a:latin typeface="Times New Roman" pitchFamily="18" charset="0"/>
                <a:cs typeface="Times New Roman" pitchFamily="18" charset="0"/>
              </a:rPr>
              <a:t>Brane Models</a:t>
            </a:r>
          </a:p>
          <a:p>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00B0F0"/>
                </a:solidFill>
                <a:latin typeface="Times New Roman" pitchFamily="18" charset="0"/>
                <a:cs typeface="Times New Roman" pitchFamily="18" charset="0"/>
              </a:rPr>
              <a:t>Standing GW-s in 4D</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00B0F0"/>
                </a:solidFill>
                <a:latin typeface="Times New Roman" pitchFamily="18" charset="0"/>
                <a:cs typeface="Times New Roman" pitchFamily="18" charset="0"/>
              </a:rPr>
              <a:t>GW-s from Brane</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00B0F0"/>
                </a:solidFill>
                <a:latin typeface="Times New Roman" pitchFamily="18" charset="0"/>
                <a:cs typeface="Times New Roman" pitchFamily="18" charset="0"/>
              </a:rPr>
              <a:t>Localization Problem</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FF9900"/>
                </a:solidFill>
                <a:latin typeface="Times New Roman" pitchFamily="18" charset="0"/>
                <a:cs typeface="Times New Roman" pitchFamily="18" charset="0"/>
              </a:rPr>
              <a:t>Mechanical Waves</a:t>
            </a:r>
          </a:p>
          <a:p>
            <a:pPr>
              <a:defRPr/>
            </a:pPr>
            <a:endParaRPr lang="en-US" sz="1500" b="1" dirty="0" smtClean="0">
              <a:solidFill>
                <a:srgbClr val="FF9900"/>
              </a:solidFill>
              <a:latin typeface="Times New Roman" pitchFamily="18" charset="0"/>
              <a:cs typeface="Times New Roman" pitchFamily="18" charset="0"/>
            </a:endParaRPr>
          </a:p>
          <a:p>
            <a:pPr>
              <a:defRPr/>
            </a:pPr>
            <a:r>
              <a:rPr lang="en-US" sz="1500" b="1" dirty="0" smtClean="0">
                <a:solidFill>
                  <a:srgbClr val="FF9900"/>
                </a:solidFill>
                <a:latin typeface="Times New Roman" pitchFamily="18" charset="0"/>
                <a:cs typeface="Times New Roman" pitchFamily="18" charset="0"/>
              </a:rPr>
              <a:t>Optical Lattices</a:t>
            </a:r>
            <a:r>
              <a:rPr lang="en-US" sz="1500" dirty="0" smtClean="0">
                <a:solidFill>
                  <a:srgbClr val="FF9900"/>
                </a:solidFill>
                <a:latin typeface="Times New Roman" pitchFamily="18" charset="0"/>
                <a:cs typeface="Times New Roman" pitchFamily="18" charset="0"/>
              </a:rPr>
              <a:t> </a:t>
            </a:r>
          </a:p>
          <a:p>
            <a:pPr>
              <a:defRPr/>
            </a:pPr>
            <a:endParaRPr lang="en-US" sz="1500" dirty="0" smtClean="0">
              <a:solidFill>
                <a:srgbClr val="00B0F0"/>
              </a:solidFill>
              <a:latin typeface="Times New Roman" pitchFamily="18" charset="0"/>
              <a:cs typeface="Times New Roman" pitchFamily="18" charset="0"/>
            </a:endParaRPr>
          </a:p>
          <a:p>
            <a:pPr>
              <a:defRPr/>
            </a:pPr>
            <a:r>
              <a:rPr lang="en-US" sz="1500" b="1" dirty="0" smtClean="0">
                <a:solidFill>
                  <a:schemeClr val="bg1"/>
                </a:solidFill>
                <a:latin typeface="Times New Roman" pitchFamily="18" charset="0"/>
                <a:cs typeface="Times New Roman" pitchFamily="18" charset="0"/>
              </a:rPr>
              <a:t>Boundary Conditions</a:t>
            </a:r>
          </a:p>
          <a:p>
            <a:pPr>
              <a:defRPr/>
            </a:pPr>
            <a:endParaRPr lang="en-US" sz="1500" b="1" dirty="0" smtClean="0">
              <a:solidFill>
                <a:srgbClr val="C00000"/>
              </a:solidFill>
              <a:latin typeface="Times New Roman" pitchFamily="18" charset="0"/>
              <a:cs typeface="Times New Roman" pitchFamily="18" charset="0"/>
            </a:endParaRPr>
          </a:p>
          <a:p>
            <a:r>
              <a:rPr lang="en-US" sz="1500" b="1" dirty="0" smtClean="0">
                <a:solidFill>
                  <a:srgbClr val="C00000"/>
                </a:solidFill>
                <a:latin typeface="Times New Roman" pitchFamily="18" charset="0"/>
                <a:cs typeface="Times New Roman" pitchFamily="18" charset="0"/>
              </a:rPr>
              <a:t>Localization of Scalars</a:t>
            </a:r>
          </a:p>
          <a:p>
            <a:endParaRPr lang="en-US" sz="1500" b="1" dirty="0" smtClean="0">
              <a:solidFill>
                <a:srgbClr val="C00000"/>
              </a:solidFill>
              <a:latin typeface="Times New Roman" pitchFamily="18" charset="0"/>
              <a:cs typeface="Times New Roman" pitchFamily="18" charset="0"/>
            </a:endParaRPr>
          </a:p>
          <a:p>
            <a:r>
              <a:rPr lang="en-US" sz="1500" b="1" dirty="0" smtClean="0">
                <a:solidFill>
                  <a:srgbClr val="C00000"/>
                </a:solidFill>
                <a:latin typeface="Times New Roman" pitchFamily="18" charset="0"/>
                <a:cs typeface="Times New Roman" pitchFamily="18" charset="0"/>
              </a:rPr>
              <a:t>Localization of Vectors</a:t>
            </a:r>
          </a:p>
          <a:p>
            <a:endParaRPr lang="en-US" sz="1500" b="1" dirty="0" smtClean="0">
              <a:solidFill>
                <a:srgbClr val="C00000"/>
              </a:solidFill>
              <a:latin typeface="Times New Roman" pitchFamily="18" charset="0"/>
              <a:cs typeface="Times New Roman" pitchFamily="18" charset="0"/>
            </a:endParaRPr>
          </a:p>
          <a:p>
            <a:r>
              <a:rPr lang="en-US" sz="1500" b="1" dirty="0" smtClean="0">
                <a:solidFill>
                  <a:srgbClr val="C00000"/>
                </a:solidFill>
                <a:latin typeface="Times New Roman" pitchFamily="18" charset="0"/>
                <a:cs typeface="Times New Roman" pitchFamily="18" charset="0"/>
              </a:rPr>
              <a:t>Localization of Spinors</a:t>
            </a:r>
          </a:p>
        </p:txBody>
      </p:sp>
      <p:sp>
        <p:nvSpPr>
          <p:cNvPr id="2" name="Footer Placeholder 1"/>
          <p:cNvSpPr>
            <a:spLocks noGrp="1"/>
          </p:cNvSpPr>
          <p:nvPr>
            <p:ph type="ftr" sz="quarter" idx="11"/>
          </p:nvPr>
        </p:nvSpPr>
        <p:spPr/>
        <p:txBody>
          <a:bodyPr/>
          <a:lstStyle/>
          <a:p>
            <a:r>
              <a:rPr lang="en-US" smtClean="0"/>
              <a:t>5D Standing Waves Braneworld</a:t>
            </a: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6826250"/>
            <a:ext cx="10668000" cy="730250"/>
          </a:xfrm>
          <a:solidFill>
            <a:schemeClr val="accent3">
              <a:lumMod val="40000"/>
              <a:lumOff val="60000"/>
            </a:schemeClr>
          </a:solidFill>
        </p:spPr>
        <p:txBody>
          <a:bodyPr anchor="t"/>
          <a:lstStyle/>
          <a:p>
            <a:pPr indent="12700" algn="l">
              <a:lnSpc>
                <a:spcPct val="80000"/>
              </a:lnSpc>
              <a:defRPr/>
            </a:pPr>
            <a:r>
              <a:rPr lang="en-US" sz="1000" dirty="0" smtClean="0">
                <a:solidFill>
                  <a:schemeClr val="accent1">
                    <a:lumMod val="50000"/>
                  </a:schemeClr>
                </a:solidFill>
              </a:rPr>
              <a:t/>
            </a:r>
            <a:br>
              <a:rPr lang="en-US" sz="1000" dirty="0" smtClean="0">
                <a:solidFill>
                  <a:schemeClr val="accent1">
                    <a:lumMod val="50000"/>
                  </a:schemeClr>
                </a:solidFill>
              </a:rPr>
            </a:br>
            <a:endParaRPr lang="en-US" sz="1000" dirty="0"/>
          </a:p>
        </p:txBody>
      </p:sp>
      <p:sp>
        <p:nvSpPr>
          <p:cNvPr id="4099" name="Text Placeholder 6"/>
          <p:cNvSpPr>
            <a:spLocks noGrp="1"/>
          </p:cNvSpPr>
          <p:nvPr>
            <p:ph type="body" sz="quarter" idx="4294967295"/>
          </p:nvPr>
        </p:nvSpPr>
        <p:spPr>
          <a:xfrm>
            <a:off x="2133600" y="1111250"/>
            <a:ext cx="8534400" cy="5715000"/>
          </a:xfrm>
          <a:solidFill>
            <a:schemeClr val="bg1"/>
          </a:solidFill>
        </p:spPr>
        <p:txBody>
          <a:bodyPr tIns="91440" rIns="365760" bIns="0"/>
          <a:lstStyle/>
          <a:p>
            <a:pPr marL="0" indent="12700" algn="just">
              <a:lnSpc>
                <a:spcPct val="82000"/>
              </a:lnSpc>
              <a:spcBef>
                <a:spcPts val="480"/>
              </a:spcBef>
              <a:buFont typeface="Arial" charset="0"/>
              <a:buNone/>
              <a:defRPr/>
            </a:pPr>
            <a:r>
              <a:rPr lang="en-US" sz="2000" dirty="0" smtClean="0">
                <a:latin typeface="Times New Roman" pitchFamily="18" charset="0"/>
                <a:cs typeface="Times New Roman" pitchFamily="18" charset="0"/>
              </a:rPr>
              <a:t>The action of </a:t>
            </a:r>
            <a:r>
              <a:rPr lang="en-US" sz="2000" b="1" dirty="0" smtClean="0">
                <a:solidFill>
                  <a:srgbClr val="0033CC"/>
                </a:solidFill>
                <a:latin typeface="Times New Roman" pitchFamily="18" charset="0"/>
                <a:cs typeface="Times New Roman" pitchFamily="18" charset="0"/>
              </a:rPr>
              <a:t>5D </a:t>
            </a:r>
            <a:r>
              <a:rPr lang="en-US" sz="2000" dirty="0" smtClean="0">
                <a:latin typeface="Times New Roman" pitchFamily="18" charset="0"/>
                <a:cs typeface="Times New Roman" pitchFamily="18" charset="0"/>
              </a:rPr>
              <a:t>massless scalar field has the form: </a:t>
            </a:r>
          </a:p>
          <a:p>
            <a:pPr marL="0" indent="12700" algn="ctr">
              <a:lnSpc>
                <a:spcPct val="82000"/>
              </a:lnSpc>
              <a:spcBef>
                <a:spcPts val="480"/>
              </a:spcBef>
              <a:buFont typeface="Arial" charset="0"/>
              <a:buNone/>
              <a:defRPr/>
            </a:pPr>
            <a:r>
              <a:rPr lang="en-US" sz="2000" b="1" dirty="0" smtClean="0">
                <a:solidFill>
                  <a:srgbClr val="0033CC"/>
                </a:solidFill>
                <a:latin typeface="Times New Roman" pitchFamily="18" charset="0"/>
                <a:cs typeface="Times New Roman" pitchFamily="18" charset="0"/>
              </a:rPr>
              <a:t>S = - </a:t>
            </a:r>
            <a:r>
              <a:rPr lang="en-US" sz="2000" b="1" dirty="0" smtClean="0">
                <a:solidFill>
                  <a:srgbClr val="0033CC"/>
                </a:solidFill>
                <a:latin typeface="Times New Roman" pitchFamily="18" charset="0"/>
                <a:cs typeface="Times New Roman" pitchFamily="18" charset="0"/>
                <a:sym typeface="Symbol"/>
              </a:rPr>
              <a:t></a:t>
            </a:r>
            <a:r>
              <a:rPr lang="en-US" sz="2000" b="1" dirty="0" smtClean="0">
                <a:solidFill>
                  <a:srgbClr val="0033CC"/>
                </a:solidFill>
                <a:latin typeface="Times New Roman" pitchFamily="18" charset="0"/>
                <a:cs typeface="Times New Roman" pitchFamily="18" charset="0"/>
              </a:rPr>
              <a:t>d</a:t>
            </a:r>
            <a:r>
              <a:rPr lang="en-US" sz="2000" b="1" baseline="30000" dirty="0" smtClean="0">
                <a:solidFill>
                  <a:srgbClr val="0033CC"/>
                </a:solidFill>
                <a:latin typeface="Times New Roman" pitchFamily="18" charset="0"/>
                <a:cs typeface="Times New Roman" pitchFamily="18" charset="0"/>
              </a:rPr>
              <a:t>4</a:t>
            </a:r>
            <a:r>
              <a:rPr lang="en-US" sz="2000" b="1" dirty="0" smtClean="0">
                <a:solidFill>
                  <a:srgbClr val="0033CC"/>
                </a:solidFill>
                <a:latin typeface="Times New Roman" pitchFamily="18" charset="0"/>
                <a:cs typeface="Times New Roman" pitchFamily="18" charset="0"/>
              </a:rPr>
              <a:t>xdr (g)</a:t>
            </a:r>
            <a:r>
              <a:rPr lang="en-US" sz="2000" b="1" baseline="30000" dirty="0" smtClean="0">
                <a:solidFill>
                  <a:srgbClr val="0033CC"/>
                </a:solidFill>
                <a:latin typeface="Times New Roman" pitchFamily="18" charset="0"/>
                <a:cs typeface="Times New Roman" pitchFamily="18" charset="0"/>
              </a:rPr>
              <a:t>1/2  </a:t>
            </a:r>
            <a:r>
              <a:rPr lang="en-US" sz="2000" b="1" dirty="0" err="1" smtClean="0">
                <a:solidFill>
                  <a:srgbClr val="0033CC"/>
                </a:solidFill>
                <a:latin typeface="Times New Roman" pitchFamily="18" charset="0"/>
                <a:cs typeface="Times New Roman" pitchFamily="18" charset="0"/>
                <a:sym typeface="Symbol"/>
              </a:rPr>
              <a:t>g</a:t>
            </a:r>
            <a:r>
              <a:rPr lang="en-US" sz="2000" b="1" baseline="30000" dirty="0" err="1" smtClean="0">
                <a:solidFill>
                  <a:srgbClr val="0033CC"/>
                </a:solidFill>
                <a:latin typeface="Times New Roman" pitchFamily="18" charset="0"/>
                <a:cs typeface="Times New Roman" pitchFamily="18" charset="0"/>
                <a:sym typeface="Symbol"/>
              </a:rPr>
              <a:t>AB</a:t>
            </a:r>
            <a:r>
              <a:rPr lang="en-US" sz="2000" b="1" dirty="0" err="1" smtClean="0">
                <a:solidFill>
                  <a:srgbClr val="0033CC"/>
                </a:solidFill>
                <a:latin typeface="Times New Roman" pitchFamily="18" charset="0"/>
                <a:cs typeface="Times New Roman" pitchFamily="18" charset="0"/>
                <a:sym typeface="Symbol"/>
              </a:rPr>
              <a:t></a:t>
            </a:r>
            <a:r>
              <a:rPr lang="en-US" sz="2000" b="1" baseline="-25000" dirty="0" err="1" smtClean="0">
                <a:solidFill>
                  <a:srgbClr val="0033CC"/>
                </a:solidFill>
                <a:latin typeface="Times New Roman" pitchFamily="18" charset="0"/>
                <a:cs typeface="Times New Roman" pitchFamily="18" charset="0"/>
                <a:sym typeface="Symbol"/>
              </a:rPr>
              <a:t>A</a:t>
            </a:r>
            <a:r>
              <a:rPr lang="en-US" sz="2000" b="1" dirty="0" smtClean="0">
                <a:solidFill>
                  <a:srgbClr val="0033CC"/>
                </a:solidFill>
                <a:latin typeface="Times New Roman" pitchFamily="18" charset="0"/>
                <a:cs typeface="Times New Roman" pitchFamily="18" charset="0"/>
                <a:sym typeface="Symbol"/>
              </a:rPr>
              <a:t></a:t>
            </a:r>
            <a:r>
              <a:rPr lang="en-US" sz="2000" b="1" baseline="-25000" dirty="0" smtClean="0">
                <a:solidFill>
                  <a:srgbClr val="0033CC"/>
                </a:solidFill>
                <a:latin typeface="Times New Roman" pitchFamily="18" charset="0"/>
                <a:cs typeface="Times New Roman" pitchFamily="18" charset="0"/>
                <a:sym typeface="Symbol"/>
              </a:rPr>
              <a:t>B</a:t>
            </a:r>
            <a:r>
              <a:rPr lang="en-US" sz="2000" b="1" dirty="0" smtClean="0">
                <a:solidFill>
                  <a:srgbClr val="0033CC"/>
                </a:solidFill>
                <a:latin typeface="Times New Roman" pitchFamily="18" charset="0"/>
                <a:cs typeface="Times New Roman" pitchFamily="18" charset="0"/>
                <a:sym typeface="Symbol"/>
              </a:rPr>
              <a:t></a:t>
            </a:r>
            <a:r>
              <a:rPr lang="en-US" sz="2000" b="1" dirty="0" smtClean="0">
                <a:solidFill>
                  <a:srgbClr val="0033CC"/>
                </a:solidFill>
                <a:latin typeface="Times New Roman" pitchFamily="18" charset="0"/>
                <a:cs typeface="Times New Roman" pitchFamily="18" charset="0"/>
              </a:rPr>
              <a:t> </a:t>
            </a:r>
            <a:r>
              <a:rPr lang="es-ES" sz="2000" b="1" dirty="0" smtClean="0">
                <a:latin typeface="Times New Roman" pitchFamily="18" charset="0"/>
                <a:cs typeface="Times New Roman" pitchFamily="18" charset="0"/>
              </a:rPr>
              <a:t>,</a:t>
            </a:r>
            <a:endParaRPr lang="en-US" sz="2000" b="1" dirty="0" smtClean="0">
              <a:latin typeface="Times New Roman" pitchFamily="18" charset="0"/>
              <a:cs typeface="Times New Roman" pitchFamily="18" charset="0"/>
              <a:sym typeface="Symbol"/>
            </a:endParaRPr>
          </a:p>
          <a:p>
            <a:pPr marL="0" indent="12700">
              <a:lnSpc>
                <a:spcPct val="82000"/>
              </a:lnSpc>
              <a:spcBef>
                <a:spcPts val="480"/>
              </a:spcBef>
              <a:buFont typeface="Arial" charset="0"/>
              <a:buNone/>
              <a:defRPr/>
            </a:pPr>
            <a:r>
              <a:rPr lang="en-US" sz="2000" dirty="0" smtClean="0">
                <a:latin typeface="Times New Roman" pitchFamily="18" charset="0"/>
                <a:cs typeface="Times New Roman" pitchFamily="18" charset="0"/>
              </a:rPr>
              <a:t>with the determinant  </a:t>
            </a:r>
            <a:r>
              <a:rPr lang="en-US" sz="2000" b="1" dirty="0" smtClean="0">
                <a:solidFill>
                  <a:srgbClr val="0033CC"/>
                </a:solidFill>
                <a:latin typeface="Times New Roman" pitchFamily="18" charset="0"/>
                <a:cs typeface="Times New Roman" pitchFamily="18" charset="0"/>
              </a:rPr>
              <a:t>(g)</a:t>
            </a:r>
            <a:r>
              <a:rPr lang="en-US" sz="2000" b="1" baseline="30000" dirty="0" smtClean="0">
                <a:solidFill>
                  <a:srgbClr val="0033CC"/>
                </a:solidFill>
                <a:latin typeface="Times New Roman" pitchFamily="18" charset="0"/>
                <a:cs typeface="Times New Roman" pitchFamily="18" charset="0"/>
              </a:rPr>
              <a:t>-1/2</a:t>
            </a:r>
            <a:r>
              <a:rPr lang="en-US" sz="2000" b="1" dirty="0" smtClean="0">
                <a:solidFill>
                  <a:srgbClr val="0033CC"/>
                </a:solidFill>
                <a:latin typeface="Times New Roman" pitchFamily="18" charset="0"/>
                <a:cs typeface="Times New Roman" pitchFamily="18" charset="0"/>
              </a:rPr>
              <a:t> = e</a:t>
            </a:r>
            <a:r>
              <a:rPr lang="en-US" sz="2000" b="1" baseline="30000" dirty="0" smtClean="0">
                <a:solidFill>
                  <a:srgbClr val="0033CC"/>
                </a:solidFill>
                <a:latin typeface="Times New Roman" pitchFamily="18" charset="0"/>
                <a:cs typeface="Times New Roman" pitchFamily="18" charset="0"/>
              </a:rPr>
              <a:t>4a|r|</a:t>
            </a:r>
            <a:r>
              <a:rPr lang="en-US" sz="2000" dirty="0" smtClean="0">
                <a:latin typeface="Times New Roman" pitchFamily="18" charset="0"/>
                <a:cs typeface="Times New Roman" pitchFamily="18" charset="0"/>
              </a:rPr>
              <a:t>.</a:t>
            </a:r>
            <a:r>
              <a:rPr lang="en-US" sz="2000" b="1" dirty="0" smtClean="0">
                <a:solidFill>
                  <a:srgbClr val="0033CC"/>
                </a:solidFill>
                <a:latin typeface="Times New Roman" pitchFamily="18" charset="0"/>
                <a:cs typeface="Times New Roman" pitchFamily="18" charset="0"/>
              </a:rPr>
              <a:t> </a:t>
            </a:r>
            <a:r>
              <a:rPr lang="en-US" sz="2000" dirty="0" smtClean="0">
                <a:latin typeface="Times New Roman" pitchFamily="18" charset="0"/>
                <a:cs typeface="Times New Roman" pitchFamily="18" charset="0"/>
              </a:rPr>
              <a:t>Separating variables, </a:t>
            </a:r>
          </a:p>
          <a:p>
            <a:pPr marL="0" indent="12700" algn="ctr">
              <a:lnSpc>
                <a:spcPct val="82000"/>
              </a:lnSpc>
              <a:spcBef>
                <a:spcPts val="480"/>
              </a:spcBef>
              <a:buFont typeface="Arial" charset="0"/>
              <a:buNone/>
              <a:defRPr/>
            </a:pPr>
            <a:r>
              <a:rPr lang="el-GR" sz="2000" b="1" dirty="0" smtClean="0">
                <a:solidFill>
                  <a:srgbClr val="0033CC"/>
                </a:solidFill>
                <a:latin typeface="Times New Roman" pitchFamily="18" charset="0"/>
                <a:cs typeface="Times New Roman" pitchFamily="18" charset="0"/>
              </a:rPr>
              <a:t>Φ</a:t>
            </a:r>
            <a:r>
              <a:rPr lang="en-US" sz="2000" b="1" dirty="0" smtClean="0">
                <a:solidFill>
                  <a:srgbClr val="0033CC"/>
                </a:solidFill>
                <a:latin typeface="Times New Roman" pitchFamily="18" charset="0"/>
                <a:cs typeface="Times New Roman" pitchFamily="18" charset="0"/>
              </a:rPr>
              <a:t>(</a:t>
            </a:r>
            <a:r>
              <a:rPr lang="en-US" sz="2000" b="1" dirty="0" err="1" smtClean="0">
                <a:solidFill>
                  <a:srgbClr val="0033CC"/>
                </a:solidFill>
                <a:latin typeface="Times New Roman" pitchFamily="18" charset="0"/>
                <a:cs typeface="Times New Roman" pitchFamily="18" charset="0"/>
              </a:rPr>
              <a:t>x</a:t>
            </a:r>
            <a:r>
              <a:rPr lang="en-US" sz="2000" b="1" baseline="30000" dirty="0" err="1" smtClean="0">
                <a:solidFill>
                  <a:srgbClr val="0033CC"/>
                </a:solidFill>
                <a:latin typeface="Times New Roman" pitchFamily="18" charset="0"/>
                <a:cs typeface="Times New Roman" pitchFamily="18" charset="0"/>
              </a:rPr>
              <a:t>A</a:t>
            </a:r>
            <a:r>
              <a:rPr lang="en-US" sz="2000" b="1" dirty="0" smtClean="0">
                <a:solidFill>
                  <a:srgbClr val="0033CC"/>
                </a:solidFill>
                <a:latin typeface="Times New Roman" pitchFamily="18" charset="0"/>
                <a:cs typeface="Times New Roman" pitchFamily="18" charset="0"/>
              </a:rPr>
              <a:t>) = exp(</a:t>
            </a:r>
            <a:r>
              <a:rPr lang="en-US" sz="2000" b="1" dirty="0" err="1" smtClean="0">
                <a:solidFill>
                  <a:srgbClr val="0033CC"/>
                </a:solidFill>
                <a:latin typeface="Times New Roman" pitchFamily="18" charset="0"/>
                <a:cs typeface="Times New Roman" pitchFamily="18" charset="0"/>
              </a:rPr>
              <a:t>ip</a:t>
            </a:r>
            <a:r>
              <a:rPr lang="en-US" sz="2000" b="1" baseline="-25000" dirty="0" err="1" smtClean="0">
                <a:solidFill>
                  <a:srgbClr val="0033CC"/>
                </a:solidFill>
                <a:latin typeface="Times New Roman" pitchFamily="18" charset="0"/>
                <a:cs typeface="Times New Roman" pitchFamily="18" charset="0"/>
                <a:sym typeface="Symbol"/>
              </a:rPr>
              <a:t></a:t>
            </a:r>
            <a:r>
              <a:rPr lang="en-US" sz="2000" b="1" dirty="0" err="1" smtClean="0">
                <a:solidFill>
                  <a:srgbClr val="0033CC"/>
                </a:solidFill>
                <a:latin typeface="Times New Roman" pitchFamily="18" charset="0"/>
                <a:cs typeface="Times New Roman" pitchFamily="18" charset="0"/>
              </a:rPr>
              <a:t>x</a:t>
            </a:r>
            <a:r>
              <a:rPr lang="en-US" sz="2000" b="1" baseline="30000" dirty="0" err="1" smtClean="0">
                <a:solidFill>
                  <a:srgbClr val="0033CC"/>
                </a:solidFill>
                <a:latin typeface="Times New Roman" pitchFamily="18" charset="0"/>
                <a:cs typeface="Times New Roman" pitchFamily="18" charset="0"/>
              </a:rPr>
              <a:t>α</a:t>
            </a:r>
            <a:r>
              <a:rPr lang="en-US" sz="2000" b="1" dirty="0" smtClean="0">
                <a:solidFill>
                  <a:srgbClr val="0033CC"/>
                </a:solidFill>
                <a:latin typeface="Times New Roman" pitchFamily="18" charset="0"/>
                <a:cs typeface="Times New Roman" pitchFamily="18" charset="0"/>
              </a:rPr>
              <a:t>) </a:t>
            </a:r>
            <a:r>
              <a:rPr lang="el-GR" sz="2000" b="1" dirty="0" smtClean="0">
                <a:solidFill>
                  <a:srgbClr val="0033CC"/>
                </a:solidFill>
                <a:latin typeface="Times New Roman" pitchFamily="18" charset="0"/>
                <a:cs typeface="Times New Roman" pitchFamily="18" charset="0"/>
              </a:rPr>
              <a:t>ρ</a:t>
            </a:r>
            <a:r>
              <a:rPr lang="en-US" sz="2000" b="1" dirty="0" smtClean="0">
                <a:solidFill>
                  <a:srgbClr val="0033CC"/>
                </a:solidFill>
                <a:latin typeface="Times New Roman" pitchFamily="18" charset="0"/>
                <a:cs typeface="Times New Roman" pitchFamily="18" charset="0"/>
              </a:rPr>
              <a:t>(r) </a:t>
            </a:r>
            <a:r>
              <a:rPr lang="es-ES" sz="2000" b="1" dirty="0" smtClean="0">
                <a:latin typeface="Times New Roman" pitchFamily="18" charset="0"/>
                <a:cs typeface="Times New Roman" pitchFamily="18" charset="0"/>
              </a:rPr>
              <a:t>,</a:t>
            </a:r>
            <a:r>
              <a:rPr lang="es-ES" sz="2000" dirty="0" smtClean="0">
                <a:latin typeface="Times New Roman" pitchFamily="18" charset="0"/>
                <a:cs typeface="Times New Roman" pitchFamily="18" charset="0"/>
              </a:rPr>
              <a:t> </a:t>
            </a:r>
          </a:p>
          <a:p>
            <a:pPr marL="0" indent="12700" algn="just">
              <a:lnSpc>
                <a:spcPct val="82000"/>
              </a:lnSpc>
              <a:spcBef>
                <a:spcPts val="480"/>
              </a:spcBef>
              <a:buFont typeface="Arial" charset="0"/>
              <a:buNone/>
              <a:defRPr/>
            </a:pPr>
            <a:r>
              <a:rPr lang="en-US" sz="2000" dirty="0" smtClean="0">
                <a:latin typeface="Times New Roman" pitchFamily="18" charset="0"/>
                <a:cs typeface="Times New Roman" pitchFamily="18" charset="0"/>
              </a:rPr>
              <a:t>and time averaging the </a:t>
            </a:r>
            <a:r>
              <a:rPr lang="en-US" sz="2000" b="1" dirty="0" smtClean="0">
                <a:solidFill>
                  <a:srgbClr val="008000"/>
                </a:solidFill>
                <a:latin typeface="Times New Roman" pitchFamily="18" charset="0"/>
                <a:cs typeface="Times New Roman" pitchFamily="18" charset="0"/>
              </a:rPr>
              <a:t>Klein-Gordon</a:t>
            </a:r>
            <a:r>
              <a:rPr lang="en-US" sz="2000" dirty="0" smtClean="0">
                <a:latin typeface="Times New Roman" pitchFamily="18" charset="0"/>
                <a:cs typeface="Times New Roman" pitchFamily="18" charset="0"/>
              </a:rPr>
              <a:t> equation we find behavior of extra dimension part of the zero mode </a:t>
            </a:r>
            <a:r>
              <a:rPr lang="el-GR" sz="2000" b="1" dirty="0" smtClean="0">
                <a:solidFill>
                  <a:srgbClr val="0033CC"/>
                </a:solidFill>
                <a:latin typeface="Times New Roman" pitchFamily="18" charset="0"/>
                <a:cs typeface="Times New Roman" pitchFamily="18" charset="0"/>
              </a:rPr>
              <a:t>ρ</a:t>
            </a:r>
            <a:r>
              <a:rPr lang="en-US" sz="2000" b="1" dirty="0" smtClean="0">
                <a:solidFill>
                  <a:srgbClr val="0033CC"/>
                </a:solidFill>
                <a:latin typeface="Times New Roman" pitchFamily="18" charset="0"/>
                <a:cs typeface="Times New Roman" pitchFamily="18" charset="0"/>
              </a:rPr>
              <a:t>(r)</a:t>
            </a:r>
            <a:r>
              <a:rPr lang="en-US" sz="2000" dirty="0" smtClean="0">
                <a:latin typeface="Times New Roman" pitchFamily="18" charset="0"/>
                <a:cs typeface="Times New Roman" pitchFamily="18" charset="0"/>
              </a:rPr>
              <a:t> far from and close to the brane </a:t>
            </a:r>
            <a:r>
              <a:rPr lang="en-US" sz="2000" b="1" dirty="0" smtClean="0">
                <a:solidFill>
                  <a:srgbClr val="FF0000"/>
                </a:solidFill>
                <a:latin typeface="Times New Roman" pitchFamily="18" charset="0"/>
                <a:cs typeface="Times New Roman" pitchFamily="18" charset="0"/>
              </a:rPr>
              <a:t>[1,2]</a:t>
            </a:r>
            <a:r>
              <a:rPr lang="en-US" sz="2000" dirty="0" smtClean="0">
                <a:latin typeface="Times New Roman" pitchFamily="18" charset="0"/>
                <a:cs typeface="Times New Roman" pitchFamily="18" charset="0"/>
              </a:rPr>
              <a:t>:</a:t>
            </a:r>
          </a:p>
          <a:p>
            <a:pPr marL="0" indent="12700" algn="ctr">
              <a:lnSpc>
                <a:spcPct val="82000"/>
              </a:lnSpc>
              <a:spcBef>
                <a:spcPts val="480"/>
              </a:spcBef>
              <a:buFont typeface="Arial" charset="0"/>
              <a:buNone/>
              <a:defRPr/>
            </a:pPr>
            <a:r>
              <a:rPr lang="el-GR" sz="2000" b="1" dirty="0" smtClean="0">
                <a:solidFill>
                  <a:srgbClr val="0033CC"/>
                </a:solidFill>
                <a:latin typeface="Times New Roman" pitchFamily="18" charset="0"/>
                <a:cs typeface="Times New Roman" pitchFamily="18" charset="0"/>
              </a:rPr>
              <a:t>ρ</a:t>
            </a:r>
            <a:r>
              <a:rPr lang="en-US" sz="2000" b="1" dirty="0" smtClean="0">
                <a:solidFill>
                  <a:srgbClr val="0033CC"/>
                </a:solidFill>
                <a:latin typeface="Times New Roman" pitchFamily="18" charset="0"/>
                <a:cs typeface="Times New Roman" pitchFamily="18" charset="0"/>
              </a:rPr>
              <a:t>(r)|</a:t>
            </a:r>
            <a:r>
              <a:rPr lang="en-US" sz="2000" b="1" baseline="-25000" dirty="0" smtClean="0">
                <a:solidFill>
                  <a:srgbClr val="0033CC"/>
                </a:solidFill>
                <a:latin typeface="Times New Roman" pitchFamily="18" charset="0"/>
                <a:cs typeface="Times New Roman" pitchFamily="18" charset="0"/>
              </a:rPr>
              <a:t> </a:t>
            </a:r>
            <a:r>
              <a:rPr lang="en-US" sz="2000" b="1" baseline="-25000" dirty="0" smtClean="0">
                <a:latin typeface="Times New Roman" pitchFamily="18" charset="0"/>
                <a:cs typeface="Times New Roman" pitchFamily="18" charset="0"/>
              </a:rPr>
              <a:t>r→±∞</a:t>
            </a:r>
            <a:r>
              <a:rPr lang="en-US" sz="2000" b="1" dirty="0" smtClean="0">
                <a:solidFill>
                  <a:srgbClr val="0033CC"/>
                </a:solidFill>
                <a:latin typeface="Times New Roman" pitchFamily="18" charset="0"/>
                <a:cs typeface="Times New Roman" pitchFamily="18" charset="0"/>
              </a:rPr>
              <a:t> ~ e</a:t>
            </a:r>
            <a:r>
              <a:rPr lang="en-US" sz="2000" b="1" baseline="30000" dirty="0" smtClean="0">
                <a:solidFill>
                  <a:srgbClr val="0033CC"/>
                </a:solidFill>
                <a:latin typeface="Times New Roman" pitchFamily="18" charset="0"/>
                <a:cs typeface="Times New Roman" pitchFamily="18" charset="0"/>
              </a:rPr>
              <a:t>-4a|r|</a:t>
            </a:r>
            <a:r>
              <a:rPr lang="en-US" sz="2000" b="1" dirty="0" smtClean="0">
                <a:solidFill>
                  <a:srgbClr val="0033CC"/>
                </a:solidFill>
                <a:latin typeface="Times New Roman" pitchFamily="18" charset="0"/>
                <a:cs typeface="Times New Roman" pitchFamily="18" charset="0"/>
              </a:rPr>
              <a:t> </a:t>
            </a:r>
            <a:r>
              <a:rPr lang="en-US" sz="2000" b="1" dirty="0" smtClean="0">
                <a:latin typeface="Times New Roman" pitchFamily="18" charset="0"/>
                <a:cs typeface="Times New Roman" pitchFamily="18" charset="0"/>
              </a:rPr>
              <a:t>,</a:t>
            </a:r>
            <a:r>
              <a:rPr lang="en-US" sz="2000" b="1" dirty="0" smtClean="0">
                <a:solidFill>
                  <a:srgbClr val="0033CC"/>
                </a:solidFill>
                <a:latin typeface="Times New Roman" pitchFamily="18" charset="0"/>
                <a:cs typeface="Times New Roman" pitchFamily="18" charset="0"/>
              </a:rPr>
              <a:t> </a:t>
            </a:r>
            <a:endParaRPr lang="en-US" sz="2000" b="1" baseline="30000" dirty="0" smtClean="0">
              <a:solidFill>
                <a:srgbClr val="0033CC"/>
              </a:solidFill>
              <a:latin typeface="Times New Roman" pitchFamily="18" charset="0"/>
              <a:cs typeface="Times New Roman" pitchFamily="18" charset="0"/>
            </a:endParaRPr>
          </a:p>
          <a:p>
            <a:pPr marL="0" indent="12700" algn="ctr">
              <a:lnSpc>
                <a:spcPct val="82000"/>
              </a:lnSpc>
              <a:spcBef>
                <a:spcPts val="480"/>
              </a:spcBef>
              <a:buNone/>
              <a:defRPr/>
            </a:pPr>
            <a:r>
              <a:rPr lang="el-GR" sz="2000" b="1" dirty="0" smtClean="0">
                <a:solidFill>
                  <a:srgbClr val="0033CC"/>
                </a:solidFill>
                <a:latin typeface="Times New Roman" pitchFamily="18" charset="0"/>
                <a:cs typeface="Times New Roman" pitchFamily="18" charset="0"/>
              </a:rPr>
              <a:t>ρ</a:t>
            </a:r>
            <a:r>
              <a:rPr lang="en-US" sz="2000" b="1" dirty="0" smtClean="0">
                <a:solidFill>
                  <a:srgbClr val="0033CC"/>
                </a:solidFill>
                <a:latin typeface="Times New Roman" pitchFamily="18" charset="0"/>
                <a:cs typeface="Times New Roman" pitchFamily="18" charset="0"/>
              </a:rPr>
              <a:t>(r)|</a:t>
            </a:r>
            <a:r>
              <a:rPr lang="en-US" sz="2000" b="1" baseline="-25000" dirty="0" smtClean="0">
                <a:solidFill>
                  <a:srgbClr val="0033CC"/>
                </a:solidFill>
                <a:latin typeface="Times New Roman" pitchFamily="18" charset="0"/>
                <a:cs typeface="Times New Roman" pitchFamily="18" charset="0"/>
              </a:rPr>
              <a:t> </a:t>
            </a:r>
            <a:r>
              <a:rPr lang="en-US" sz="2000" b="1" baseline="-25000" dirty="0" smtClean="0">
                <a:latin typeface="Times New Roman" pitchFamily="18" charset="0"/>
                <a:cs typeface="Times New Roman" pitchFamily="18" charset="0"/>
              </a:rPr>
              <a:t>r→±0</a:t>
            </a:r>
            <a:r>
              <a:rPr lang="en-US" sz="2000" b="1" dirty="0" smtClean="0">
                <a:latin typeface="Times New Roman" pitchFamily="18" charset="0"/>
                <a:cs typeface="Times New Roman" pitchFamily="18" charset="0"/>
              </a:rPr>
              <a:t> </a:t>
            </a:r>
            <a:r>
              <a:rPr lang="en-US" sz="2000" b="1" dirty="0" smtClean="0">
                <a:solidFill>
                  <a:srgbClr val="0033CC"/>
                </a:solidFill>
                <a:latin typeface="Times New Roman" pitchFamily="18" charset="0"/>
                <a:cs typeface="Times New Roman" pitchFamily="18" charset="0"/>
              </a:rPr>
              <a:t>~ </a:t>
            </a:r>
            <a:r>
              <a:rPr lang="en-US" sz="2000" b="1" dirty="0" err="1" smtClean="0">
                <a:solidFill>
                  <a:srgbClr val="0033CC"/>
                </a:solidFill>
                <a:latin typeface="Times New Roman" pitchFamily="18" charset="0"/>
                <a:cs typeface="Times New Roman" pitchFamily="18" charset="0"/>
              </a:rPr>
              <a:t>const</a:t>
            </a:r>
            <a:r>
              <a:rPr lang="en-US" sz="2000" b="1" dirty="0" smtClean="0">
                <a:solidFill>
                  <a:srgbClr val="0033CC"/>
                </a:solidFill>
                <a:latin typeface="Times New Roman" pitchFamily="18" charset="0"/>
                <a:cs typeface="Times New Roman" pitchFamily="18" charset="0"/>
              </a:rPr>
              <a:t> </a:t>
            </a:r>
            <a:r>
              <a:rPr lang="en-US" sz="2000" b="1" dirty="0" smtClean="0">
                <a:latin typeface="Times New Roman" pitchFamily="18" charset="0"/>
                <a:cs typeface="Times New Roman" pitchFamily="18" charset="0"/>
              </a:rPr>
              <a:t>.</a:t>
            </a:r>
            <a:endParaRPr lang="en-US" sz="2000" b="1" baseline="30000" dirty="0" smtClean="0">
              <a:latin typeface="Times New Roman" pitchFamily="18" charset="0"/>
              <a:cs typeface="Times New Roman" pitchFamily="18" charset="0"/>
            </a:endParaRPr>
          </a:p>
          <a:p>
            <a:pPr marL="0" indent="12700" algn="just">
              <a:lnSpc>
                <a:spcPct val="82000"/>
              </a:lnSpc>
              <a:spcBef>
                <a:spcPts val="480"/>
              </a:spcBef>
              <a:buFont typeface="Arial" charset="0"/>
              <a:buNone/>
              <a:defRPr/>
            </a:pPr>
            <a:r>
              <a:rPr lang="en-US" sz="2000" dirty="0" smtClean="0">
                <a:latin typeface="Times New Roman" pitchFamily="18" charset="0"/>
                <a:cs typeface="Times New Roman" pitchFamily="18" charset="0"/>
              </a:rPr>
              <a:t>So </a:t>
            </a:r>
            <a:r>
              <a:rPr lang="el-GR" sz="2000" b="1" dirty="0" smtClean="0">
                <a:solidFill>
                  <a:srgbClr val="0033CC"/>
                </a:solidFill>
                <a:latin typeface="Times New Roman" pitchFamily="18" charset="0"/>
                <a:cs typeface="Times New Roman" pitchFamily="18" charset="0"/>
              </a:rPr>
              <a:t>ρ</a:t>
            </a:r>
            <a:r>
              <a:rPr lang="en-US" sz="2000" b="1" dirty="0" smtClean="0">
                <a:solidFill>
                  <a:srgbClr val="0033CC"/>
                </a:solidFill>
                <a:latin typeface="Times New Roman" pitchFamily="18" charset="0"/>
                <a:cs typeface="Times New Roman" pitchFamily="18" charset="0"/>
              </a:rPr>
              <a:t>(r) </a:t>
            </a:r>
            <a:r>
              <a:rPr lang="en-US" sz="2000" dirty="0" smtClean="0">
                <a:latin typeface="Times New Roman" pitchFamily="18" charset="0"/>
                <a:cs typeface="Times New Roman" pitchFamily="18" charset="0"/>
              </a:rPr>
              <a:t>has maximum at </a:t>
            </a:r>
            <a:r>
              <a:rPr lang="en-US" sz="2000" b="1" dirty="0" smtClean="0">
                <a:solidFill>
                  <a:srgbClr val="0033CC"/>
                </a:solidFill>
                <a:latin typeface="Times New Roman" pitchFamily="18" charset="0"/>
                <a:cs typeface="Times New Roman" pitchFamily="18" charset="0"/>
              </a:rPr>
              <a:t>r = 0</a:t>
            </a:r>
            <a:r>
              <a:rPr lang="en-US" sz="2000" dirty="0" smtClean="0">
                <a:latin typeface="Times New Roman" pitchFamily="18" charset="0"/>
                <a:cs typeface="Times New Roman" pitchFamily="18" charset="0"/>
              </a:rPr>
              <a:t>, falls off from the brane, and vanishes at the infinity as </a:t>
            </a:r>
            <a:r>
              <a:rPr lang="en-US" sz="2000" b="1" dirty="0" smtClean="0">
                <a:solidFill>
                  <a:srgbClr val="0033CC"/>
                </a:solidFill>
                <a:latin typeface="Times New Roman" pitchFamily="18" charset="0"/>
                <a:cs typeface="Times New Roman" pitchFamily="18" charset="0"/>
              </a:rPr>
              <a:t>e</a:t>
            </a:r>
            <a:r>
              <a:rPr lang="en-US" sz="2000" b="1" baseline="30000" dirty="0" smtClean="0">
                <a:solidFill>
                  <a:srgbClr val="0033CC"/>
                </a:solidFill>
                <a:latin typeface="Times New Roman" pitchFamily="18" charset="0"/>
                <a:cs typeface="Times New Roman" pitchFamily="18" charset="0"/>
              </a:rPr>
              <a:t>-4a|r|</a:t>
            </a:r>
            <a:r>
              <a:rPr lang="en-US" sz="2000" dirty="0" smtClean="0">
                <a:latin typeface="Times New Roman" pitchFamily="18" charset="0"/>
                <a:cs typeface="Times New Roman" pitchFamily="18" charset="0"/>
              </a:rPr>
              <a:t>. In </a:t>
            </a:r>
            <a:r>
              <a:rPr lang="en-US" sz="2000" b="1" dirty="0" smtClean="0">
                <a:solidFill>
                  <a:srgbClr val="0033CC"/>
                </a:solidFill>
                <a:latin typeface="Times New Roman" pitchFamily="18" charset="0"/>
                <a:cs typeface="Times New Roman" pitchFamily="18" charset="0"/>
              </a:rPr>
              <a:t>S </a:t>
            </a:r>
            <a:r>
              <a:rPr lang="en-US" sz="2000" dirty="0" smtClean="0">
                <a:latin typeface="Times New Roman" pitchFamily="18" charset="0"/>
                <a:cs typeface="Times New Roman" pitchFamily="18" charset="0"/>
              </a:rPr>
              <a:t>the determinant and the metric</a:t>
            </a:r>
          </a:p>
          <a:p>
            <a:pPr marL="0" indent="12700" algn="just">
              <a:lnSpc>
                <a:spcPct val="82000"/>
              </a:lnSpc>
              <a:spcBef>
                <a:spcPts val="480"/>
              </a:spcBef>
              <a:buFont typeface="Arial" charset="0"/>
              <a:buNone/>
              <a:defRPr/>
            </a:pPr>
            <a:endParaRPr lang="en-US" sz="2000" b="1" dirty="0" smtClean="0">
              <a:solidFill>
                <a:srgbClr val="FF0000"/>
              </a:solidFill>
              <a:latin typeface="Times New Roman" pitchFamily="18" charset="0"/>
              <a:cs typeface="Times New Roman" pitchFamily="18" charset="0"/>
            </a:endParaRPr>
          </a:p>
          <a:p>
            <a:pPr marL="0" indent="12700" algn="just">
              <a:lnSpc>
                <a:spcPct val="82000"/>
              </a:lnSpc>
              <a:spcBef>
                <a:spcPts val="480"/>
              </a:spcBef>
              <a:buFont typeface="Arial" charset="0"/>
              <a:buNone/>
              <a:defRPr/>
            </a:pPr>
            <a:endParaRPr lang="en-US" sz="2000" b="1" dirty="0" smtClean="0">
              <a:solidFill>
                <a:srgbClr val="FF0000"/>
              </a:solidFill>
              <a:latin typeface="Times New Roman" pitchFamily="18" charset="0"/>
              <a:cs typeface="Times New Roman" pitchFamily="18" charset="0"/>
            </a:endParaRPr>
          </a:p>
          <a:p>
            <a:pPr marL="0" indent="12700" algn="just">
              <a:lnSpc>
                <a:spcPct val="82000"/>
              </a:lnSpc>
              <a:spcBef>
                <a:spcPts val="480"/>
              </a:spcBef>
              <a:buFont typeface="Arial" charset="0"/>
              <a:buNone/>
              <a:defRPr/>
            </a:pPr>
            <a:endParaRPr lang="en-US" sz="2000" b="1" dirty="0" smtClean="0">
              <a:solidFill>
                <a:srgbClr val="FF0000"/>
              </a:solidFill>
              <a:latin typeface="Times New Roman" pitchFamily="18" charset="0"/>
              <a:cs typeface="Times New Roman" pitchFamily="18" charset="0"/>
            </a:endParaRPr>
          </a:p>
          <a:p>
            <a:pPr marL="0" indent="12700" algn="just">
              <a:lnSpc>
                <a:spcPct val="82000"/>
              </a:lnSpc>
              <a:spcBef>
                <a:spcPts val="480"/>
              </a:spcBef>
              <a:buFont typeface="Arial" charset="0"/>
              <a:buNone/>
              <a:defRPr/>
            </a:pPr>
            <a:endParaRPr lang="en-US" sz="2000" b="1" dirty="0" smtClean="0">
              <a:solidFill>
                <a:srgbClr val="FF0000"/>
              </a:solidFill>
              <a:latin typeface="Times New Roman" pitchFamily="18" charset="0"/>
              <a:cs typeface="Times New Roman" pitchFamily="18" charset="0"/>
            </a:endParaRPr>
          </a:p>
          <a:p>
            <a:pPr marL="0" indent="12700" algn="just">
              <a:lnSpc>
                <a:spcPct val="82000"/>
              </a:lnSpc>
              <a:spcBef>
                <a:spcPts val="480"/>
              </a:spcBef>
              <a:buFont typeface="Arial" charset="0"/>
              <a:buNone/>
              <a:defRPr/>
            </a:pPr>
            <a:endParaRPr lang="en-US" sz="2000" b="1" dirty="0" smtClean="0">
              <a:solidFill>
                <a:srgbClr val="FF0000"/>
              </a:solidFill>
              <a:latin typeface="Times New Roman" pitchFamily="18" charset="0"/>
              <a:cs typeface="Times New Roman" pitchFamily="18" charset="0"/>
            </a:endParaRPr>
          </a:p>
          <a:p>
            <a:pPr marL="0" indent="12700" algn="just">
              <a:lnSpc>
                <a:spcPct val="82000"/>
              </a:lnSpc>
              <a:spcBef>
                <a:spcPts val="480"/>
              </a:spcBef>
              <a:buFont typeface="Arial" charset="0"/>
              <a:buNone/>
              <a:defRPr/>
            </a:pPr>
            <a:endParaRPr lang="en-US" sz="2000" b="1" dirty="0" smtClean="0">
              <a:solidFill>
                <a:srgbClr val="FF0000"/>
              </a:solidFill>
              <a:latin typeface="Times New Roman" pitchFamily="18" charset="0"/>
              <a:cs typeface="Times New Roman" pitchFamily="18" charset="0"/>
            </a:endParaRPr>
          </a:p>
          <a:p>
            <a:pPr marL="0" indent="12700" algn="just">
              <a:lnSpc>
                <a:spcPct val="82000"/>
              </a:lnSpc>
              <a:spcBef>
                <a:spcPts val="480"/>
              </a:spcBef>
              <a:buFont typeface="Arial" charset="0"/>
              <a:buNone/>
              <a:defRPr/>
            </a:pPr>
            <a:endParaRPr lang="en-US" sz="800" b="1" dirty="0" smtClean="0">
              <a:solidFill>
                <a:srgbClr val="FF0000"/>
              </a:solidFill>
              <a:cs typeface="Times New Roman" pitchFamily="18" charset="0"/>
            </a:endParaRPr>
          </a:p>
          <a:p>
            <a:pPr marL="0" indent="12700" algn="just">
              <a:lnSpc>
                <a:spcPct val="82000"/>
              </a:lnSpc>
              <a:spcBef>
                <a:spcPts val="480"/>
              </a:spcBef>
              <a:buFont typeface="Arial" charset="0"/>
              <a:buNone/>
              <a:defRPr/>
            </a:pPr>
            <a:r>
              <a:rPr lang="ka-GE" sz="2000" b="1" dirty="0" smtClean="0">
                <a:solidFill>
                  <a:srgbClr val="FF0000"/>
                </a:solidFill>
                <a:cs typeface="Times New Roman" pitchFamily="18" charset="0"/>
              </a:rPr>
              <a:t>[1] </a:t>
            </a:r>
            <a:r>
              <a:rPr lang="it-IT" sz="2000" b="1" dirty="0" smtClean="0">
                <a:solidFill>
                  <a:srgbClr val="FF0000"/>
                </a:solidFill>
                <a:latin typeface="Times New Roman" pitchFamily="18" charset="0"/>
                <a:cs typeface="Times New Roman" pitchFamily="18" charset="0"/>
              </a:rPr>
              <a:t>M. Gogberashvili, </a:t>
            </a:r>
            <a:r>
              <a:rPr lang="it-IT" sz="2000" i="1" dirty="0" smtClean="0">
                <a:solidFill>
                  <a:srgbClr val="FF0000"/>
                </a:solidFill>
                <a:latin typeface="Times New Roman" pitchFamily="18" charset="0"/>
                <a:cs typeface="Times New Roman" pitchFamily="18" charset="0"/>
              </a:rPr>
              <a:t>JHEP</a:t>
            </a:r>
            <a:r>
              <a:rPr lang="it-IT" sz="2000" b="1" dirty="0" smtClean="0">
                <a:solidFill>
                  <a:srgbClr val="FF0000"/>
                </a:solidFill>
                <a:latin typeface="Times New Roman" pitchFamily="18" charset="0"/>
                <a:cs typeface="Times New Roman" pitchFamily="18" charset="0"/>
              </a:rPr>
              <a:t> 2012 </a:t>
            </a:r>
            <a:r>
              <a:rPr lang="it-IT" sz="2000" dirty="0" smtClean="0">
                <a:solidFill>
                  <a:srgbClr val="FF0000"/>
                </a:solidFill>
                <a:latin typeface="Times New Roman" pitchFamily="18" charset="0"/>
                <a:cs typeface="Times New Roman" pitchFamily="18" charset="0"/>
              </a:rPr>
              <a:t>(2012) 56;</a:t>
            </a:r>
            <a:endParaRPr lang="en-US" sz="2000" dirty="0" smtClean="0">
              <a:solidFill>
                <a:srgbClr val="FF0000"/>
              </a:solidFill>
              <a:latin typeface="Times New Roman" pitchFamily="18" charset="0"/>
              <a:cs typeface="Times New Roman" pitchFamily="18" charset="0"/>
            </a:endParaRPr>
          </a:p>
          <a:p>
            <a:pPr marL="0" indent="12700" algn="just">
              <a:lnSpc>
                <a:spcPct val="82000"/>
              </a:lnSpc>
              <a:spcBef>
                <a:spcPts val="480"/>
              </a:spcBef>
              <a:buFont typeface="Arial" charset="0"/>
              <a:buNone/>
              <a:defRPr/>
            </a:pPr>
            <a:r>
              <a:rPr lang="en-US" sz="1900" b="1" dirty="0" smtClean="0">
                <a:solidFill>
                  <a:srgbClr val="FF0000"/>
                </a:solidFill>
                <a:latin typeface="Times New Roman" pitchFamily="18" charset="0"/>
                <a:cs typeface="Times New Roman" pitchFamily="18" charset="0"/>
              </a:rPr>
              <a:t>[</a:t>
            </a:r>
            <a:r>
              <a:rPr lang="en-US" sz="1800" b="1" dirty="0" smtClean="0">
                <a:solidFill>
                  <a:srgbClr val="FF0000"/>
                </a:solidFill>
                <a:latin typeface="Times New Roman" pitchFamily="18" charset="0"/>
                <a:cs typeface="Times New Roman" pitchFamily="18" charset="0"/>
              </a:rPr>
              <a:t>2]</a:t>
            </a:r>
            <a:r>
              <a:rPr lang="en-US" sz="1800" dirty="0" smtClean="0">
                <a:solidFill>
                  <a:srgbClr val="FF0000"/>
                </a:solidFill>
                <a:latin typeface="Times New Roman" pitchFamily="18" charset="0"/>
                <a:cs typeface="Times New Roman" pitchFamily="18" charset="0"/>
              </a:rPr>
              <a:t> </a:t>
            </a:r>
            <a:r>
              <a:rPr lang="en-US" sz="1800" b="1" dirty="0" err="1" smtClean="0">
                <a:solidFill>
                  <a:srgbClr val="FF0000"/>
                </a:solidFill>
                <a:latin typeface="Times New Roman" pitchFamily="18" charset="0"/>
                <a:cs typeface="Times New Roman" pitchFamily="18" charset="0"/>
              </a:rPr>
              <a:t>M.Gogberashvili</a:t>
            </a:r>
            <a:r>
              <a:rPr lang="en-US" sz="1800" b="1" dirty="0" smtClean="0">
                <a:solidFill>
                  <a:srgbClr val="FF0000"/>
                </a:solidFill>
                <a:latin typeface="Times New Roman" pitchFamily="18" charset="0"/>
                <a:cs typeface="Times New Roman" pitchFamily="18" charset="0"/>
              </a:rPr>
              <a:t>, </a:t>
            </a:r>
            <a:r>
              <a:rPr lang="en-US" sz="1800" b="1" dirty="0" err="1" smtClean="0">
                <a:solidFill>
                  <a:srgbClr val="FF0000"/>
                </a:solidFill>
                <a:latin typeface="Times New Roman" pitchFamily="18" charset="0"/>
                <a:cs typeface="Times New Roman" pitchFamily="18" charset="0"/>
              </a:rPr>
              <a:t>P.Midodashvili</a:t>
            </a:r>
            <a:r>
              <a:rPr lang="en-US" sz="1800" b="1" dirty="0" smtClean="0">
                <a:solidFill>
                  <a:srgbClr val="FF0000"/>
                </a:solidFill>
                <a:latin typeface="Times New Roman" pitchFamily="18" charset="0"/>
                <a:cs typeface="Times New Roman" pitchFamily="18" charset="0"/>
              </a:rPr>
              <a:t>, </a:t>
            </a:r>
            <a:r>
              <a:rPr lang="en-US" sz="1800" b="1" dirty="0" err="1" smtClean="0">
                <a:solidFill>
                  <a:srgbClr val="FF0000"/>
                </a:solidFill>
                <a:latin typeface="Times New Roman" pitchFamily="18" charset="0"/>
                <a:cs typeface="Times New Roman" pitchFamily="18" charset="0"/>
              </a:rPr>
              <a:t>L.Midodashvili</a:t>
            </a:r>
            <a:r>
              <a:rPr lang="en-US" sz="1800" b="1" dirty="0" smtClean="0">
                <a:solidFill>
                  <a:srgbClr val="FF0000"/>
                </a:solidFill>
                <a:latin typeface="Times New Roman" pitchFamily="18" charset="0"/>
                <a:cs typeface="Times New Roman" pitchFamily="18" charset="0"/>
              </a:rPr>
              <a:t>,  </a:t>
            </a:r>
            <a:r>
              <a:rPr lang="en-US" sz="1800" i="1" dirty="0" smtClean="0">
                <a:solidFill>
                  <a:srgbClr val="FF0000"/>
                </a:solidFill>
                <a:latin typeface="Times New Roman" pitchFamily="18" charset="0"/>
                <a:cs typeface="Times New Roman" pitchFamily="18" charset="0"/>
              </a:rPr>
              <a:t>Phys. </a:t>
            </a:r>
            <a:r>
              <a:rPr lang="en-US" sz="1800" i="1" dirty="0" err="1" smtClean="0">
                <a:solidFill>
                  <a:srgbClr val="FF0000"/>
                </a:solidFill>
                <a:latin typeface="Times New Roman" pitchFamily="18" charset="0"/>
                <a:cs typeface="Times New Roman" pitchFamily="18" charset="0"/>
              </a:rPr>
              <a:t>Lett</a:t>
            </a:r>
            <a:r>
              <a:rPr lang="en-US" sz="1800" i="1" dirty="0" smtClean="0">
                <a:solidFill>
                  <a:srgbClr val="FF0000"/>
                </a:solidFill>
                <a:latin typeface="Times New Roman" pitchFamily="18" charset="0"/>
                <a:cs typeface="Times New Roman" pitchFamily="18" charset="0"/>
              </a:rPr>
              <a:t>. </a:t>
            </a:r>
            <a:r>
              <a:rPr lang="en-US" sz="1800" b="1" dirty="0" smtClean="0">
                <a:solidFill>
                  <a:srgbClr val="FF0000"/>
                </a:solidFill>
                <a:latin typeface="Times New Roman" pitchFamily="18" charset="0"/>
                <a:cs typeface="Times New Roman" pitchFamily="18" charset="0"/>
              </a:rPr>
              <a:t>B 702 </a:t>
            </a:r>
            <a:r>
              <a:rPr lang="en-US" sz="1800" dirty="0" smtClean="0">
                <a:solidFill>
                  <a:srgbClr val="FF0000"/>
                </a:solidFill>
                <a:latin typeface="Times New Roman" pitchFamily="18" charset="0"/>
                <a:cs typeface="Times New Roman" pitchFamily="18" charset="0"/>
              </a:rPr>
              <a:t>(2011) 276.</a:t>
            </a:r>
            <a:endParaRPr lang="es-ES" sz="1800" dirty="0" smtClean="0">
              <a:solidFill>
                <a:srgbClr val="FF0000"/>
              </a:solidFill>
              <a:latin typeface="Times New Roman" pitchFamily="18" charset="0"/>
              <a:cs typeface="Times New Roman" pitchFamily="18" charset="0"/>
            </a:endParaRPr>
          </a:p>
        </p:txBody>
      </p:sp>
      <p:sp>
        <p:nvSpPr>
          <p:cNvPr id="7172" name="TextBox 17"/>
          <p:cNvSpPr txBox="1">
            <a:spLocks noChangeArrowheads="1"/>
          </p:cNvSpPr>
          <p:nvPr/>
        </p:nvSpPr>
        <p:spPr bwMode="auto">
          <a:xfrm>
            <a:off x="2057400" y="425450"/>
            <a:ext cx="4724400" cy="400110"/>
          </a:xfrm>
          <a:prstGeom prst="rect">
            <a:avLst/>
          </a:prstGeom>
          <a:noFill/>
          <a:ln w="9525">
            <a:noFill/>
            <a:miter lim="800000"/>
            <a:headEnd/>
            <a:tailEnd/>
          </a:ln>
        </p:spPr>
        <p:txBody>
          <a:bodyPr wrap="square" lIns="0">
            <a:spAutoFit/>
          </a:bodyPr>
          <a:lstStyle/>
          <a:p>
            <a:pPr algn="just">
              <a:lnSpc>
                <a:spcPts val="2438"/>
              </a:lnSpc>
            </a:pPr>
            <a:r>
              <a:rPr lang="en-US" sz="3600" b="1" i="1" dirty="0" smtClean="0">
                <a:solidFill>
                  <a:schemeClr val="accent6">
                    <a:lumMod val="50000"/>
                  </a:schemeClr>
                </a:solidFill>
                <a:latin typeface="Times New Roman" pitchFamily="18" charset="0"/>
              </a:rPr>
              <a:t>Localization of Scalars</a:t>
            </a:r>
            <a:endParaRPr lang="en-US" sz="3600" b="1" i="1" dirty="0">
              <a:solidFill>
                <a:schemeClr val="accent6">
                  <a:lumMod val="50000"/>
                </a:schemeClr>
              </a:solidFill>
              <a:latin typeface="Times New Roman" pitchFamily="18" charset="0"/>
            </a:endParaRPr>
          </a:p>
        </p:txBody>
      </p:sp>
      <p:sp>
        <p:nvSpPr>
          <p:cNvPr id="7174" name="Date Placeholder 68"/>
          <p:cNvSpPr txBox="1">
            <a:spLocks noGrp="1"/>
          </p:cNvSpPr>
          <p:nvPr/>
        </p:nvSpPr>
        <p:spPr bwMode="auto">
          <a:xfrm>
            <a:off x="228600" y="7004050"/>
            <a:ext cx="2794000" cy="401638"/>
          </a:xfrm>
          <a:prstGeom prst="rect">
            <a:avLst/>
          </a:prstGeom>
          <a:noFill/>
          <a:ln w="9525">
            <a:noFill/>
            <a:miter lim="800000"/>
            <a:headEnd/>
            <a:tailEnd/>
          </a:ln>
        </p:spPr>
        <p:txBody>
          <a:bodyPr anchor="ctr"/>
          <a:lstStyle/>
          <a:p>
            <a:endParaRPr lang="es-ES" sz="1200">
              <a:solidFill>
                <a:srgbClr val="898989"/>
              </a:solidFill>
              <a:latin typeface="Calibri" pitchFamily="34" charset="0"/>
            </a:endParaRPr>
          </a:p>
        </p:txBody>
      </p:sp>
      <p:sp>
        <p:nvSpPr>
          <p:cNvPr id="7175" name="Footer Placeholder 8"/>
          <p:cNvSpPr txBox="1">
            <a:spLocks noGrp="1"/>
          </p:cNvSpPr>
          <p:nvPr/>
        </p:nvSpPr>
        <p:spPr bwMode="auto">
          <a:xfrm>
            <a:off x="3352800" y="7004050"/>
            <a:ext cx="4038600" cy="401638"/>
          </a:xfrm>
          <a:prstGeom prst="rect">
            <a:avLst/>
          </a:prstGeom>
          <a:noFill/>
          <a:ln w="9525">
            <a:noFill/>
            <a:miter lim="800000"/>
            <a:headEnd/>
            <a:tailEnd/>
          </a:ln>
        </p:spPr>
        <p:txBody>
          <a:bodyPr anchor="ctr"/>
          <a:lstStyle/>
          <a:p>
            <a:pPr algn="ctr"/>
            <a:endParaRPr lang="es-ES" sz="1200">
              <a:solidFill>
                <a:srgbClr val="808080"/>
              </a:solidFill>
              <a:latin typeface="Calibri" pitchFamily="34" charset="0"/>
            </a:endParaRPr>
          </a:p>
        </p:txBody>
      </p:sp>
      <p:sp>
        <p:nvSpPr>
          <p:cNvPr id="7177" name="Date Placeholder 12"/>
          <p:cNvSpPr>
            <a:spLocks noGrp="1"/>
          </p:cNvSpPr>
          <p:nvPr>
            <p:ph type="dt" sz="quarter" idx="10"/>
          </p:nvPr>
        </p:nvSpPr>
        <p:spPr bwMode="auto">
          <a:noFill/>
          <a:ln>
            <a:miter lim="800000"/>
            <a:headEnd/>
            <a:tailEnd/>
          </a:ln>
        </p:spPr>
        <p:txBody>
          <a:bodyPr/>
          <a:lstStyle/>
          <a:p>
            <a:r>
              <a:rPr lang="en-US" smtClean="0">
                <a:cs typeface="Arial" charset="0"/>
              </a:rPr>
              <a:t>14 March 2013</a:t>
            </a:r>
          </a:p>
        </p:txBody>
      </p:sp>
      <p:sp>
        <p:nvSpPr>
          <p:cNvPr id="14" name="Slide Number Placeholder 14"/>
          <p:cNvSpPr txBox="1">
            <a:spLocks noGrp="1"/>
          </p:cNvSpPr>
          <p:nvPr/>
        </p:nvSpPr>
        <p:spPr bwMode="auto">
          <a:xfrm>
            <a:off x="7645400" y="7004050"/>
            <a:ext cx="2489200" cy="401638"/>
          </a:xfrm>
          <a:prstGeom prst="rect">
            <a:avLst/>
          </a:prstGeom>
          <a:noFill/>
          <a:ln w="9525">
            <a:noFill/>
            <a:miter lim="800000"/>
            <a:headEnd/>
            <a:tailEnd/>
          </a:ln>
        </p:spPr>
        <p:txBody>
          <a:bodyPr anchor="ctr"/>
          <a:lstStyle/>
          <a:p>
            <a:pPr algn="r"/>
            <a:r>
              <a:rPr lang="en-US" sz="1200" dirty="0">
                <a:solidFill>
                  <a:srgbClr val="898989"/>
                </a:solidFill>
                <a:latin typeface="Calibri" pitchFamily="34" charset="0"/>
              </a:rPr>
              <a:t>Page – </a:t>
            </a:r>
            <a:fld id="{05956456-435B-441B-8DDD-694BF5C345F1}" type="slidenum">
              <a:rPr lang="en-US" sz="1200" smtClean="0">
                <a:solidFill>
                  <a:srgbClr val="898989"/>
                </a:solidFill>
                <a:latin typeface="Calibri" pitchFamily="34" charset="0"/>
              </a:rPr>
              <a:pPr algn="r"/>
              <a:t>11</a:t>
            </a:fld>
            <a:r>
              <a:rPr lang="en-US" sz="1200" dirty="0" smtClean="0">
                <a:solidFill>
                  <a:srgbClr val="898989"/>
                </a:solidFill>
                <a:latin typeface="Calibri" pitchFamily="34" charset="0"/>
              </a:rPr>
              <a:t>/13</a:t>
            </a:r>
            <a:endParaRPr lang="en-US" sz="1200" dirty="0">
              <a:solidFill>
                <a:srgbClr val="898989"/>
              </a:solidFill>
              <a:latin typeface="Calibri" pitchFamily="34" charset="0"/>
            </a:endParaRPr>
          </a:p>
        </p:txBody>
      </p:sp>
      <p:sp>
        <p:nvSpPr>
          <p:cNvPr id="16" name="Text Placeholder 4"/>
          <p:cNvSpPr txBox="1">
            <a:spLocks/>
          </p:cNvSpPr>
          <p:nvPr/>
        </p:nvSpPr>
        <p:spPr bwMode="auto">
          <a:xfrm>
            <a:off x="0" y="4464050"/>
            <a:ext cx="2057400" cy="228600"/>
          </a:xfrm>
          <a:prstGeom prst="rect">
            <a:avLst/>
          </a:prstGeom>
          <a:solidFill>
            <a:schemeClr val="accent1">
              <a:lumMod val="75000"/>
              <a:alpha val="70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dirty="0">
              <a:ln>
                <a:noFill/>
              </a:ln>
              <a:solidFill>
                <a:schemeClr val="tx1"/>
              </a:solidFill>
              <a:effectLst/>
              <a:uLnTx/>
              <a:uFillTx/>
              <a:latin typeface="+mn-lt"/>
              <a:ea typeface="+mn-ea"/>
              <a:cs typeface="+mn-cs"/>
            </a:endParaRPr>
          </a:p>
        </p:txBody>
      </p:sp>
      <p:sp>
        <p:nvSpPr>
          <p:cNvPr id="12" name="TextBox 24"/>
          <p:cNvSpPr txBox="1">
            <a:spLocks noChangeArrowheads="1"/>
          </p:cNvSpPr>
          <p:nvPr/>
        </p:nvSpPr>
        <p:spPr bwMode="auto">
          <a:xfrm>
            <a:off x="2133600" y="4159250"/>
            <a:ext cx="5257800" cy="2062103"/>
          </a:xfrm>
          <a:prstGeom prst="rect">
            <a:avLst/>
          </a:prstGeom>
          <a:solidFill>
            <a:schemeClr val="bg1"/>
          </a:solidFill>
          <a:ln w="9525">
            <a:noFill/>
            <a:miter lim="800000"/>
            <a:headEnd/>
            <a:tailEnd/>
          </a:ln>
        </p:spPr>
        <p:txBody>
          <a:bodyPr wrap="square" rIns="0">
            <a:spAutoFit/>
          </a:bodyPr>
          <a:lstStyle/>
          <a:p>
            <a:pPr marL="0" indent="12700" algn="just">
              <a:lnSpc>
                <a:spcPct val="80000"/>
              </a:lnSpc>
              <a:buFont typeface="Arial" charset="0"/>
              <a:buNone/>
              <a:defRPr/>
            </a:pPr>
            <a:r>
              <a:rPr lang="en-US" sz="2000" dirty="0" smtClean="0">
                <a:latin typeface="Times New Roman" pitchFamily="18" charset="0"/>
                <a:cs typeface="Times New Roman" pitchFamily="18" charset="0"/>
              </a:rPr>
              <a:t>tensor with upper indices give the increasing factor </a:t>
            </a:r>
            <a:r>
              <a:rPr lang="en-US" sz="2000" b="1" dirty="0" smtClean="0">
                <a:solidFill>
                  <a:srgbClr val="0033CC"/>
                </a:solidFill>
                <a:latin typeface="Times New Roman" pitchFamily="18" charset="0"/>
                <a:cs typeface="Times New Roman" pitchFamily="18" charset="0"/>
              </a:rPr>
              <a:t>e</a:t>
            </a:r>
            <a:r>
              <a:rPr lang="en-US" sz="2000" b="1" baseline="30000" dirty="0" smtClean="0">
                <a:solidFill>
                  <a:srgbClr val="0033CC"/>
                </a:solidFill>
                <a:latin typeface="Times New Roman" pitchFamily="18" charset="0"/>
                <a:cs typeface="Times New Roman" pitchFamily="18" charset="0"/>
              </a:rPr>
              <a:t>2a|r|</a:t>
            </a:r>
            <a:r>
              <a:rPr lang="en-US" sz="2000" dirty="0" smtClean="0">
                <a:latin typeface="Times New Roman" pitchFamily="18" charset="0"/>
                <a:cs typeface="Times New Roman" pitchFamily="18" charset="0"/>
              </a:rPr>
              <a:t>. This is the reason why in the original brane models the scalar field zero modes (with the constant extra part) can be localized on the brane only for </a:t>
            </a:r>
            <a:r>
              <a:rPr lang="en-US" sz="2000" b="1" dirty="0" smtClean="0">
                <a:solidFill>
                  <a:srgbClr val="0033CC"/>
                </a:solidFill>
                <a:latin typeface="Times New Roman" pitchFamily="18" charset="0"/>
                <a:cs typeface="Times New Roman" pitchFamily="18" charset="0"/>
              </a:rPr>
              <a:t>a &lt; 0</a:t>
            </a:r>
            <a:r>
              <a:rPr lang="en-US" sz="2000" dirty="0" smtClean="0">
                <a:latin typeface="Times New Roman" pitchFamily="18" charset="0"/>
                <a:cs typeface="Times New Roman" pitchFamily="18" charset="0"/>
              </a:rPr>
              <a:t>. In our model </a:t>
            </a:r>
            <a:r>
              <a:rPr lang="el-GR" sz="2000" b="1" dirty="0" smtClean="0">
                <a:solidFill>
                  <a:srgbClr val="0033CC"/>
                </a:solidFill>
                <a:latin typeface="Times New Roman" pitchFamily="18" charset="0"/>
                <a:cs typeface="Times New Roman" pitchFamily="18" charset="0"/>
              </a:rPr>
              <a:t>ρ</a:t>
            </a:r>
            <a:r>
              <a:rPr lang="en-US" sz="2000" b="1" dirty="0" smtClean="0">
                <a:solidFill>
                  <a:srgbClr val="0033CC"/>
                </a:solidFill>
                <a:latin typeface="Times New Roman" pitchFamily="18" charset="0"/>
                <a:cs typeface="Times New Roman" pitchFamily="18" charset="0"/>
              </a:rPr>
              <a:t>(r) </a:t>
            </a:r>
            <a:r>
              <a:rPr lang="en-US" sz="2000" dirty="0" smtClean="0">
                <a:latin typeface="Times New Roman" pitchFamily="18" charset="0"/>
                <a:cs typeface="Times New Roman" pitchFamily="18" charset="0"/>
              </a:rPr>
              <a:t>is not a constant, moreover, for </a:t>
            </a:r>
            <a:r>
              <a:rPr lang="en-US" sz="2000" b="1" dirty="0" smtClean="0">
                <a:solidFill>
                  <a:srgbClr val="0033CC"/>
                </a:solidFill>
                <a:latin typeface="Times New Roman" pitchFamily="18" charset="0"/>
                <a:cs typeface="Times New Roman" pitchFamily="18" charset="0"/>
              </a:rPr>
              <a:t>a &gt; 0 </a:t>
            </a:r>
            <a:r>
              <a:rPr lang="en-US" sz="2000" dirty="0" smtClean="0">
                <a:latin typeface="Times New Roman" pitchFamily="18" charset="0"/>
                <a:cs typeface="Times New Roman" pitchFamily="18" charset="0"/>
              </a:rPr>
              <a:t>it contains the exponentially decreasing factor leading to the convergence of the action integral </a:t>
            </a:r>
            <a:r>
              <a:rPr lang="en-US" sz="2000" b="1" dirty="0" smtClean="0">
                <a:solidFill>
                  <a:srgbClr val="0033CC"/>
                </a:solidFill>
                <a:latin typeface="Times New Roman" pitchFamily="18" charset="0"/>
                <a:cs typeface="Times New Roman" pitchFamily="18" charset="0"/>
              </a:rPr>
              <a:t>S </a:t>
            </a:r>
            <a:r>
              <a:rPr lang="en-US" sz="2000" dirty="0" smtClean="0">
                <a:latin typeface="Times New Roman" pitchFamily="18" charset="0"/>
                <a:cs typeface="Times New Roman" pitchFamily="18" charset="0"/>
              </a:rPr>
              <a:t>by </a:t>
            </a:r>
            <a:r>
              <a:rPr lang="en-US" sz="2000" b="1" dirty="0" smtClean="0">
                <a:solidFill>
                  <a:srgbClr val="0033CC"/>
                </a:solidFill>
                <a:latin typeface="Times New Roman" pitchFamily="18" charset="0"/>
                <a:cs typeface="Times New Roman" pitchFamily="18" charset="0"/>
              </a:rPr>
              <a:t>r</a:t>
            </a:r>
            <a:r>
              <a:rPr lang="en-US" sz="2000" dirty="0" smtClean="0">
                <a:latin typeface="Times New Roman" pitchFamily="18" charset="0"/>
                <a:cs typeface="Times New Roman" pitchFamily="18" charset="0"/>
              </a:rPr>
              <a:t>. </a:t>
            </a:r>
            <a:endParaRPr lang="en-US" sz="1000" dirty="0" smtClean="0">
              <a:latin typeface="Times New Roman" pitchFamily="18" charset="0"/>
              <a:cs typeface="Times New Roman" pitchFamily="18" charset="0"/>
            </a:endParaRPr>
          </a:p>
        </p:txBody>
      </p:sp>
      <p:pic>
        <p:nvPicPr>
          <p:cNvPr id="13" name="Picture 12" descr="scalar.JPG"/>
          <p:cNvPicPr>
            <a:picLocks noChangeAspect="1"/>
          </p:cNvPicPr>
          <p:nvPr/>
        </p:nvPicPr>
        <p:blipFill>
          <a:blip r:embed="rId3"/>
          <a:stretch>
            <a:fillRect/>
          </a:stretch>
        </p:blipFill>
        <p:spPr>
          <a:xfrm>
            <a:off x="7696200" y="3930650"/>
            <a:ext cx="2590800" cy="2133600"/>
          </a:xfrm>
          <a:prstGeom prst="rect">
            <a:avLst/>
          </a:prstGeom>
        </p:spPr>
      </p:pic>
      <p:sp>
        <p:nvSpPr>
          <p:cNvPr id="17" name="TextBox 24"/>
          <p:cNvSpPr txBox="1">
            <a:spLocks noChangeArrowheads="1"/>
          </p:cNvSpPr>
          <p:nvPr/>
        </p:nvSpPr>
        <p:spPr bwMode="auto">
          <a:xfrm>
            <a:off x="7543800" y="6064250"/>
            <a:ext cx="2895600" cy="289310"/>
          </a:xfrm>
          <a:prstGeom prst="rect">
            <a:avLst/>
          </a:prstGeom>
          <a:solidFill>
            <a:schemeClr val="bg1"/>
          </a:solidFill>
          <a:ln w="9525">
            <a:noFill/>
            <a:miter lim="800000"/>
            <a:headEnd/>
            <a:tailEnd/>
          </a:ln>
        </p:spPr>
        <p:txBody>
          <a:bodyPr wrap="square" rIns="0">
            <a:spAutoFit/>
          </a:bodyPr>
          <a:lstStyle/>
          <a:p>
            <a:pPr marL="0" indent="12700" algn="just">
              <a:lnSpc>
                <a:spcPct val="80000"/>
              </a:lnSpc>
              <a:buFont typeface="Arial" charset="0"/>
              <a:buNone/>
              <a:defRPr/>
            </a:pPr>
            <a:r>
              <a:rPr lang="en-US" sz="1600" dirty="0" smtClean="0">
                <a:latin typeface="Times New Roman" pitchFamily="18" charset="0"/>
                <a:cs typeface="Times New Roman" pitchFamily="18" charset="0"/>
              </a:rPr>
              <a:t>Shape of </a:t>
            </a:r>
            <a:r>
              <a:rPr lang="el-GR" sz="1600" b="1" dirty="0" smtClean="0">
                <a:solidFill>
                  <a:srgbClr val="0033CC"/>
                </a:solidFill>
                <a:latin typeface="Times New Roman" pitchFamily="18" charset="0"/>
                <a:cs typeface="Times New Roman" pitchFamily="18" charset="0"/>
              </a:rPr>
              <a:t>ρ</a:t>
            </a:r>
            <a:r>
              <a:rPr lang="en-US" sz="1600" b="1" dirty="0" smtClean="0">
                <a:solidFill>
                  <a:srgbClr val="0033CC"/>
                </a:solidFill>
                <a:latin typeface="Times New Roman" pitchFamily="18" charset="0"/>
                <a:cs typeface="Times New Roman" pitchFamily="18" charset="0"/>
              </a:rPr>
              <a:t>(r) </a:t>
            </a:r>
            <a:r>
              <a:rPr lang="en-US" sz="1600" dirty="0" smtClean="0">
                <a:latin typeface="Times New Roman" pitchFamily="18" charset="0"/>
                <a:cs typeface="Times New Roman" pitchFamily="18" charset="0"/>
              </a:rPr>
              <a:t>close to the brane</a:t>
            </a:r>
          </a:p>
        </p:txBody>
      </p:sp>
      <p:sp>
        <p:nvSpPr>
          <p:cNvPr id="18" name="Rectangle 12"/>
          <p:cNvSpPr>
            <a:spLocks noChangeArrowheads="1"/>
          </p:cNvSpPr>
          <p:nvPr/>
        </p:nvSpPr>
        <p:spPr bwMode="auto">
          <a:xfrm>
            <a:off x="0" y="1187450"/>
            <a:ext cx="2133600" cy="4478149"/>
          </a:xfrm>
          <a:prstGeom prst="rect">
            <a:avLst/>
          </a:prstGeom>
          <a:noFill/>
          <a:ln w="9525">
            <a:noFill/>
            <a:miter lim="800000"/>
            <a:headEnd/>
            <a:tailEnd/>
          </a:ln>
        </p:spPr>
        <p:txBody>
          <a:bodyPr wrap="square">
            <a:spAutoFit/>
          </a:bodyPr>
          <a:lstStyle/>
          <a:p>
            <a:r>
              <a:rPr lang="en-US" sz="1500" b="1" dirty="0" smtClean="0">
                <a:solidFill>
                  <a:srgbClr val="00B0F0"/>
                </a:solidFill>
                <a:latin typeface="Times New Roman" pitchFamily="18" charset="0"/>
                <a:cs typeface="Times New Roman" pitchFamily="18" charset="0"/>
              </a:rPr>
              <a:t>Brane Models</a:t>
            </a:r>
          </a:p>
          <a:p>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00B0F0"/>
                </a:solidFill>
                <a:latin typeface="Times New Roman" pitchFamily="18" charset="0"/>
                <a:cs typeface="Times New Roman" pitchFamily="18" charset="0"/>
              </a:rPr>
              <a:t>Standing GW-s in 4D</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00B0F0"/>
                </a:solidFill>
                <a:latin typeface="Times New Roman" pitchFamily="18" charset="0"/>
                <a:cs typeface="Times New Roman" pitchFamily="18" charset="0"/>
              </a:rPr>
              <a:t>GW-s from Brane</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00B0F0"/>
                </a:solidFill>
                <a:latin typeface="Times New Roman" pitchFamily="18" charset="0"/>
                <a:cs typeface="Times New Roman" pitchFamily="18" charset="0"/>
              </a:rPr>
              <a:t>Localization Problem</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FF9900"/>
                </a:solidFill>
                <a:latin typeface="Times New Roman" pitchFamily="18" charset="0"/>
                <a:cs typeface="Times New Roman" pitchFamily="18" charset="0"/>
              </a:rPr>
              <a:t>Mechanical Waves</a:t>
            </a:r>
          </a:p>
          <a:p>
            <a:pPr>
              <a:defRPr/>
            </a:pPr>
            <a:endParaRPr lang="en-US" sz="1500" b="1" dirty="0" smtClean="0">
              <a:solidFill>
                <a:srgbClr val="FF9900"/>
              </a:solidFill>
              <a:latin typeface="Times New Roman" pitchFamily="18" charset="0"/>
              <a:cs typeface="Times New Roman" pitchFamily="18" charset="0"/>
            </a:endParaRPr>
          </a:p>
          <a:p>
            <a:pPr>
              <a:defRPr/>
            </a:pPr>
            <a:r>
              <a:rPr lang="en-US" sz="1500" b="1" dirty="0" smtClean="0">
                <a:solidFill>
                  <a:srgbClr val="FF9900"/>
                </a:solidFill>
                <a:latin typeface="Times New Roman" pitchFamily="18" charset="0"/>
                <a:cs typeface="Times New Roman" pitchFamily="18" charset="0"/>
              </a:rPr>
              <a:t>Optical Lattices</a:t>
            </a:r>
            <a:r>
              <a:rPr lang="en-US" sz="1500" dirty="0" smtClean="0">
                <a:solidFill>
                  <a:srgbClr val="FF9900"/>
                </a:solidFill>
                <a:latin typeface="Times New Roman" pitchFamily="18" charset="0"/>
                <a:cs typeface="Times New Roman" pitchFamily="18" charset="0"/>
              </a:rPr>
              <a:t> </a:t>
            </a:r>
          </a:p>
          <a:p>
            <a:pPr>
              <a:defRPr/>
            </a:pPr>
            <a:endParaRPr lang="en-US" sz="1500" dirty="0" smtClean="0">
              <a:solidFill>
                <a:srgbClr val="00B0F0"/>
              </a:solidFill>
              <a:latin typeface="Times New Roman" pitchFamily="18" charset="0"/>
              <a:cs typeface="Times New Roman" pitchFamily="18" charset="0"/>
            </a:endParaRPr>
          </a:p>
          <a:p>
            <a:pPr>
              <a:defRPr/>
            </a:pPr>
            <a:r>
              <a:rPr lang="en-US" sz="1500" b="1" dirty="0" smtClean="0">
                <a:solidFill>
                  <a:srgbClr val="C00000"/>
                </a:solidFill>
                <a:latin typeface="Times New Roman" pitchFamily="18" charset="0"/>
                <a:cs typeface="Times New Roman" pitchFamily="18" charset="0"/>
              </a:rPr>
              <a:t>Boundary Conditions</a:t>
            </a:r>
          </a:p>
          <a:p>
            <a:pPr>
              <a:defRPr/>
            </a:pPr>
            <a:endParaRPr lang="en-US" sz="1500" b="1" dirty="0" smtClean="0">
              <a:solidFill>
                <a:srgbClr val="C00000"/>
              </a:solidFill>
              <a:latin typeface="Times New Roman" pitchFamily="18" charset="0"/>
              <a:cs typeface="Times New Roman" pitchFamily="18" charset="0"/>
            </a:endParaRPr>
          </a:p>
          <a:p>
            <a:r>
              <a:rPr lang="en-US" sz="1500" b="1" dirty="0" smtClean="0">
                <a:solidFill>
                  <a:schemeClr val="bg1"/>
                </a:solidFill>
                <a:latin typeface="Times New Roman" pitchFamily="18" charset="0"/>
                <a:cs typeface="Times New Roman" pitchFamily="18" charset="0"/>
              </a:rPr>
              <a:t>Localization of Scalars</a:t>
            </a:r>
          </a:p>
          <a:p>
            <a:endParaRPr lang="en-US" sz="1500" b="1" dirty="0" smtClean="0">
              <a:solidFill>
                <a:srgbClr val="C00000"/>
              </a:solidFill>
              <a:latin typeface="Times New Roman" pitchFamily="18" charset="0"/>
              <a:cs typeface="Times New Roman" pitchFamily="18" charset="0"/>
            </a:endParaRPr>
          </a:p>
          <a:p>
            <a:r>
              <a:rPr lang="en-US" sz="1500" b="1" dirty="0" smtClean="0">
                <a:solidFill>
                  <a:srgbClr val="C00000"/>
                </a:solidFill>
                <a:latin typeface="Times New Roman" pitchFamily="18" charset="0"/>
                <a:cs typeface="Times New Roman" pitchFamily="18" charset="0"/>
              </a:rPr>
              <a:t>Localization of Vectors</a:t>
            </a:r>
          </a:p>
          <a:p>
            <a:endParaRPr lang="en-US" sz="1500" b="1" dirty="0" smtClean="0">
              <a:solidFill>
                <a:srgbClr val="C00000"/>
              </a:solidFill>
              <a:latin typeface="Times New Roman" pitchFamily="18" charset="0"/>
              <a:cs typeface="Times New Roman" pitchFamily="18" charset="0"/>
            </a:endParaRPr>
          </a:p>
          <a:p>
            <a:r>
              <a:rPr lang="en-US" sz="1500" b="1" dirty="0" smtClean="0">
                <a:solidFill>
                  <a:srgbClr val="C00000"/>
                </a:solidFill>
                <a:latin typeface="Times New Roman" pitchFamily="18" charset="0"/>
                <a:cs typeface="Times New Roman" pitchFamily="18" charset="0"/>
              </a:rPr>
              <a:t>Localization of Spinors</a:t>
            </a:r>
          </a:p>
        </p:txBody>
      </p:sp>
      <p:sp>
        <p:nvSpPr>
          <p:cNvPr id="2" name="Footer Placeholder 1"/>
          <p:cNvSpPr>
            <a:spLocks noGrp="1"/>
          </p:cNvSpPr>
          <p:nvPr>
            <p:ph type="ftr" sz="quarter" idx="11"/>
          </p:nvPr>
        </p:nvSpPr>
        <p:spPr/>
        <p:txBody>
          <a:bodyPr/>
          <a:lstStyle/>
          <a:p>
            <a:r>
              <a:rPr lang="en-US" smtClean="0"/>
              <a:t>5D Standing Waves Braneworld</a:t>
            </a: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6826250"/>
            <a:ext cx="10668000" cy="730250"/>
          </a:xfrm>
          <a:solidFill>
            <a:schemeClr val="accent3">
              <a:lumMod val="40000"/>
              <a:lumOff val="60000"/>
            </a:schemeClr>
          </a:solidFill>
        </p:spPr>
        <p:txBody>
          <a:bodyPr anchor="t"/>
          <a:lstStyle/>
          <a:p>
            <a:pPr indent="12700" algn="l">
              <a:lnSpc>
                <a:spcPct val="80000"/>
              </a:lnSpc>
              <a:defRPr/>
            </a:pPr>
            <a:r>
              <a:rPr lang="en-US" sz="1000" dirty="0" smtClean="0">
                <a:solidFill>
                  <a:schemeClr val="accent1">
                    <a:lumMod val="50000"/>
                  </a:schemeClr>
                </a:solidFill>
              </a:rPr>
              <a:t/>
            </a:r>
            <a:br>
              <a:rPr lang="en-US" sz="1000" dirty="0" smtClean="0">
                <a:solidFill>
                  <a:schemeClr val="accent1">
                    <a:lumMod val="50000"/>
                  </a:schemeClr>
                </a:solidFill>
              </a:rPr>
            </a:br>
            <a:endParaRPr lang="en-US" sz="1000" dirty="0"/>
          </a:p>
        </p:txBody>
      </p:sp>
      <p:sp>
        <p:nvSpPr>
          <p:cNvPr id="4099" name="Text Placeholder 6"/>
          <p:cNvSpPr>
            <a:spLocks noGrp="1"/>
          </p:cNvSpPr>
          <p:nvPr>
            <p:ph type="body" sz="quarter" idx="4294967295"/>
          </p:nvPr>
        </p:nvSpPr>
        <p:spPr>
          <a:xfrm>
            <a:off x="2133600" y="1111250"/>
            <a:ext cx="8534400" cy="5715000"/>
          </a:xfrm>
          <a:solidFill>
            <a:schemeClr val="bg1"/>
          </a:solidFill>
        </p:spPr>
        <p:txBody>
          <a:bodyPr tIns="91440" rIns="365760" bIns="0"/>
          <a:lstStyle/>
          <a:p>
            <a:pPr marL="0" indent="12700" algn="just">
              <a:lnSpc>
                <a:spcPct val="80000"/>
              </a:lnSpc>
              <a:spcBef>
                <a:spcPts val="480"/>
              </a:spcBef>
              <a:buFont typeface="Arial" charset="0"/>
              <a:buNone/>
              <a:defRPr/>
            </a:pPr>
            <a:r>
              <a:rPr lang="en-US" sz="2000" dirty="0" smtClean="0">
                <a:latin typeface="Times New Roman" pitchFamily="18" charset="0"/>
                <a:cs typeface="Times New Roman" pitchFamily="18" charset="0"/>
              </a:rPr>
              <a:t>The action of the </a:t>
            </a:r>
            <a:r>
              <a:rPr lang="en-US" sz="2000" b="1" dirty="0" smtClean="0">
                <a:solidFill>
                  <a:srgbClr val="0033CC"/>
                </a:solidFill>
                <a:latin typeface="Times New Roman" pitchFamily="18" charset="0"/>
                <a:cs typeface="Times New Roman" pitchFamily="18" charset="0"/>
              </a:rPr>
              <a:t>5D </a:t>
            </a:r>
            <a:r>
              <a:rPr lang="en-US" sz="2000" b="1" dirty="0" err="1" smtClean="0">
                <a:solidFill>
                  <a:srgbClr val="008000"/>
                </a:solidFill>
                <a:latin typeface="Times New Roman" pitchFamily="18" charset="0"/>
                <a:cs typeface="Times New Roman" pitchFamily="18" charset="0"/>
              </a:rPr>
              <a:t>Abelian</a:t>
            </a:r>
            <a:r>
              <a:rPr lang="en-US" sz="2000" dirty="0" smtClean="0">
                <a:latin typeface="Times New Roman" pitchFamily="18" charset="0"/>
                <a:cs typeface="Times New Roman" pitchFamily="18" charset="0"/>
              </a:rPr>
              <a:t> vector field has the form: </a:t>
            </a:r>
          </a:p>
          <a:p>
            <a:pPr marL="0" indent="12700" algn="ctr">
              <a:lnSpc>
                <a:spcPct val="80000"/>
              </a:lnSpc>
              <a:spcBef>
                <a:spcPts val="480"/>
              </a:spcBef>
              <a:buFont typeface="Arial" charset="0"/>
              <a:buNone/>
              <a:defRPr/>
            </a:pPr>
            <a:r>
              <a:rPr lang="en-US" sz="2000" b="1" dirty="0" smtClean="0">
                <a:solidFill>
                  <a:srgbClr val="0033CC"/>
                </a:solidFill>
                <a:latin typeface="Times New Roman" pitchFamily="18" charset="0"/>
                <a:cs typeface="Times New Roman" pitchFamily="18" charset="0"/>
              </a:rPr>
              <a:t>S = - </a:t>
            </a:r>
            <a:r>
              <a:rPr lang="en-US" sz="2000" b="1" dirty="0" smtClean="0">
                <a:solidFill>
                  <a:srgbClr val="0033CC"/>
                </a:solidFill>
                <a:latin typeface="Times New Roman" pitchFamily="18" charset="0"/>
                <a:cs typeface="Times New Roman" pitchFamily="18" charset="0"/>
                <a:sym typeface="Symbol"/>
              </a:rPr>
              <a:t></a:t>
            </a:r>
            <a:r>
              <a:rPr lang="en-US" sz="2000" b="1" dirty="0" smtClean="0">
                <a:solidFill>
                  <a:srgbClr val="0033CC"/>
                </a:solidFill>
                <a:latin typeface="Times New Roman" pitchFamily="18" charset="0"/>
                <a:cs typeface="Times New Roman" pitchFamily="18" charset="0"/>
              </a:rPr>
              <a:t>d</a:t>
            </a:r>
            <a:r>
              <a:rPr lang="en-US" sz="2000" b="1" baseline="30000" dirty="0" smtClean="0">
                <a:solidFill>
                  <a:srgbClr val="0033CC"/>
                </a:solidFill>
                <a:latin typeface="Times New Roman" pitchFamily="18" charset="0"/>
                <a:cs typeface="Times New Roman" pitchFamily="18" charset="0"/>
              </a:rPr>
              <a:t>4</a:t>
            </a:r>
            <a:r>
              <a:rPr lang="en-US" sz="2000" b="1" dirty="0" smtClean="0">
                <a:solidFill>
                  <a:srgbClr val="0033CC"/>
                </a:solidFill>
                <a:latin typeface="Times New Roman" pitchFamily="18" charset="0"/>
                <a:cs typeface="Times New Roman" pitchFamily="18" charset="0"/>
              </a:rPr>
              <a:t>xdr (g)</a:t>
            </a:r>
            <a:r>
              <a:rPr lang="en-US" sz="2000" b="1" baseline="30000" dirty="0" smtClean="0">
                <a:solidFill>
                  <a:srgbClr val="0033CC"/>
                </a:solidFill>
                <a:latin typeface="Times New Roman" pitchFamily="18" charset="0"/>
                <a:cs typeface="Times New Roman" pitchFamily="18" charset="0"/>
              </a:rPr>
              <a:t>1/2  </a:t>
            </a:r>
            <a:r>
              <a:rPr lang="en-US" sz="2000" b="1" dirty="0" err="1" smtClean="0">
                <a:solidFill>
                  <a:srgbClr val="0033CC"/>
                </a:solidFill>
                <a:latin typeface="Times New Roman" pitchFamily="18" charset="0"/>
                <a:cs typeface="Times New Roman" pitchFamily="18" charset="0"/>
                <a:sym typeface="Symbol"/>
              </a:rPr>
              <a:t>g</a:t>
            </a:r>
            <a:r>
              <a:rPr lang="en-US" sz="2000" b="1" baseline="30000" dirty="0" err="1" smtClean="0">
                <a:solidFill>
                  <a:srgbClr val="0033CC"/>
                </a:solidFill>
                <a:latin typeface="Times New Roman" pitchFamily="18" charset="0"/>
                <a:cs typeface="Times New Roman" pitchFamily="18" charset="0"/>
                <a:sym typeface="Symbol"/>
              </a:rPr>
              <a:t>AB</a:t>
            </a:r>
            <a:r>
              <a:rPr lang="en-US" sz="2000" b="1" dirty="0" err="1" smtClean="0">
                <a:solidFill>
                  <a:srgbClr val="0033CC"/>
                </a:solidFill>
                <a:latin typeface="Times New Roman" pitchFamily="18" charset="0"/>
                <a:cs typeface="Times New Roman" pitchFamily="18" charset="0"/>
                <a:sym typeface="Symbol"/>
              </a:rPr>
              <a:t>g</a:t>
            </a:r>
            <a:r>
              <a:rPr lang="en-US" sz="2000" b="1" baseline="30000" dirty="0" err="1" smtClean="0">
                <a:solidFill>
                  <a:srgbClr val="0033CC"/>
                </a:solidFill>
                <a:latin typeface="Times New Roman" pitchFamily="18" charset="0"/>
                <a:cs typeface="Times New Roman" pitchFamily="18" charset="0"/>
                <a:sym typeface="Symbol"/>
              </a:rPr>
              <a:t>CD</a:t>
            </a:r>
            <a:r>
              <a:rPr lang="en-US" sz="2000" b="1" dirty="0" err="1" smtClean="0">
                <a:solidFill>
                  <a:srgbClr val="0033CC"/>
                </a:solidFill>
                <a:latin typeface="Times New Roman" pitchFamily="18" charset="0"/>
                <a:cs typeface="Times New Roman" pitchFamily="18" charset="0"/>
              </a:rPr>
              <a:t>F</a:t>
            </a:r>
            <a:r>
              <a:rPr lang="en-US" sz="2000" b="1" baseline="-20000" dirty="0" err="1" smtClean="0">
                <a:solidFill>
                  <a:srgbClr val="0033CC"/>
                </a:solidFill>
                <a:latin typeface="Times New Roman" pitchFamily="18" charset="0"/>
              </a:rPr>
              <a:t>AC</a:t>
            </a:r>
            <a:r>
              <a:rPr lang="en-US" sz="2000" b="1" dirty="0" err="1" smtClean="0">
                <a:solidFill>
                  <a:srgbClr val="0033CC"/>
                </a:solidFill>
                <a:latin typeface="Times New Roman" pitchFamily="18" charset="0"/>
                <a:cs typeface="Times New Roman" pitchFamily="18" charset="0"/>
              </a:rPr>
              <a:t>F</a:t>
            </a:r>
            <a:r>
              <a:rPr lang="en-US" sz="2000" b="1" baseline="-20000" dirty="0" err="1" smtClean="0">
                <a:solidFill>
                  <a:srgbClr val="0033CC"/>
                </a:solidFill>
                <a:latin typeface="Times New Roman" pitchFamily="18" charset="0"/>
              </a:rPr>
              <a:t>BD</a:t>
            </a:r>
            <a:r>
              <a:rPr lang="el-GR" sz="2000" b="1" baseline="-20000" dirty="0" smtClean="0">
                <a:solidFill>
                  <a:srgbClr val="0033CC"/>
                </a:solidFill>
                <a:latin typeface="Times New Roman" pitchFamily="18" charset="0"/>
              </a:rPr>
              <a:t> </a:t>
            </a:r>
            <a:r>
              <a:rPr lang="en-US" sz="2000" b="1" dirty="0" smtClean="0">
                <a:latin typeface="Times New Roman" pitchFamily="18" charset="0"/>
                <a:cs typeface="Times New Roman" pitchFamily="18" charset="0"/>
              </a:rPr>
              <a:t>,</a:t>
            </a:r>
            <a:r>
              <a:rPr lang="en-US" sz="2000" b="1" dirty="0" smtClean="0">
                <a:solidFill>
                  <a:srgbClr val="0033CC"/>
                </a:solidFill>
                <a:latin typeface="Times New Roman" pitchFamily="18" charset="0"/>
                <a:cs typeface="Times New Roman" pitchFamily="18" charset="0"/>
              </a:rPr>
              <a:t> </a:t>
            </a:r>
            <a:endParaRPr lang="en-US" sz="2000" b="1" dirty="0" smtClean="0">
              <a:solidFill>
                <a:srgbClr val="0033CC"/>
              </a:solidFill>
              <a:latin typeface="Times New Roman" pitchFamily="18" charset="0"/>
              <a:cs typeface="Times New Roman" pitchFamily="18" charset="0"/>
              <a:sym typeface="Symbol"/>
            </a:endParaRPr>
          </a:p>
          <a:p>
            <a:pPr marL="0" indent="12700">
              <a:lnSpc>
                <a:spcPct val="80000"/>
              </a:lnSpc>
              <a:spcBef>
                <a:spcPts val="480"/>
              </a:spcBef>
              <a:buFont typeface="Arial" charset="0"/>
              <a:buNone/>
              <a:defRPr/>
            </a:pPr>
            <a:r>
              <a:rPr lang="en-US" sz="2000" dirty="0" smtClean="0">
                <a:latin typeface="Times New Roman" pitchFamily="18" charset="0"/>
                <a:cs typeface="Times New Roman" pitchFamily="18" charset="0"/>
              </a:rPr>
              <a:t>were </a:t>
            </a:r>
            <a:r>
              <a:rPr lang="en-US" sz="2000" b="1" dirty="0" smtClean="0">
                <a:solidFill>
                  <a:srgbClr val="0033CC"/>
                </a:solidFill>
                <a:latin typeface="Times New Roman" pitchFamily="18" charset="0"/>
                <a:cs typeface="Times New Roman" pitchFamily="18" charset="0"/>
              </a:rPr>
              <a:t>F</a:t>
            </a:r>
            <a:r>
              <a:rPr lang="en-US" sz="2000" b="1" baseline="-20000" dirty="0" smtClean="0">
                <a:solidFill>
                  <a:srgbClr val="0033CC"/>
                </a:solidFill>
                <a:latin typeface="Times New Roman" pitchFamily="18" charset="0"/>
              </a:rPr>
              <a:t>AB</a:t>
            </a:r>
            <a:r>
              <a:rPr lang="el-GR" sz="2000" b="1" baseline="-20000" dirty="0" smtClean="0">
                <a:solidFill>
                  <a:srgbClr val="0033CC"/>
                </a:solidFill>
                <a:latin typeface="Times New Roman" pitchFamily="18" charset="0"/>
              </a:rPr>
              <a:t> </a:t>
            </a:r>
            <a:r>
              <a:rPr lang="en-US" sz="2000" b="1" dirty="0" smtClean="0">
                <a:solidFill>
                  <a:srgbClr val="0033CC"/>
                </a:solidFill>
                <a:latin typeface="Times New Roman" pitchFamily="18" charset="0"/>
                <a:cs typeface="Times New Roman" pitchFamily="18" charset="0"/>
                <a:sym typeface="Symbol"/>
              </a:rPr>
              <a:t>= </a:t>
            </a:r>
            <a:r>
              <a:rPr lang="en-US" sz="2000" b="1" baseline="-25000" dirty="0" smtClean="0">
                <a:solidFill>
                  <a:srgbClr val="0033CC"/>
                </a:solidFill>
                <a:latin typeface="Times New Roman" pitchFamily="18" charset="0"/>
                <a:cs typeface="Times New Roman" pitchFamily="18" charset="0"/>
                <a:sym typeface="Symbol"/>
              </a:rPr>
              <a:t>A</a:t>
            </a:r>
            <a:r>
              <a:rPr lang="en-US" sz="2000" b="1" dirty="0" smtClean="0">
                <a:solidFill>
                  <a:srgbClr val="0033CC"/>
                </a:solidFill>
                <a:latin typeface="Times New Roman" pitchFamily="18" charset="0"/>
                <a:cs typeface="Times New Roman" pitchFamily="18" charset="0"/>
                <a:sym typeface="Symbol"/>
              </a:rPr>
              <a:t>A</a:t>
            </a:r>
            <a:r>
              <a:rPr lang="en-US" sz="2000" b="1" baseline="-25000" dirty="0" smtClean="0">
                <a:solidFill>
                  <a:srgbClr val="0033CC"/>
                </a:solidFill>
                <a:latin typeface="Times New Roman" pitchFamily="18" charset="0"/>
                <a:cs typeface="Times New Roman" pitchFamily="18" charset="0"/>
                <a:sym typeface="Symbol"/>
              </a:rPr>
              <a:t>B</a:t>
            </a:r>
            <a:r>
              <a:rPr lang="en-US" sz="2000" b="1" dirty="0" smtClean="0">
                <a:solidFill>
                  <a:srgbClr val="0033CC"/>
                </a:solidFill>
                <a:latin typeface="Times New Roman" pitchFamily="18" charset="0"/>
                <a:cs typeface="Times New Roman" pitchFamily="18" charset="0"/>
                <a:sym typeface="Symbol"/>
              </a:rPr>
              <a:t> - </a:t>
            </a:r>
            <a:r>
              <a:rPr lang="en-US" sz="2000" b="1" baseline="-25000" dirty="0" smtClean="0">
                <a:solidFill>
                  <a:srgbClr val="0033CC"/>
                </a:solidFill>
                <a:latin typeface="Times New Roman" pitchFamily="18" charset="0"/>
                <a:cs typeface="Times New Roman" pitchFamily="18" charset="0"/>
                <a:sym typeface="Symbol"/>
              </a:rPr>
              <a:t>B</a:t>
            </a:r>
            <a:r>
              <a:rPr lang="en-US" sz="2000" b="1" dirty="0" smtClean="0">
                <a:solidFill>
                  <a:srgbClr val="0033CC"/>
                </a:solidFill>
                <a:latin typeface="Times New Roman" pitchFamily="18" charset="0"/>
                <a:cs typeface="Times New Roman" pitchFamily="18" charset="0"/>
                <a:sym typeface="Symbol"/>
              </a:rPr>
              <a:t>A</a:t>
            </a:r>
            <a:r>
              <a:rPr lang="en-US" sz="2000" b="1" baseline="-25000" dirty="0" smtClean="0">
                <a:solidFill>
                  <a:srgbClr val="0033CC"/>
                </a:solidFill>
                <a:latin typeface="Times New Roman" pitchFamily="18" charset="0"/>
                <a:cs typeface="Times New Roman" pitchFamily="18" charset="0"/>
                <a:sym typeface="Symbol"/>
              </a:rPr>
              <a:t>A</a:t>
            </a:r>
            <a:r>
              <a:rPr lang="en-US" sz="2000" dirty="0" smtClean="0">
                <a:latin typeface="Times New Roman" pitchFamily="18" charset="0"/>
                <a:cs typeface="Times New Roman" pitchFamily="18" charset="0"/>
              </a:rPr>
              <a:t>. We seek for solution  in the form:</a:t>
            </a:r>
          </a:p>
          <a:p>
            <a:pPr marL="0" indent="12700" algn="ctr">
              <a:lnSpc>
                <a:spcPct val="80000"/>
              </a:lnSpc>
              <a:spcBef>
                <a:spcPts val="480"/>
              </a:spcBef>
              <a:buNone/>
              <a:defRPr/>
            </a:pPr>
            <a:r>
              <a:rPr lang="en-US" sz="2000" b="1" dirty="0" smtClean="0">
                <a:solidFill>
                  <a:srgbClr val="0033CC"/>
                </a:solidFill>
                <a:latin typeface="Times New Roman" pitchFamily="18" charset="0"/>
                <a:cs typeface="Times New Roman" pitchFamily="18" charset="0"/>
                <a:sym typeface="Symbol"/>
              </a:rPr>
              <a:t>A</a:t>
            </a:r>
            <a:r>
              <a:rPr lang="en-US" sz="2000" b="1" baseline="-25000" dirty="0" smtClean="0">
                <a:solidFill>
                  <a:srgbClr val="0033CC"/>
                </a:solidFill>
                <a:latin typeface="Times New Roman" pitchFamily="18" charset="0"/>
                <a:cs typeface="Times New Roman" pitchFamily="18" charset="0"/>
                <a:sym typeface="Symbol"/>
              </a:rPr>
              <a:t>t</a:t>
            </a:r>
            <a:r>
              <a:rPr lang="en-US" sz="2000" b="1" dirty="0" smtClean="0">
                <a:solidFill>
                  <a:srgbClr val="0033CC"/>
                </a:solidFill>
                <a:latin typeface="Times New Roman" pitchFamily="18" charset="0"/>
                <a:cs typeface="Times New Roman" pitchFamily="18" charset="0"/>
              </a:rPr>
              <a:t>(</a:t>
            </a:r>
            <a:r>
              <a:rPr lang="en-US" sz="2000" b="1" dirty="0" err="1" smtClean="0">
                <a:solidFill>
                  <a:srgbClr val="0033CC"/>
                </a:solidFill>
                <a:latin typeface="Times New Roman" pitchFamily="18" charset="0"/>
                <a:cs typeface="Times New Roman" pitchFamily="18" charset="0"/>
              </a:rPr>
              <a:t>x</a:t>
            </a:r>
            <a:r>
              <a:rPr lang="en-US" sz="2000" b="1" baseline="30000" dirty="0" err="1" smtClean="0">
                <a:solidFill>
                  <a:srgbClr val="0033CC"/>
                </a:solidFill>
                <a:latin typeface="Times New Roman" pitchFamily="18" charset="0"/>
                <a:cs typeface="Times New Roman" pitchFamily="18" charset="0"/>
              </a:rPr>
              <a:t>C</a:t>
            </a:r>
            <a:r>
              <a:rPr lang="en-US" sz="2000" b="1" dirty="0" smtClean="0">
                <a:solidFill>
                  <a:srgbClr val="0033CC"/>
                </a:solidFill>
                <a:latin typeface="Times New Roman" pitchFamily="18" charset="0"/>
                <a:cs typeface="Times New Roman" pitchFamily="18" charset="0"/>
              </a:rPr>
              <a:t>) = </a:t>
            </a:r>
            <a:r>
              <a:rPr lang="el-GR" sz="2000" b="1" dirty="0" smtClean="0">
                <a:solidFill>
                  <a:srgbClr val="0033CC"/>
                </a:solidFill>
                <a:latin typeface="Times New Roman" pitchFamily="18" charset="0"/>
                <a:cs typeface="Times New Roman" pitchFamily="18" charset="0"/>
              </a:rPr>
              <a:t>ρ</a:t>
            </a:r>
            <a:r>
              <a:rPr lang="en-US" sz="2000" b="1" dirty="0" smtClean="0">
                <a:solidFill>
                  <a:srgbClr val="0033CC"/>
                </a:solidFill>
                <a:latin typeface="Times New Roman" pitchFamily="18" charset="0"/>
                <a:cs typeface="Times New Roman" pitchFamily="18" charset="0"/>
              </a:rPr>
              <a:t>(r)</a:t>
            </a:r>
            <a:r>
              <a:rPr lang="en-US" sz="2000" dirty="0" smtClean="0">
                <a:latin typeface="Times New Roman" pitchFamily="18" charset="0"/>
                <a:cs typeface="Times New Roman" pitchFamily="18" charset="0"/>
              </a:rPr>
              <a:t> </a:t>
            </a:r>
            <a:r>
              <a:rPr lang="en-US" sz="2000" b="1" dirty="0" smtClean="0">
                <a:solidFill>
                  <a:srgbClr val="0033CC"/>
                </a:solidFill>
                <a:latin typeface="Times New Roman" pitchFamily="18" charset="0"/>
                <a:cs typeface="Times New Roman" pitchFamily="18" charset="0"/>
                <a:sym typeface="Symbol"/>
              </a:rPr>
              <a:t>a</a:t>
            </a:r>
            <a:r>
              <a:rPr lang="en-US" sz="2000" b="1" baseline="-25000" dirty="0" smtClean="0">
                <a:solidFill>
                  <a:srgbClr val="0033CC"/>
                </a:solidFill>
                <a:latin typeface="Times New Roman" pitchFamily="18" charset="0"/>
                <a:cs typeface="Times New Roman" pitchFamily="18" charset="0"/>
                <a:sym typeface="Symbol"/>
              </a:rPr>
              <a:t>t</a:t>
            </a:r>
            <a:r>
              <a:rPr lang="en-US" sz="2000" b="1" dirty="0" smtClean="0">
                <a:solidFill>
                  <a:srgbClr val="0033CC"/>
                </a:solidFill>
                <a:latin typeface="Times New Roman" pitchFamily="18" charset="0"/>
                <a:cs typeface="Times New Roman" pitchFamily="18" charset="0"/>
              </a:rPr>
              <a:t>(x</a:t>
            </a:r>
            <a:r>
              <a:rPr lang="en-US" sz="2000" b="1" baseline="30000" dirty="0" smtClean="0">
                <a:solidFill>
                  <a:srgbClr val="0033CC"/>
                </a:solidFill>
                <a:latin typeface="Times New Roman" pitchFamily="18" charset="0"/>
                <a:cs typeface="Times New Roman" pitchFamily="18" charset="0"/>
                <a:sym typeface="Symbol"/>
              </a:rPr>
              <a:t></a:t>
            </a:r>
            <a:r>
              <a:rPr lang="en-US" sz="2000" b="1" dirty="0" smtClean="0">
                <a:solidFill>
                  <a:srgbClr val="0033CC"/>
                </a:solidFill>
                <a:latin typeface="Times New Roman" pitchFamily="18" charset="0"/>
                <a:cs typeface="Times New Roman" pitchFamily="18" charset="0"/>
              </a:rPr>
              <a:t>) </a:t>
            </a:r>
            <a:r>
              <a:rPr lang="en-US" sz="2000" b="1" dirty="0" smtClean="0">
                <a:latin typeface="Times New Roman" pitchFamily="18" charset="0"/>
                <a:cs typeface="Times New Roman" pitchFamily="18" charset="0"/>
              </a:rPr>
              <a:t>,</a:t>
            </a:r>
            <a:r>
              <a:rPr lang="en-US" sz="2000" b="1" dirty="0" smtClean="0">
                <a:solidFill>
                  <a:srgbClr val="0033CC"/>
                </a:solidFill>
                <a:latin typeface="Times New Roman" pitchFamily="18" charset="0"/>
                <a:cs typeface="Times New Roman" pitchFamily="18" charset="0"/>
              </a:rPr>
              <a:t>    </a:t>
            </a:r>
            <a:r>
              <a:rPr lang="en-US" sz="2000" b="1" dirty="0" smtClean="0">
                <a:solidFill>
                  <a:srgbClr val="0033CC"/>
                </a:solidFill>
                <a:latin typeface="Times New Roman" pitchFamily="18" charset="0"/>
                <a:cs typeface="Times New Roman" pitchFamily="18" charset="0"/>
                <a:sym typeface="Symbol"/>
              </a:rPr>
              <a:t>A</a:t>
            </a:r>
            <a:r>
              <a:rPr lang="en-US" sz="2000" b="1" baseline="-25000" dirty="0" smtClean="0">
                <a:solidFill>
                  <a:srgbClr val="0033CC"/>
                </a:solidFill>
                <a:latin typeface="Times New Roman" pitchFamily="18" charset="0"/>
                <a:cs typeface="Times New Roman" pitchFamily="18" charset="0"/>
                <a:sym typeface="Symbol"/>
              </a:rPr>
              <a:t>x</a:t>
            </a:r>
            <a:r>
              <a:rPr lang="en-US" sz="2000" b="1" dirty="0" smtClean="0">
                <a:solidFill>
                  <a:srgbClr val="0033CC"/>
                </a:solidFill>
                <a:latin typeface="Times New Roman" pitchFamily="18" charset="0"/>
                <a:cs typeface="Times New Roman" pitchFamily="18" charset="0"/>
              </a:rPr>
              <a:t>(</a:t>
            </a:r>
            <a:r>
              <a:rPr lang="en-US" sz="2000" b="1" dirty="0" err="1" smtClean="0">
                <a:solidFill>
                  <a:srgbClr val="0033CC"/>
                </a:solidFill>
                <a:latin typeface="Times New Roman" pitchFamily="18" charset="0"/>
                <a:cs typeface="Times New Roman" pitchFamily="18" charset="0"/>
              </a:rPr>
              <a:t>x</a:t>
            </a:r>
            <a:r>
              <a:rPr lang="en-US" sz="2000" b="1" baseline="30000" dirty="0" err="1" smtClean="0">
                <a:solidFill>
                  <a:srgbClr val="0033CC"/>
                </a:solidFill>
                <a:latin typeface="Times New Roman" pitchFamily="18" charset="0"/>
                <a:cs typeface="Times New Roman" pitchFamily="18" charset="0"/>
              </a:rPr>
              <a:t>C</a:t>
            </a:r>
            <a:r>
              <a:rPr lang="en-US" sz="2000" b="1" dirty="0" smtClean="0">
                <a:solidFill>
                  <a:srgbClr val="0033CC"/>
                </a:solidFill>
                <a:latin typeface="Times New Roman" pitchFamily="18" charset="0"/>
                <a:cs typeface="Times New Roman" pitchFamily="18" charset="0"/>
              </a:rPr>
              <a:t>) = </a:t>
            </a:r>
            <a:r>
              <a:rPr lang="en-US" sz="2000" b="1" dirty="0" err="1" smtClean="0">
                <a:solidFill>
                  <a:srgbClr val="0033CC"/>
                </a:solidFill>
                <a:latin typeface="Times New Roman" pitchFamily="18" charset="0"/>
                <a:cs typeface="Times New Roman" pitchFamily="18" charset="0"/>
              </a:rPr>
              <a:t>e</a:t>
            </a:r>
            <a:r>
              <a:rPr lang="en-US" sz="2000" b="1" baseline="50000" dirty="0" err="1" smtClean="0">
                <a:solidFill>
                  <a:srgbClr val="0033CC"/>
                </a:solidFill>
                <a:latin typeface="Times New Roman" pitchFamily="18" charset="0"/>
                <a:cs typeface="Times New Roman" pitchFamily="18" charset="0"/>
              </a:rPr>
              <a:t>u</a:t>
            </a:r>
            <a:r>
              <a:rPr lang="en-US" sz="2000" b="1" baseline="50000" dirty="0" smtClean="0">
                <a:solidFill>
                  <a:srgbClr val="0033CC"/>
                </a:solidFill>
                <a:latin typeface="Times New Roman" pitchFamily="18" charset="0"/>
                <a:cs typeface="Times New Roman" pitchFamily="18" charset="0"/>
              </a:rPr>
              <a:t>(</a:t>
            </a:r>
            <a:r>
              <a:rPr lang="en-US" sz="2000" b="1" baseline="50000" dirty="0" err="1" smtClean="0">
                <a:solidFill>
                  <a:srgbClr val="0033CC"/>
                </a:solidFill>
                <a:latin typeface="Times New Roman" pitchFamily="18" charset="0"/>
                <a:cs typeface="Times New Roman" pitchFamily="18" charset="0"/>
              </a:rPr>
              <a:t>t,r</a:t>
            </a:r>
            <a:r>
              <a:rPr lang="en-US" sz="2000" b="1" baseline="50000" dirty="0" smtClean="0">
                <a:solidFill>
                  <a:srgbClr val="0033CC"/>
                </a:solidFill>
                <a:latin typeface="Times New Roman" pitchFamily="18" charset="0"/>
                <a:cs typeface="Times New Roman" pitchFamily="18" charset="0"/>
              </a:rPr>
              <a:t>)</a:t>
            </a:r>
            <a:r>
              <a:rPr lang="el-GR" sz="2000" b="1" dirty="0" smtClean="0">
                <a:solidFill>
                  <a:srgbClr val="0033CC"/>
                </a:solidFill>
                <a:latin typeface="Times New Roman" pitchFamily="18" charset="0"/>
                <a:cs typeface="Times New Roman" pitchFamily="18" charset="0"/>
              </a:rPr>
              <a:t>ρ</a:t>
            </a:r>
            <a:r>
              <a:rPr lang="en-US" sz="2000" b="1" dirty="0" smtClean="0">
                <a:solidFill>
                  <a:srgbClr val="0033CC"/>
                </a:solidFill>
                <a:latin typeface="Times New Roman" pitchFamily="18" charset="0"/>
                <a:cs typeface="Times New Roman" pitchFamily="18" charset="0"/>
              </a:rPr>
              <a:t>(r)</a:t>
            </a:r>
            <a:r>
              <a:rPr lang="en-US" sz="2000" dirty="0" smtClean="0">
                <a:latin typeface="Times New Roman" pitchFamily="18" charset="0"/>
                <a:cs typeface="Times New Roman" pitchFamily="18" charset="0"/>
              </a:rPr>
              <a:t> </a:t>
            </a:r>
            <a:r>
              <a:rPr lang="en-US" sz="2000" b="1" dirty="0" smtClean="0">
                <a:solidFill>
                  <a:srgbClr val="0033CC"/>
                </a:solidFill>
                <a:latin typeface="Times New Roman" pitchFamily="18" charset="0"/>
                <a:cs typeface="Times New Roman" pitchFamily="18" charset="0"/>
                <a:sym typeface="Symbol"/>
              </a:rPr>
              <a:t>a</a:t>
            </a:r>
            <a:r>
              <a:rPr lang="en-US" sz="2000" b="1" baseline="-25000" dirty="0" smtClean="0">
                <a:solidFill>
                  <a:srgbClr val="0033CC"/>
                </a:solidFill>
                <a:latin typeface="Times New Roman" pitchFamily="18" charset="0"/>
                <a:cs typeface="Times New Roman" pitchFamily="18" charset="0"/>
                <a:sym typeface="Symbol"/>
              </a:rPr>
              <a:t>x</a:t>
            </a:r>
            <a:r>
              <a:rPr lang="en-US" sz="2000" b="1" dirty="0" smtClean="0">
                <a:solidFill>
                  <a:srgbClr val="0033CC"/>
                </a:solidFill>
                <a:latin typeface="Times New Roman" pitchFamily="18" charset="0"/>
                <a:cs typeface="Times New Roman" pitchFamily="18" charset="0"/>
              </a:rPr>
              <a:t>(x</a:t>
            </a:r>
            <a:r>
              <a:rPr lang="en-US" sz="2000" b="1" baseline="30000" dirty="0" smtClean="0">
                <a:solidFill>
                  <a:srgbClr val="0033CC"/>
                </a:solidFill>
                <a:latin typeface="Times New Roman" pitchFamily="18" charset="0"/>
                <a:cs typeface="Times New Roman" pitchFamily="18" charset="0"/>
                <a:sym typeface="Symbol"/>
              </a:rPr>
              <a:t></a:t>
            </a:r>
            <a:r>
              <a:rPr lang="en-US" sz="2000" b="1" dirty="0" smtClean="0">
                <a:solidFill>
                  <a:srgbClr val="0033CC"/>
                </a:solidFill>
                <a:latin typeface="Times New Roman" pitchFamily="18" charset="0"/>
                <a:cs typeface="Times New Roman" pitchFamily="18" charset="0"/>
              </a:rPr>
              <a:t>) </a:t>
            </a:r>
            <a:r>
              <a:rPr lang="en-US" sz="2000" b="1" dirty="0" smtClean="0">
                <a:latin typeface="Times New Roman" pitchFamily="18" charset="0"/>
                <a:cs typeface="Times New Roman" pitchFamily="18" charset="0"/>
              </a:rPr>
              <a:t>,</a:t>
            </a:r>
            <a:r>
              <a:rPr lang="en-US" sz="2000" b="1" dirty="0" smtClean="0">
                <a:solidFill>
                  <a:srgbClr val="0033CC"/>
                </a:solidFill>
                <a:latin typeface="Times New Roman" pitchFamily="18" charset="0"/>
                <a:cs typeface="Times New Roman" pitchFamily="18" charset="0"/>
              </a:rPr>
              <a:t>    </a:t>
            </a:r>
            <a:r>
              <a:rPr lang="en-US" sz="2000" b="1" dirty="0" smtClean="0">
                <a:solidFill>
                  <a:srgbClr val="0033CC"/>
                </a:solidFill>
                <a:latin typeface="Times New Roman" pitchFamily="18" charset="0"/>
                <a:cs typeface="Times New Roman" pitchFamily="18" charset="0"/>
                <a:sym typeface="Symbol"/>
              </a:rPr>
              <a:t>A</a:t>
            </a:r>
            <a:r>
              <a:rPr lang="en-US" sz="2000" b="1" baseline="-25000" dirty="0" smtClean="0">
                <a:solidFill>
                  <a:srgbClr val="0033CC"/>
                </a:solidFill>
                <a:latin typeface="Times New Roman" pitchFamily="18" charset="0"/>
                <a:cs typeface="Times New Roman" pitchFamily="18" charset="0"/>
                <a:sym typeface="Symbol"/>
              </a:rPr>
              <a:t>y</a:t>
            </a:r>
            <a:r>
              <a:rPr lang="en-US" sz="2000" b="1" dirty="0" smtClean="0">
                <a:solidFill>
                  <a:srgbClr val="0033CC"/>
                </a:solidFill>
                <a:latin typeface="Times New Roman" pitchFamily="18" charset="0"/>
                <a:cs typeface="Times New Roman" pitchFamily="18" charset="0"/>
              </a:rPr>
              <a:t>(</a:t>
            </a:r>
            <a:r>
              <a:rPr lang="en-US" sz="2000" b="1" dirty="0" err="1" smtClean="0">
                <a:solidFill>
                  <a:srgbClr val="0033CC"/>
                </a:solidFill>
                <a:latin typeface="Times New Roman" pitchFamily="18" charset="0"/>
                <a:cs typeface="Times New Roman" pitchFamily="18" charset="0"/>
              </a:rPr>
              <a:t>x</a:t>
            </a:r>
            <a:r>
              <a:rPr lang="en-US" sz="2000" b="1" baseline="30000" dirty="0" err="1" smtClean="0">
                <a:solidFill>
                  <a:srgbClr val="0033CC"/>
                </a:solidFill>
                <a:latin typeface="Times New Roman" pitchFamily="18" charset="0"/>
                <a:cs typeface="Times New Roman" pitchFamily="18" charset="0"/>
              </a:rPr>
              <a:t>C</a:t>
            </a:r>
            <a:r>
              <a:rPr lang="en-US" sz="2000" b="1" dirty="0" smtClean="0">
                <a:solidFill>
                  <a:srgbClr val="0033CC"/>
                </a:solidFill>
                <a:latin typeface="Times New Roman" pitchFamily="18" charset="0"/>
                <a:cs typeface="Times New Roman" pitchFamily="18" charset="0"/>
              </a:rPr>
              <a:t>) = </a:t>
            </a:r>
            <a:r>
              <a:rPr lang="en-US" sz="2000" b="1" dirty="0" err="1" smtClean="0">
                <a:solidFill>
                  <a:srgbClr val="0033CC"/>
                </a:solidFill>
                <a:latin typeface="Times New Roman" pitchFamily="18" charset="0"/>
                <a:cs typeface="Times New Roman" pitchFamily="18" charset="0"/>
              </a:rPr>
              <a:t>e</a:t>
            </a:r>
            <a:r>
              <a:rPr lang="en-US" sz="2000" b="1" baseline="50000" dirty="0" err="1" smtClean="0">
                <a:solidFill>
                  <a:srgbClr val="0033CC"/>
                </a:solidFill>
                <a:latin typeface="Times New Roman" pitchFamily="18" charset="0"/>
                <a:cs typeface="Times New Roman" pitchFamily="18" charset="0"/>
              </a:rPr>
              <a:t>u</a:t>
            </a:r>
            <a:r>
              <a:rPr lang="en-US" sz="2000" b="1" baseline="50000" dirty="0" smtClean="0">
                <a:solidFill>
                  <a:srgbClr val="0033CC"/>
                </a:solidFill>
                <a:latin typeface="Times New Roman" pitchFamily="18" charset="0"/>
                <a:cs typeface="Times New Roman" pitchFamily="18" charset="0"/>
              </a:rPr>
              <a:t>(</a:t>
            </a:r>
            <a:r>
              <a:rPr lang="en-US" sz="2000" b="1" baseline="50000" dirty="0" err="1" smtClean="0">
                <a:solidFill>
                  <a:srgbClr val="0033CC"/>
                </a:solidFill>
                <a:latin typeface="Times New Roman" pitchFamily="18" charset="0"/>
                <a:cs typeface="Times New Roman" pitchFamily="18" charset="0"/>
              </a:rPr>
              <a:t>t,r</a:t>
            </a:r>
            <a:r>
              <a:rPr lang="en-US" sz="2000" b="1" baseline="50000" dirty="0" smtClean="0">
                <a:solidFill>
                  <a:srgbClr val="0033CC"/>
                </a:solidFill>
                <a:latin typeface="Times New Roman" pitchFamily="18" charset="0"/>
                <a:cs typeface="Times New Roman" pitchFamily="18" charset="0"/>
              </a:rPr>
              <a:t>)</a:t>
            </a:r>
            <a:r>
              <a:rPr lang="el-GR" sz="2000" b="1" dirty="0" smtClean="0">
                <a:solidFill>
                  <a:srgbClr val="0033CC"/>
                </a:solidFill>
                <a:latin typeface="Times New Roman" pitchFamily="18" charset="0"/>
                <a:cs typeface="Times New Roman" pitchFamily="18" charset="0"/>
              </a:rPr>
              <a:t>ρ</a:t>
            </a:r>
            <a:r>
              <a:rPr lang="en-US" sz="2000" b="1" dirty="0" smtClean="0">
                <a:solidFill>
                  <a:srgbClr val="0033CC"/>
                </a:solidFill>
                <a:latin typeface="Times New Roman" pitchFamily="18" charset="0"/>
                <a:cs typeface="Times New Roman" pitchFamily="18" charset="0"/>
              </a:rPr>
              <a:t>(r)</a:t>
            </a:r>
            <a:r>
              <a:rPr lang="en-US" sz="2000" dirty="0" smtClean="0">
                <a:latin typeface="Times New Roman" pitchFamily="18" charset="0"/>
                <a:cs typeface="Times New Roman" pitchFamily="18" charset="0"/>
              </a:rPr>
              <a:t> </a:t>
            </a:r>
            <a:r>
              <a:rPr lang="en-US" sz="2000" b="1" dirty="0" smtClean="0">
                <a:solidFill>
                  <a:srgbClr val="0033CC"/>
                </a:solidFill>
                <a:latin typeface="Times New Roman" pitchFamily="18" charset="0"/>
                <a:cs typeface="Times New Roman" pitchFamily="18" charset="0"/>
                <a:sym typeface="Symbol"/>
              </a:rPr>
              <a:t>a</a:t>
            </a:r>
            <a:r>
              <a:rPr lang="en-US" sz="2000" b="1" baseline="-25000" dirty="0" smtClean="0">
                <a:solidFill>
                  <a:srgbClr val="0033CC"/>
                </a:solidFill>
                <a:latin typeface="Times New Roman" pitchFamily="18" charset="0"/>
                <a:cs typeface="Times New Roman" pitchFamily="18" charset="0"/>
                <a:sym typeface="Symbol"/>
              </a:rPr>
              <a:t>y</a:t>
            </a:r>
            <a:r>
              <a:rPr lang="en-US" sz="2000" b="1" dirty="0" smtClean="0">
                <a:solidFill>
                  <a:srgbClr val="0033CC"/>
                </a:solidFill>
                <a:latin typeface="Times New Roman" pitchFamily="18" charset="0"/>
                <a:cs typeface="Times New Roman" pitchFamily="18" charset="0"/>
              </a:rPr>
              <a:t>(x</a:t>
            </a:r>
            <a:r>
              <a:rPr lang="en-US" sz="2000" b="1" baseline="30000" dirty="0" smtClean="0">
                <a:solidFill>
                  <a:srgbClr val="0033CC"/>
                </a:solidFill>
                <a:latin typeface="Times New Roman" pitchFamily="18" charset="0"/>
                <a:cs typeface="Times New Roman" pitchFamily="18" charset="0"/>
                <a:sym typeface="Symbol"/>
              </a:rPr>
              <a:t></a:t>
            </a:r>
            <a:r>
              <a:rPr lang="en-US" sz="2000" b="1" dirty="0" smtClean="0">
                <a:solidFill>
                  <a:srgbClr val="0033CC"/>
                </a:solidFill>
                <a:latin typeface="Times New Roman" pitchFamily="18" charset="0"/>
                <a:cs typeface="Times New Roman" pitchFamily="18" charset="0"/>
              </a:rPr>
              <a:t>) </a:t>
            </a:r>
            <a:r>
              <a:rPr lang="en-US" sz="2000" b="1" dirty="0" smtClean="0">
                <a:latin typeface="Times New Roman" pitchFamily="18" charset="0"/>
                <a:cs typeface="Times New Roman" pitchFamily="18" charset="0"/>
              </a:rPr>
              <a:t>,</a:t>
            </a:r>
            <a:r>
              <a:rPr lang="en-US" sz="2000" b="1" dirty="0" smtClean="0">
                <a:solidFill>
                  <a:srgbClr val="0033CC"/>
                </a:solidFill>
                <a:latin typeface="Times New Roman" pitchFamily="18" charset="0"/>
                <a:cs typeface="Times New Roman" pitchFamily="18" charset="0"/>
              </a:rPr>
              <a:t> </a:t>
            </a:r>
          </a:p>
          <a:p>
            <a:pPr marL="0" indent="12700" algn="ctr">
              <a:lnSpc>
                <a:spcPct val="80000"/>
              </a:lnSpc>
              <a:spcBef>
                <a:spcPts val="480"/>
              </a:spcBef>
              <a:buNone/>
              <a:defRPr/>
            </a:pPr>
            <a:r>
              <a:rPr lang="en-US" sz="2000" b="1" dirty="0" err="1" smtClean="0">
                <a:solidFill>
                  <a:srgbClr val="0033CC"/>
                </a:solidFill>
                <a:latin typeface="Times New Roman" pitchFamily="18" charset="0"/>
                <a:cs typeface="Times New Roman" pitchFamily="18" charset="0"/>
                <a:sym typeface="Symbol"/>
              </a:rPr>
              <a:t>A</a:t>
            </a:r>
            <a:r>
              <a:rPr lang="en-US" sz="2000" b="1" baseline="-25000" dirty="0" err="1" smtClean="0">
                <a:solidFill>
                  <a:srgbClr val="0033CC"/>
                </a:solidFill>
                <a:latin typeface="Times New Roman" pitchFamily="18" charset="0"/>
                <a:cs typeface="Times New Roman" pitchFamily="18" charset="0"/>
                <a:sym typeface="Symbol"/>
              </a:rPr>
              <a:t>z</a:t>
            </a:r>
            <a:r>
              <a:rPr lang="en-US" sz="2000" b="1" dirty="0" smtClean="0">
                <a:solidFill>
                  <a:srgbClr val="0033CC"/>
                </a:solidFill>
                <a:latin typeface="Times New Roman" pitchFamily="18" charset="0"/>
                <a:cs typeface="Times New Roman" pitchFamily="18" charset="0"/>
              </a:rPr>
              <a:t>(</a:t>
            </a:r>
            <a:r>
              <a:rPr lang="en-US" sz="2000" b="1" dirty="0" err="1" smtClean="0">
                <a:solidFill>
                  <a:srgbClr val="0033CC"/>
                </a:solidFill>
                <a:latin typeface="Times New Roman" pitchFamily="18" charset="0"/>
                <a:cs typeface="Times New Roman" pitchFamily="18" charset="0"/>
              </a:rPr>
              <a:t>x</a:t>
            </a:r>
            <a:r>
              <a:rPr lang="en-US" sz="2000" b="1" baseline="30000" dirty="0" err="1" smtClean="0">
                <a:solidFill>
                  <a:srgbClr val="0033CC"/>
                </a:solidFill>
                <a:latin typeface="Times New Roman" pitchFamily="18" charset="0"/>
                <a:cs typeface="Times New Roman" pitchFamily="18" charset="0"/>
              </a:rPr>
              <a:t>C</a:t>
            </a:r>
            <a:r>
              <a:rPr lang="en-US" sz="2000" b="1" dirty="0" smtClean="0">
                <a:solidFill>
                  <a:srgbClr val="0033CC"/>
                </a:solidFill>
                <a:latin typeface="Times New Roman" pitchFamily="18" charset="0"/>
                <a:cs typeface="Times New Roman" pitchFamily="18" charset="0"/>
              </a:rPr>
              <a:t>) = e</a:t>
            </a:r>
            <a:r>
              <a:rPr lang="en-US" sz="2000" b="1" baseline="50000" dirty="0" smtClean="0">
                <a:solidFill>
                  <a:srgbClr val="0033CC"/>
                </a:solidFill>
                <a:latin typeface="Times New Roman" pitchFamily="18" charset="0"/>
                <a:cs typeface="Times New Roman" pitchFamily="18" charset="0"/>
              </a:rPr>
              <a:t>-2u(</a:t>
            </a:r>
            <a:r>
              <a:rPr lang="en-US" sz="2000" b="1" baseline="50000" dirty="0" err="1" smtClean="0">
                <a:solidFill>
                  <a:srgbClr val="0033CC"/>
                </a:solidFill>
                <a:latin typeface="Times New Roman" pitchFamily="18" charset="0"/>
                <a:cs typeface="Times New Roman" pitchFamily="18" charset="0"/>
              </a:rPr>
              <a:t>t,r</a:t>
            </a:r>
            <a:r>
              <a:rPr lang="en-US" sz="2000" b="1" baseline="50000" dirty="0" smtClean="0">
                <a:solidFill>
                  <a:srgbClr val="0033CC"/>
                </a:solidFill>
                <a:latin typeface="Times New Roman" pitchFamily="18" charset="0"/>
                <a:cs typeface="Times New Roman" pitchFamily="18" charset="0"/>
              </a:rPr>
              <a:t>)</a:t>
            </a:r>
            <a:r>
              <a:rPr lang="el-GR" sz="2000" b="1" dirty="0" smtClean="0">
                <a:solidFill>
                  <a:srgbClr val="0033CC"/>
                </a:solidFill>
                <a:latin typeface="Times New Roman" pitchFamily="18" charset="0"/>
                <a:cs typeface="Times New Roman" pitchFamily="18" charset="0"/>
              </a:rPr>
              <a:t>ρ</a:t>
            </a:r>
            <a:r>
              <a:rPr lang="en-US" sz="2000" b="1" dirty="0" smtClean="0">
                <a:solidFill>
                  <a:srgbClr val="0033CC"/>
                </a:solidFill>
                <a:latin typeface="Times New Roman" pitchFamily="18" charset="0"/>
                <a:cs typeface="Times New Roman" pitchFamily="18" charset="0"/>
              </a:rPr>
              <a:t>(r)</a:t>
            </a:r>
            <a:r>
              <a:rPr lang="en-US" sz="2000" dirty="0" smtClean="0">
                <a:latin typeface="Times New Roman" pitchFamily="18" charset="0"/>
                <a:cs typeface="Times New Roman" pitchFamily="18" charset="0"/>
              </a:rPr>
              <a:t> </a:t>
            </a:r>
            <a:r>
              <a:rPr lang="en-US" sz="2000" b="1" dirty="0" err="1" smtClean="0">
                <a:solidFill>
                  <a:srgbClr val="0033CC"/>
                </a:solidFill>
                <a:latin typeface="Times New Roman" pitchFamily="18" charset="0"/>
                <a:cs typeface="Times New Roman" pitchFamily="18" charset="0"/>
                <a:sym typeface="Symbol"/>
              </a:rPr>
              <a:t>a</a:t>
            </a:r>
            <a:r>
              <a:rPr lang="en-US" sz="2000" b="1" baseline="-25000" dirty="0" err="1" smtClean="0">
                <a:solidFill>
                  <a:srgbClr val="0033CC"/>
                </a:solidFill>
                <a:latin typeface="Times New Roman" pitchFamily="18" charset="0"/>
                <a:cs typeface="Times New Roman" pitchFamily="18" charset="0"/>
                <a:sym typeface="Symbol"/>
              </a:rPr>
              <a:t>z</a:t>
            </a:r>
            <a:r>
              <a:rPr lang="en-US" sz="2000" b="1" dirty="0" smtClean="0">
                <a:solidFill>
                  <a:srgbClr val="0033CC"/>
                </a:solidFill>
                <a:latin typeface="Times New Roman" pitchFamily="18" charset="0"/>
                <a:cs typeface="Times New Roman" pitchFamily="18" charset="0"/>
              </a:rPr>
              <a:t>(x</a:t>
            </a:r>
            <a:r>
              <a:rPr lang="en-US" sz="2000" b="1" baseline="30000" dirty="0" smtClean="0">
                <a:solidFill>
                  <a:srgbClr val="0033CC"/>
                </a:solidFill>
                <a:latin typeface="Times New Roman" pitchFamily="18" charset="0"/>
                <a:cs typeface="Times New Roman" pitchFamily="18" charset="0"/>
                <a:sym typeface="Symbol"/>
              </a:rPr>
              <a:t></a:t>
            </a:r>
            <a:r>
              <a:rPr lang="en-US" sz="2000" b="1" dirty="0" smtClean="0">
                <a:solidFill>
                  <a:srgbClr val="0033CC"/>
                </a:solidFill>
                <a:latin typeface="Times New Roman" pitchFamily="18" charset="0"/>
                <a:cs typeface="Times New Roman" pitchFamily="18" charset="0"/>
              </a:rPr>
              <a:t>) </a:t>
            </a:r>
            <a:r>
              <a:rPr lang="en-US" sz="2000" b="1" dirty="0" smtClean="0">
                <a:latin typeface="Times New Roman" pitchFamily="18" charset="0"/>
                <a:cs typeface="Times New Roman" pitchFamily="18" charset="0"/>
              </a:rPr>
              <a:t>,</a:t>
            </a:r>
            <a:r>
              <a:rPr lang="en-US" sz="2000" b="1" dirty="0" smtClean="0">
                <a:solidFill>
                  <a:srgbClr val="0033CC"/>
                </a:solidFill>
                <a:latin typeface="Times New Roman" pitchFamily="18" charset="0"/>
                <a:cs typeface="Times New Roman" pitchFamily="18" charset="0"/>
              </a:rPr>
              <a:t>    </a:t>
            </a:r>
            <a:r>
              <a:rPr lang="en-US" sz="2000" b="1" dirty="0" err="1" smtClean="0">
                <a:solidFill>
                  <a:srgbClr val="0033CC"/>
                </a:solidFill>
                <a:latin typeface="Times New Roman" pitchFamily="18" charset="0"/>
                <a:cs typeface="Times New Roman" pitchFamily="18" charset="0"/>
                <a:sym typeface="Symbol"/>
              </a:rPr>
              <a:t>A</a:t>
            </a:r>
            <a:r>
              <a:rPr lang="en-US" sz="2000" b="1" baseline="-25000" dirty="0" err="1" smtClean="0">
                <a:solidFill>
                  <a:srgbClr val="0033CC"/>
                </a:solidFill>
                <a:latin typeface="Times New Roman" pitchFamily="18" charset="0"/>
                <a:cs typeface="Times New Roman" pitchFamily="18" charset="0"/>
                <a:sym typeface="Symbol"/>
              </a:rPr>
              <a:t>r</a:t>
            </a:r>
            <a:r>
              <a:rPr lang="en-US" sz="2000" b="1" dirty="0" smtClean="0">
                <a:solidFill>
                  <a:srgbClr val="0033CC"/>
                </a:solidFill>
                <a:latin typeface="Times New Roman" pitchFamily="18" charset="0"/>
                <a:cs typeface="Times New Roman" pitchFamily="18" charset="0"/>
              </a:rPr>
              <a:t>(</a:t>
            </a:r>
            <a:r>
              <a:rPr lang="en-US" sz="2000" b="1" dirty="0" err="1" smtClean="0">
                <a:solidFill>
                  <a:srgbClr val="0033CC"/>
                </a:solidFill>
                <a:latin typeface="Times New Roman" pitchFamily="18" charset="0"/>
                <a:cs typeface="Times New Roman" pitchFamily="18" charset="0"/>
              </a:rPr>
              <a:t>x</a:t>
            </a:r>
            <a:r>
              <a:rPr lang="en-US" sz="2000" b="1" baseline="30000" dirty="0" err="1" smtClean="0">
                <a:solidFill>
                  <a:srgbClr val="0033CC"/>
                </a:solidFill>
                <a:latin typeface="Times New Roman" pitchFamily="18" charset="0"/>
                <a:cs typeface="Times New Roman" pitchFamily="18" charset="0"/>
              </a:rPr>
              <a:t>C</a:t>
            </a:r>
            <a:r>
              <a:rPr lang="en-US" sz="2000" b="1" dirty="0" smtClean="0">
                <a:solidFill>
                  <a:srgbClr val="0033CC"/>
                </a:solidFill>
                <a:latin typeface="Times New Roman" pitchFamily="18" charset="0"/>
                <a:cs typeface="Times New Roman" pitchFamily="18" charset="0"/>
              </a:rPr>
              <a:t>) =0 </a:t>
            </a:r>
            <a:r>
              <a:rPr lang="en-US" sz="2000" b="1" dirty="0" smtClean="0">
                <a:latin typeface="Times New Roman" pitchFamily="18" charset="0"/>
                <a:cs typeface="Times New Roman" pitchFamily="18" charset="0"/>
              </a:rPr>
              <a:t>,</a:t>
            </a:r>
            <a:r>
              <a:rPr lang="en-US" sz="2000" b="1" dirty="0" smtClean="0">
                <a:solidFill>
                  <a:srgbClr val="0033CC"/>
                </a:solidFill>
                <a:latin typeface="Times New Roman" pitchFamily="18" charset="0"/>
                <a:cs typeface="Times New Roman" pitchFamily="18" charset="0"/>
              </a:rPr>
              <a:t> </a:t>
            </a:r>
            <a:endParaRPr lang="en-US" sz="2000" dirty="0" smtClean="0">
              <a:latin typeface="Times New Roman" pitchFamily="18" charset="0"/>
              <a:cs typeface="Times New Roman" pitchFamily="18" charset="0"/>
            </a:endParaRPr>
          </a:p>
          <a:p>
            <a:pPr marL="0" indent="12700">
              <a:lnSpc>
                <a:spcPct val="80000"/>
              </a:lnSpc>
              <a:spcBef>
                <a:spcPts val="480"/>
              </a:spcBef>
              <a:buFont typeface="Arial" charset="0"/>
              <a:buNone/>
              <a:defRPr/>
            </a:pPr>
            <a:r>
              <a:rPr lang="en-US" sz="2000" dirty="0" smtClean="0">
                <a:latin typeface="Times New Roman" pitchFamily="18" charset="0"/>
                <a:cs typeface="Times New Roman" pitchFamily="18" charset="0"/>
              </a:rPr>
              <a:t>where </a:t>
            </a:r>
            <a:r>
              <a:rPr lang="en-US" sz="2000" b="1" dirty="0" smtClean="0">
                <a:solidFill>
                  <a:srgbClr val="0033CC"/>
                </a:solidFill>
                <a:latin typeface="Times New Roman" pitchFamily="18" charset="0"/>
                <a:cs typeface="Times New Roman" pitchFamily="18" charset="0"/>
              </a:rPr>
              <a:t>u(t, r) </a:t>
            </a:r>
            <a:r>
              <a:rPr lang="en-US" sz="2000" dirty="0" smtClean="0">
                <a:latin typeface="Times New Roman" pitchFamily="18" charset="0"/>
                <a:cs typeface="Times New Roman" pitchFamily="18" charset="0"/>
              </a:rPr>
              <a:t>is the oscillatory metric function and </a:t>
            </a:r>
          </a:p>
          <a:p>
            <a:pPr marL="0" indent="12700" algn="ctr">
              <a:lnSpc>
                <a:spcPct val="80000"/>
              </a:lnSpc>
              <a:spcBef>
                <a:spcPts val="480"/>
              </a:spcBef>
              <a:buFont typeface="Arial" charset="0"/>
              <a:buNone/>
              <a:defRPr/>
            </a:pPr>
            <a:r>
              <a:rPr lang="en-US" sz="2000" b="1" dirty="0" smtClean="0">
                <a:solidFill>
                  <a:srgbClr val="0033CC"/>
                </a:solidFill>
                <a:latin typeface="Times New Roman" pitchFamily="18" charset="0"/>
                <a:cs typeface="Times New Roman" pitchFamily="18" charset="0"/>
                <a:sym typeface="Symbol"/>
              </a:rPr>
              <a:t>a</a:t>
            </a:r>
            <a:r>
              <a:rPr lang="en-US" sz="2000" b="1" baseline="-25000" dirty="0" smtClean="0">
                <a:solidFill>
                  <a:srgbClr val="0033CC"/>
                </a:solidFill>
                <a:latin typeface="Times New Roman" pitchFamily="18" charset="0"/>
                <a:cs typeface="Times New Roman" pitchFamily="18" charset="0"/>
                <a:sym typeface="Symbol"/>
              </a:rPr>
              <a:t> </a:t>
            </a:r>
            <a:r>
              <a:rPr lang="en-US" sz="2000" b="1" dirty="0" smtClean="0">
                <a:solidFill>
                  <a:srgbClr val="0033CC"/>
                </a:solidFill>
                <a:latin typeface="Times New Roman" pitchFamily="18" charset="0"/>
                <a:cs typeface="Times New Roman" pitchFamily="18" charset="0"/>
              </a:rPr>
              <a:t>(x</a:t>
            </a:r>
            <a:r>
              <a:rPr lang="en-US" sz="2000" b="1" baseline="30000" dirty="0" smtClean="0">
                <a:solidFill>
                  <a:srgbClr val="0033CC"/>
                </a:solidFill>
                <a:latin typeface="Times New Roman" pitchFamily="18" charset="0"/>
                <a:cs typeface="Times New Roman" pitchFamily="18" charset="0"/>
                <a:sym typeface="Symbol"/>
              </a:rPr>
              <a:t></a:t>
            </a:r>
            <a:r>
              <a:rPr lang="en-US" sz="2000" b="1" dirty="0" smtClean="0">
                <a:solidFill>
                  <a:srgbClr val="0033CC"/>
                </a:solidFill>
                <a:latin typeface="Times New Roman" pitchFamily="18" charset="0"/>
                <a:cs typeface="Times New Roman" pitchFamily="18" charset="0"/>
              </a:rPr>
              <a:t>) ~ </a:t>
            </a:r>
            <a:r>
              <a:rPr lang="en-US" sz="2000" b="1" dirty="0" smtClean="0">
                <a:solidFill>
                  <a:srgbClr val="0033CC"/>
                </a:solidFill>
                <a:latin typeface="Times New Roman" pitchFamily="18" charset="0"/>
                <a:cs typeface="Times New Roman" pitchFamily="18" charset="0"/>
                <a:sym typeface="Symbol"/>
              </a:rPr>
              <a:t>ε</a:t>
            </a:r>
            <a:r>
              <a:rPr lang="en-US" sz="2000" b="1" baseline="-25000" dirty="0" smtClean="0">
                <a:solidFill>
                  <a:srgbClr val="0033CC"/>
                </a:solidFill>
                <a:latin typeface="Times New Roman" pitchFamily="18" charset="0"/>
                <a:cs typeface="Times New Roman" pitchFamily="18" charset="0"/>
                <a:sym typeface="Symbol"/>
              </a:rPr>
              <a:t> </a:t>
            </a:r>
            <a:r>
              <a:rPr lang="en-US" sz="2000" b="1" dirty="0" smtClean="0">
                <a:solidFill>
                  <a:srgbClr val="0033CC"/>
                </a:solidFill>
                <a:latin typeface="Times New Roman" pitchFamily="18" charset="0"/>
                <a:cs typeface="Times New Roman" pitchFamily="18" charset="0"/>
              </a:rPr>
              <a:t>exp(</a:t>
            </a:r>
            <a:r>
              <a:rPr lang="en-US" sz="2000" b="1" dirty="0" err="1" smtClean="0">
                <a:solidFill>
                  <a:srgbClr val="0033CC"/>
                </a:solidFill>
                <a:latin typeface="Times New Roman" pitchFamily="18" charset="0"/>
                <a:cs typeface="Times New Roman" pitchFamily="18" charset="0"/>
              </a:rPr>
              <a:t>ip</a:t>
            </a:r>
            <a:r>
              <a:rPr lang="en-US" sz="2000" b="1" baseline="-25000" dirty="0" err="1" smtClean="0">
                <a:solidFill>
                  <a:srgbClr val="0033CC"/>
                </a:solidFill>
                <a:latin typeface="Times New Roman" pitchFamily="18" charset="0"/>
                <a:cs typeface="Times New Roman" pitchFamily="18" charset="0"/>
                <a:sym typeface="Symbol"/>
              </a:rPr>
              <a:t></a:t>
            </a:r>
            <a:r>
              <a:rPr lang="en-US" sz="2000" b="1" dirty="0" err="1" smtClean="0">
                <a:solidFill>
                  <a:srgbClr val="0033CC"/>
                </a:solidFill>
                <a:latin typeface="Times New Roman" pitchFamily="18" charset="0"/>
                <a:cs typeface="Times New Roman" pitchFamily="18" charset="0"/>
              </a:rPr>
              <a:t>x</a:t>
            </a:r>
            <a:r>
              <a:rPr lang="en-US" sz="2000" b="1" baseline="30000" dirty="0" err="1" smtClean="0">
                <a:solidFill>
                  <a:srgbClr val="0033CC"/>
                </a:solidFill>
                <a:latin typeface="Times New Roman" pitchFamily="18" charset="0"/>
                <a:cs typeface="Times New Roman" pitchFamily="18" charset="0"/>
              </a:rPr>
              <a:t>α</a:t>
            </a:r>
            <a:r>
              <a:rPr lang="en-US" sz="2000" b="1" dirty="0" smtClean="0">
                <a:solidFill>
                  <a:srgbClr val="0033CC"/>
                </a:solidFill>
                <a:latin typeface="Times New Roman" pitchFamily="18" charset="0"/>
                <a:cs typeface="Times New Roman" pitchFamily="18" charset="0"/>
              </a:rPr>
              <a:t>) </a:t>
            </a:r>
          </a:p>
          <a:p>
            <a:pPr marL="0" indent="12700" algn="just">
              <a:lnSpc>
                <a:spcPct val="80000"/>
              </a:lnSpc>
              <a:spcBef>
                <a:spcPts val="480"/>
              </a:spcBef>
              <a:buFont typeface="Arial" charset="0"/>
              <a:buNone/>
              <a:defRPr/>
            </a:pPr>
            <a:r>
              <a:rPr lang="en-US" sz="2000" dirty="0" smtClean="0">
                <a:latin typeface="Times New Roman" pitchFamily="18" charset="0"/>
                <a:cs typeface="Times New Roman" pitchFamily="18" charset="0"/>
              </a:rPr>
              <a:t>denote the components of the </a:t>
            </a:r>
            <a:r>
              <a:rPr lang="en-US" sz="2000" b="1" dirty="0" smtClean="0">
                <a:solidFill>
                  <a:srgbClr val="0033CC"/>
                </a:solidFill>
                <a:latin typeface="Times New Roman" pitchFamily="18" charset="0"/>
                <a:cs typeface="Times New Roman" pitchFamily="18" charset="0"/>
              </a:rPr>
              <a:t>4D</a:t>
            </a:r>
            <a:r>
              <a:rPr lang="en-US" sz="2000" dirty="0" smtClean="0">
                <a:latin typeface="Times New Roman" pitchFamily="18" charset="0"/>
                <a:cs typeface="Times New Roman" pitchFamily="18" charset="0"/>
              </a:rPr>
              <a:t> vector potential on the brane. Time averaging the </a:t>
            </a:r>
            <a:r>
              <a:rPr lang="en-US" sz="2000" b="1" dirty="0" smtClean="0">
                <a:solidFill>
                  <a:srgbClr val="008000"/>
                </a:solidFill>
                <a:latin typeface="Times New Roman" pitchFamily="18" charset="0"/>
                <a:cs typeface="Times New Roman" pitchFamily="18" charset="0"/>
              </a:rPr>
              <a:t>Maxwell</a:t>
            </a:r>
            <a:r>
              <a:rPr lang="en-US" sz="2000" dirty="0" smtClean="0">
                <a:latin typeface="Times New Roman" pitchFamily="18" charset="0"/>
                <a:cs typeface="Times New Roman" pitchFamily="18" charset="0"/>
              </a:rPr>
              <a:t> equations we find behavior of the extra dimension part of vector zero mode </a:t>
            </a:r>
            <a:r>
              <a:rPr lang="el-GR" sz="2000" b="1" dirty="0" smtClean="0">
                <a:solidFill>
                  <a:srgbClr val="0033CC"/>
                </a:solidFill>
                <a:latin typeface="Times New Roman" pitchFamily="18" charset="0"/>
                <a:cs typeface="Times New Roman" pitchFamily="18" charset="0"/>
              </a:rPr>
              <a:t>ρ</a:t>
            </a:r>
            <a:r>
              <a:rPr lang="en-US" sz="2000" b="1" dirty="0" smtClean="0">
                <a:solidFill>
                  <a:srgbClr val="0033CC"/>
                </a:solidFill>
                <a:latin typeface="Times New Roman" pitchFamily="18" charset="0"/>
                <a:cs typeface="Times New Roman" pitchFamily="18" charset="0"/>
              </a:rPr>
              <a:t>(r)</a:t>
            </a:r>
            <a:r>
              <a:rPr lang="en-US" sz="2000" dirty="0" smtClean="0">
                <a:latin typeface="Times New Roman" pitchFamily="18" charset="0"/>
                <a:cs typeface="Times New Roman" pitchFamily="18" charset="0"/>
              </a:rPr>
              <a:t> far from and close to the brane </a:t>
            </a:r>
            <a:r>
              <a:rPr lang="en-US" sz="2000" b="1" dirty="0" smtClean="0">
                <a:solidFill>
                  <a:srgbClr val="FF0000"/>
                </a:solidFill>
                <a:latin typeface="Times New Roman" pitchFamily="18" charset="0"/>
                <a:cs typeface="Times New Roman" pitchFamily="18" charset="0"/>
              </a:rPr>
              <a:t>[1,2]</a:t>
            </a:r>
            <a:r>
              <a:rPr lang="en-US" sz="2000" dirty="0" smtClean="0">
                <a:latin typeface="Times New Roman" pitchFamily="18" charset="0"/>
                <a:cs typeface="Times New Roman" pitchFamily="18" charset="0"/>
              </a:rPr>
              <a:t>:</a:t>
            </a:r>
          </a:p>
          <a:p>
            <a:pPr marL="0" indent="12700" algn="ctr">
              <a:lnSpc>
                <a:spcPct val="80000"/>
              </a:lnSpc>
              <a:spcBef>
                <a:spcPts val="480"/>
              </a:spcBef>
              <a:buFont typeface="Arial" charset="0"/>
              <a:buNone/>
              <a:defRPr/>
            </a:pPr>
            <a:r>
              <a:rPr lang="el-GR" sz="2000" b="1" dirty="0" smtClean="0">
                <a:solidFill>
                  <a:srgbClr val="0033CC"/>
                </a:solidFill>
                <a:latin typeface="Times New Roman" pitchFamily="18" charset="0"/>
                <a:cs typeface="Times New Roman" pitchFamily="18" charset="0"/>
              </a:rPr>
              <a:t>ρ</a:t>
            </a:r>
            <a:r>
              <a:rPr lang="en-US" sz="2000" b="1" dirty="0" smtClean="0">
                <a:solidFill>
                  <a:srgbClr val="0033CC"/>
                </a:solidFill>
                <a:latin typeface="Times New Roman" pitchFamily="18" charset="0"/>
                <a:cs typeface="Times New Roman" pitchFamily="18" charset="0"/>
              </a:rPr>
              <a:t>(r)|</a:t>
            </a:r>
            <a:r>
              <a:rPr lang="en-US" sz="2000" b="1" baseline="-25000" dirty="0" smtClean="0">
                <a:solidFill>
                  <a:srgbClr val="0033CC"/>
                </a:solidFill>
                <a:latin typeface="Times New Roman" pitchFamily="18" charset="0"/>
                <a:cs typeface="Times New Roman" pitchFamily="18" charset="0"/>
              </a:rPr>
              <a:t> </a:t>
            </a:r>
            <a:r>
              <a:rPr lang="en-US" sz="2000" b="1" baseline="-25000" dirty="0" smtClean="0">
                <a:latin typeface="Times New Roman" pitchFamily="18" charset="0"/>
                <a:cs typeface="Times New Roman" pitchFamily="18" charset="0"/>
              </a:rPr>
              <a:t>r→±∞</a:t>
            </a:r>
            <a:r>
              <a:rPr lang="en-US" sz="2000" b="1" dirty="0" smtClean="0">
                <a:solidFill>
                  <a:srgbClr val="0033CC"/>
                </a:solidFill>
                <a:latin typeface="Times New Roman" pitchFamily="18" charset="0"/>
                <a:cs typeface="Times New Roman" pitchFamily="18" charset="0"/>
              </a:rPr>
              <a:t> ~ e</a:t>
            </a:r>
            <a:r>
              <a:rPr lang="en-US" sz="2000" b="1" baseline="30000" dirty="0" smtClean="0">
                <a:solidFill>
                  <a:srgbClr val="0033CC"/>
                </a:solidFill>
                <a:latin typeface="Times New Roman" pitchFamily="18" charset="0"/>
                <a:cs typeface="Times New Roman" pitchFamily="18" charset="0"/>
              </a:rPr>
              <a:t>-2a|r|</a:t>
            </a:r>
            <a:r>
              <a:rPr lang="en-US" sz="2000" b="1" dirty="0" smtClean="0">
                <a:solidFill>
                  <a:srgbClr val="0033CC"/>
                </a:solidFill>
                <a:latin typeface="Times New Roman" pitchFamily="18" charset="0"/>
                <a:cs typeface="Times New Roman" pitchFamily="18" charset="0"/>
              </a:rPr>
              <a:t> </a:t>
            </a:r>
            <a:r>
              <a:rPr lang="en-US" sz="2000" b="1" dirty="0" smtClean="0">
                <a:latin typeface="Times New Roman" pitchFamily="18" charset="0"/>
                <a:cs typeface="Times New Roman" pitchFamily="18" charset="0"/>
              </a:rPr>
              <a:t>,</a:t>
            </a:r>
            <a:r>
              <a:rPr lang="en-US" sz="2000" b="1" baseline="30000"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     </a:t>
            </a:r>
            <a:r>
              <a:rPr lang="el-GR" sz="2000" b="1" dirty="0" smtClean="0">
                <a:solidFill>
                  <a:srgbClr val="0033CC"/>
                </a:solidFill>
                <a:latin typeface="Times New Roman" pitchFamily="18" charset="0"/>
                <a:cs typeface="Times New Roman" pitchFamily="18" charset="0"/>
              </a:rPr>
              <a:t>ρ</a:t>
            </a:r>
            <a:r>
              <a:rPr lang="en-US" sz="2000" b="1" dirty="0" smtClean="0">
                <a:solidFill>
                  <a:srgbClr val="0033CC"/>
                </a:solidFill>
                <a:latin typeface="Times New Roman" pitchFamily="18" charset="0"/>
                <a:cs typeface="Times New Roman" pitchFamily="18" charset="0"/>
              </a:rPr>
              <a:t>(r)|</a:t>
            </a:r>
            <a:r>
              <a:rPr lang="en-US" sz="2000" b="1" baseline="-25000" dirty="0" smtClean="0">
                <a:solidFill>
                  <a:srgbClr val="0033CC"/>
                </a:solidFill>
                <a:latin typeface="Times New Roman" pitchFamily="18" charset="0"/>
                <a:cs typeface="Times New Roman" pitchFamily="18" charset="0"/>
              </a:rPr>
              <a:t> </a:t>
            </a:r>
            <a:r>
              <a:rPr lang="en-US" sz="2000" b="1" baseline="-25000" dirty="0" smtClean="0">
                <a:latin typeface="Times New Roman" pitchFamily="18" charset="0"/>
                <a:cs typeface="Times New Roman" pitchFamily="18" charset="0"/>
              </a:rPr>
              <a:t>r→±0</a:t>
            </a:r>
            <a:r>
              <a:rPr lang="en-US" sz="2000" b="1" dirty="0" smtClean="0">
                <a:solidFill>
                  <a:srgbClr val="0033CC"/>
                </a:solidFill>
                <a:latin typeface="Times New Roman" pitchFamily="18" charset="0"/>
                <a:cs typeface="Times New Roman" pitchFamily="18" charset="0"/>
              </a:rPr>
              <a:t> ~ const </a:t>
            </a:r>
            <a:r>
              <a:rPr lang="en-US" sz="2000" b="1" dirty="0" smtClean="0">
                <a:latin typeface="Times New Roman" pitchFamily="18" charset="0"/>
                <a:cs typeface="Times New Roman" pitchFamily="18" charset="0"/>
              </a:rPr>
              <a:t>.</a:t>
            </a:r>
            <a:endParaRPr lang="en-US" sz="2000" b="1" baseline="30000" dirty="0" smtClean="0">
              <a:latin typeface="Times New Roman" pitchFamily="18" charset="0"/>
              <a:cs typeface="Times New Roman" pitchFamily="18" charset="0"/>
            </a:endParaRPr>
          </a:p>
          <a:p>
            <a:pPr marL="0" indent="12700" algn="just">
              <a:lnSpc>
                <a:spcPct val="80000"/>
              </a:lnSpc>
              <a:spcBef>
                <a:spcPts val="480"/>
              </a:spcBef>
              <a:buNone/>
              <a:defRPr/>
            </a:pPr>
            <a:r>
              <a:rPr lang="en-US" sz="2000" dirty="0" smtClean="0">
                <a:latin typeface="Times New Roman" pitchFamily="18" charset="0"/>
                <a:cs typeface="Times New Roman" pitchFamily="18" charset="0"/>
              </a:rPr>
              <a:t>So </a:t>
            </a:r>
            <a:r>
              <a:rPr lang="el-GR" sz="2000" b="1" dirty="0" smtClean="0">
                <a:solidFill>
                  <a:srgbClr val="0033CC"/>
                </a:solidFill>
                <a:latin typeface="Times New Roman" pitchFamily="18" charset="0"/>
                <a:cs typeface="Times New Roman" pitchFamily="18" charset="0"/>
              </a:rPr>
              <a:t>ρ</a:t>
            </a:r>
            <a:r>
              <a:rPr lang="en-US" sz="2000" b="1" dirty="0" smtClean="0">
                <a:solidFill>
                  <a:srgbClr val="0033CC"/>
                </a:solidFill>
                <a:latin typeface="Times New Roman" pitchFamily="18" charset="0"/>
                <a:cs typeface="Times New Roman" pitchFamily="18" charset="0"/>
              </a:rPr>
              <a:t>(r) </a:t>
            </a:r>
            <a:r>
              <a:rPr lang="en-US" sz="2000" dirty="0" smtClean="0">
                <a:latin typeface="Times New Roman" pitchFamily="18" charset="0"/>
                <a:cs typeface="Times New Roman" pitchFamily="18" charset="0"/>
              </a:rPr>
              <a:t>has maximum at </a:t>
            </a:r>
            <a:r>
              <a:rPr lang="en-US" sz="2000" b="1" dirty="0" smtClean="0">
                <a:solidFill>
                  <a:srgbClr val="0033CC"/>
                </a:solidFill>
                <a:latin typeface="Times New Roman" pitchFamily="18" charset="0"/>
                <a:cs typeface="Times New Roman" pitchFamily="18" charset="0"/>
              </a:rPr>
              <a:t>r = 0</a:t>
            </a:r>
            <a:r>
              <a:rPr lang="en-US" sz="2000" dirty="0" smtClean="0">
                <a:latin typeface="Times New Roman" pitchFamily="18" charset="0"/>
                <a:cs typeface="Times New Roman" pitchFamily="18" charset="0"/>
              </a:rPr>
              <a:t>, falls off from the brane and vanishes at the infinity as </a:t>
            </a:r>
            <a:r>
              <a:rPr lang="en-US" sz="2000" b="1" dirty="0" smtClean="0">
                <a:solidFill>
                  <a:srgbClr val="0033CC"/>
                </a:solidFill>
                <a:latin typeface="Times New Roman" pitchFamily="18" charset="0"/>
                <a:cs typeface="Times New Roman" pitchFamily="18" charset="0"/>
              </a:rPr>
              <a:t>e</a:t>
            </a:r>
            <a:r>
              <a:rPr lang="en-US" sz="2000" b="1" baseline="30000" dirty="0" smtClean="0">
                <a:solidFill>
                  <a:srgbClr val="0033CC"/>
                </a:solidFill>
                <a:latin typeface="Times New Roman" pitchFamily="18" charset="0"/>
                <a:cs typeface="Times New Roman" pitchFamily="18" charset="0"/>
              </a:rPr>
              <a:t>-2a|r|</a:t>
            </a:r>
            <a:r>
              <a:rPr lang="en-US" sz="2000" dirty="0" smtClean="0">
                <a:latin typeface="Times New Roman" pitchFamily="18" charset="0"/>
                <a:cs typeface="Times New Roman" pitchFamily="18" charset="0"/>
              </a:rPr>
              <a:t>. In </a:t>
            </a:r>
            <a:r>
              <a:rPr lang="en-US" sz="2000" b="1" dirty="0" smtClean="0">
                <a:solidFill>
                  <a:srgbClr val="0033CC"/>
                </a:solidFill>
                <a:latin typeface="Times New Roman" pitchFamily="18" charset="0"/>
                <a:cs typeface="Times New Roman" pitchFamily="18" charset="0"/>
              </a:rPr>
              <a:t>S </a:t>
            </a:r>
            <a:r>
              <a:rPr lang="en-US" sz="2000" dirty="0" smtClean="0">
                <a:latin typeface="Times New Roman" pitchFamily="18" charset="0"/>
                <a:cs typeface="Times New Roman" pitchFamily="18" charset="0"/>
              </a:rPr>
              <a:t>the extra dimension parts of the determinant and two metric tensors with upper indices cancel each other. Because of this in the original brane models the vector field zero modes (with the constant extra part) cannot be localized on the brane for any sign of </a:t>
            </a:r>
            <a:r>
              <a:rPr lang="en-US" sz="2000" b="1" dirty="0" smtClean="0">
                <a:solidFill>
                  <a:srgbClr val="0033CC"/>
                </a:solidFill>
                <a:latin typeface="Times New Roman" pitchFamily="18" charset="0"/>
                <a:cs typeface="Times New Roman" pitchFamily="18" charset="0"/>
              </a:rPr>
              <a:t>a</a:t>
            </a:r>
            <a:r>
              <a:rPr lang="en-US" sz="2000" dirty="0" smtClean="0">
                <a:latin typeface="Times New Roman" pitchFamily="18" charset="0"/>
                <a:cs typeface="Times New Roman" pitchFamily="18" charset="0"/>
              </a:rPr>
              <a:t>. In our model </a:t>
            </a:r>
            <a:r>
              <a:rPr lang="el-GR" sz="2000" b="1" dirty="0" smtClean="0">
                <a:solidFill>
                  <a:srgbClr val="0033CC"/>
                </a:solidFill>
                <a:latin typeface="Times New Roman" pitchFamily="18" charset="0"/>
                <a:cs typeface="Times New Roman" pitchFamily="18" charset="0"/>
              </a:rPr>
              <a:t>ρ</a:t>
            </a:r>
            <a:r>
              <a:rPr lang="en-US" sz="2000" b="1" dirty="0" smtClean="0">
                <a:solidFill>
                  <a:srgbClr val="0033CC"/>
                </a:solidFill>
                <a:latin typeface="Times New Roman" pitchFamily="18" charset="0"/>
                <a:cs typeface="Times New Roman" pitchFamily="18" charset="0"/>
              </a:rPr>
              <a:t>(r) </a:t>
            </a:r>
            <a:r>
              <a:rPr lang="en-US" sz="2000" dirty="0" smtClean="0">
                <a:latin typeface="Times New Roman" pitchFamily="18" charset="0"/>
                <a:cs typeface="Times New Roman" pitchFamily="18" charset="0"/>
              </a:rPr>
              <a:t>is not a constant, for </a:t>
            </a:r>
            <a:r>
              <a:rPr lang="en-US" sz="2000" b="1" dirty="0" smtClean="0">
                <a:solidFill>
                  <a:srgbClr val="0033CC"/>
                </a:solidFill>
                <a:latin typeface="Times New Roman" pitchFamily="18" charset="0"/>
                <a:cs typeface="Times New Roman" pitchFamily="18" charset="0"/>
              </a:rPr>
              <a:t>a &gt; 0 </a:t>
            </a:r>
            <a:r>
              <a:rPr lang="en-US" sz="2000" dirty="0" smtClean="0">
                <a:latin typeface="Times New Roman" pitchFamily="18" charset="0"/>
                <a:cs typeface="Times New Roman" pitchFamily="18" charset="0"/>
              </a:rPr>
              <a:t>it contains the exponentially decreasing factor and integral of </a:t>
            </a:r>
            <a:r>
              <a:rPr lang="en-US" sz="2000" b="1" dirty="0" smtClean="0">
                <a:solidFill>
                  <a:srgbClr val="0033CC"/>
                </a:solidFill>
                <a:latin typeface="Times New Roman" pitchFamily="18" charset="0"/>
                <a:cs typeface="Times New Roman" pitchFamily="18" charset="0"/>
              </a:rPr>
              <a:t>S </a:t>
            </a:r>
            <a:r>
              <a:rPr lang="en-US" sz="2000" dirty="0" smtClean="0">
                <a:latin typeface="Times New Roman" pitchFamily="18" charset="0"/>
                <a:cs typeface="Times New Roman" pitchFamily="18" charset="0"/>
              </a:rPr>
              <a:t>by </a:t>
            </a:r>
            <a:r>
              <a:rPr lang="en-US" sz="2000" b="1" dirty="0" smtClean="0">
                <a:solidFill>
                  <a:srgbClr val="0033CC"/>
                </a:solidFill>
                <a:latin typeface="Times New Roman" pitchFamily="18" charset="0"/>
                <a:cs typeface="Times New Roman" pitchFamily="18" charset="0"/>
              </a:rPr>
              <a:t>r </a:t>
            </a:r>
            <a:r>
              <a:rPr lang="en-US" sz="2000" dirty="0" smtClean="0">
                <a:latin typeface="Times New Roman" pitchFamily="18" charset="0"/>
                <a:cs typeface="Times New Roman" pitchFamily="18" charset="0"/>
              </a:rPr>
              <a:t>is convergent. </a:t>
            </a:r>
          </a:p>
          <a:p>
            <a:pPr marL="0" indent="12700" algn="just">
              <a:lnSpc>
                <a:spcPct val="82000"/>
              </a:lnSpc>
              <a:spcBef>
                <a:spcPts val="480"/>
              </a:spcBef>
              <a:buNone/>
              <a:defRPr/>
            </a:pPr>
            <a:r>
              <a:rPr lang="ka-GE" sz="2000" b="1" dirty="0" smtClean="0">
                <a:solidFill>
                  <a:srgbClr val="FF0000"/>
                </a:solidFill>
                <a:cs typeface="Times New Roman" pitchFamily="18" charset="0"/>
              </a:rPr>
              <a:t>[1] </a:t>
            </a:r>
            <a:r>
              <a:rPr lang="it-IT" sz="2000" b="1" dirty="0" smtClean="0">
                <a:solidFill>
                  <a:srgbClr val="FF0000"/>
                </a:solidFill>
                <a:latin typeface="Times New Roman" pitchFamily="18" charset="0"/>
                <a:cs typeface="Times New Roman" pitchFamily="18" charset="0"/>
              </a:rPr>
              <a:t>M. Gogberashvili, </a:t>
            </a:r>
            <a:r>
              <a:rPr lang="it-IT" sz="2000" i="1" dirty="0" smtClean="0">
                <a:solidFill>
                  <a:srgbClr val="FF0000"/>
                </a:solidFill>
                <a:latin typeface="Times New Roman" pitchFamily="18" charset="0"/>
                <a:cs typeface="Times New Roman" pitchFamily="18" charset="0"/>
              </a:rPr>
              <a:t>JHEP</a:t>
            </a:r>
            <a:r>
              <a:rPr lang="it-IT" sz="2000" b="1" dirty="0" smtClean="0">
                <a:solidFill>
                  <a:srgbClr val="FF0000"/>
                </a:solidFill>
                <a:latin typeface="Times New Roman" pitchFamily="18" charset="0"/>
                <a:cs typeface="Times New Roman" pitchFamily="18" charset="0"/>
              </a:rPr>
              <a:t> 2012 </a:t>
            </a:r>
            <a:r>
              <a:rPr lang="it-IT" sz="2000" dirty="0" smtClean="0">
                <a:solidFill>
                  <a:srgbClr val="FF0000"/>
                </a:solidFill>
                <a:latin typeface="Times New Roman" pitchFamily="18" charset="0"/>
                <a:cs typeface="Times New Roman" pitchFamily="18" charset="0"/>
              </a:rPr>
              <a:t>(2012) 56;</a:t>
            </a:r>
            <a:endParaRPr lang="en-US" sz="2000" dirty="0" smtClean="0">
              <a:solidFill>
                <a:srgbClr val="FF0000"/>
              </a:solidFill>
              <a:latin typeface="Times New Roman" pitchFamily="18" charset="0"/>
              <a:cs typeface="Times New Roman" pitchFamily="18" charset="0"/>
            </a:endParaRPr>
          </a:p>
          <a:p>
            <a:pPr marL="0" indent="12700" algn="just">
              <a:lnSpc>
                <a:spcPct val="82000"/>
              </a:lnSpc>
              <a:spcBef>
                <a:spcPts val="480"/>
              </a:spcBef>
              <a:buNone/>
              <a:defRPr/>
            </a:pPr>
            <a:r>
              <a:rPr lang="en-US" sz="1800" b="1" dirty="0" smtClean="0">
                <a:solidFill>
                  <a:srgbClr val="FF0000"/>
                </a:solidFill>
                <a:latin typeface="Times New Roman" pitchFamily="18" charset="0"/>
                <a:cs typeface="Times New Roman" pitchFamily="18" charset="0"/>
              </a:rPr>
              <a:t>[2]</a:t>
            </a:r>
            <a:r>
              <a:rPr lang="en-US" sz="1800" dirty="0" smtClean="0">
                <a:solidFill>
                  <a:srgbClr val="FF0000"/>
                </a:solidFill>
                <a:latin typeface="Times New Roman" pitchFamily="18" charset="0"/>
                <a:cs typeface="Times New Roman" pitchFamily="18" charset="0"/>
              </a:rPr>
              <a:t> </a:t>
            </a:r>
            <a:r>
              <a:rPr lang="en-US" sz="1800" b="1" dirty="0" err="1" smtClean="0">
                <a:solidFill>
                  <a:srgbClr val="FF0000"/>
                </a:solidFill>
                <a:latin typeface="Times New Roman" pitchFamily="18" charset="0"/>
                <a:cs typeface="Times New Roman" pitchFamily="18" charset="0"/>
              </a:rPr>
              <a:t>M.Gogberashvili</a:t>
            </a:r>
            <a:r>
              <a:rPr lang="en-US" sz="1800" b="1" dirty="0" smtClean="0">
                <a:solidFill>
                  <a:srgbClr val="FF0000"/>
                </a:solidFill>
                <a:latin typeface="Times New Roman" pitchFamily="18" charset="0"/>
                <a:cs typeface="Times New Roman" pitchFamily="18" charset="0"/>
              </a:rPr>
              <a:t>, </a:t>
            </a:r>
            <a:r>
              <a:rPr lang="en-US" sz="1800" b="1" dirty="0" err="1" smtClean="0">
                <a:solidFill>
                  <a:srgbClr val="FF0000"/>
                </a:solidFill>
                <a:latin typeface="Times New Roman" pitchFamily="18" charset="0"/>
                <a:cs typeface="Times New Roman" pitchFamily="18" charset="0"/>
              </a:rPr>
              <a:t>P.Midodashvili</a:t>
            </a:r>
            <a:r>
              <a:rPr lang="en-US" sz="1800" b="1" dirty="0" smtClean="0">
                <a:solidFill>
                  <a:srgbClr val="FF0000"/>
                </a:solidFill>
                <a:latin typeface="Times New Roman" pitchFamily="18" charset="0"/>
                <a:cs typeface="Times New Roman" pitchFamily="18" charset="0"/>
              </a:rPr>
              <a:t>, </a:t>
            </a:r>
            <a:r>
              <a:rPr lang="en-US" sz="1800" b="1" dirty="0" err="1" smtClean="0">
                <a:solidFill>
                  <a:srgbClr val="FF0000"/>
                </a:solidFill>
                <a:latin typeface="Times New Roman" pitchFamily="18" charset="0"/>
                <a:cs typeface="Times New Roman" pitchFamily="18" charset="0"/>
              </a:rPr>
              <a:t>L.Midodashvili</a:t>
            </a:r>
            <a:r>
              <a:rPr lang="en-US" sz="1800" b="1" dirty="0" smtClean="0">
                <a:solidFill>
                  <a:srgbClr val="FF0000"/>
                </a:solidFill>
                <a:latin typeface="Times New Roman" pitchFamily="18" charset="0"/>
                <a:cs typeface="Times New Roman" pitchFamily="18" charset="0"/>
              </a:rPr>
              <a:t>, </a:t>
            </a:r>
            <a:r>
              <a:rPr lang="en-US" sz="1800" i="1" dirty="0" smtClean="0">
                <a:solidFill>
                  <a:srgbClr val="FF0000"/>
                </a:solidFill>
                <a:latin typeface="Times New Roman" pitchFamily="18" charset="0"/>
                <a:cs typeface="Times New Roman" pitchFamily="18" charset="0"/>
              </a:rPr>
              <a:t>Phys. </a:t>
            </a:r>
            <a:r>
              <a:rPr lang="en-US" sz="1800" i="1" dirty="0" err="1" smtClean="0">
                <a:solidFill>
                  <a:srgbClr val="FF0000"/>
                </a:solidFill>
                <a:latin typeface="Times New Roman" pitchFamily="18" charset="0"/>
                <a:cs typeface="Times New Roman" pitchFamily="18" charset="0"/>
              </a:rPr>
              <a:t>Lett</a:t>
            </a:r>
            <a:r>
              <a:rPr lang="en-US" sz="1800" dirty="0" smtClean="0">
                <a:solidFill>
                  <a:srgbClr val="FF0000"/>
                </a:solidFill>
                <a:latin typeface="Times New Roman" pitchFamily="18" charset="0"/>
                <a:cs typeface="Times New Roman" pitchFamily="18" charset="0"/>
              </a:rPr>
              <a:t>. </a:t>
            </a:r>
            <a:r>
              <a:rPr lang="en-US" sz="1800" b="1" dirty="0" smtClean="0">
                <a:solidFill>
                  <a:srgbClr val="FF0000"/>
                </a:solidFill>
                <a:latin typeface="Times New Roman" pitchFamily="18" charset="0"/>
                <a:cs typeface="Times New Roman" pitchFamily="18" charset="0"/>
              </a:rPr>
              <a:t>B 707</a:t>
            </a:r>
            <a:r>
              <a:rPr lang="ka-GE" sz="1800" dirty="0" smtClean="0">
                <a:solidFill>
                  <a:srgbClr val="FF0000"/>
                </a:solidFill>
                <a:cs typeface="Times New Roman" pitchFamily="18" charset="0"/>
              </a:rPr>
              <a:t> (2012) </a:t>
            </a:r>
            <a:r>
              <a:rPr lang="en-US" sz="1800" dirty="0" smtClean="0">
                <a:solidFill>
                  <a:srgbClr val="FF0000"/>
                </a:solidFill>
                <a:latin typeface="Times New Roman" pitchFamily="18" charset="0"/>
                <a:cs typeface="Times New Roman" pitchFamily="18" charset="0"/>
              </a:rPr>
              <a:t>169</a:t>
            </a:r>
            <a:endParaRPr lang="en-US" sz="1800" b="1" dirty="0" smtClean="0">
              <a:solidFill>
                <a:srgbClr val="FF0000"/>
              </a:solidFill>
              <a:latin typeface="Times New Roman" pitchFamily="18" charset="0"/>
              <a:cs typeface="Times New Roman" pitchFamily="18" charset="0"/>
            </a:endParaRPr>
          </a:p>
          <a:p>
            <a:pPr marL="0" indent="12700" algn="just">
              <a:lnSpc>
                <a:spcPct val="82000"/>
              </a:lnSpc>
              <a:spcBef>
                <a:spcPts val="480"/>
              </a:spcBef>
              <a:buNone/>
              <a:defRPr/>
            </a:pPr>
            <a:endParaRPr lang="es-ES" sz="2000" dirty="0" smtClean="0">
              <a:solidFill>
                <a:srgbClr val="FF0000"/>
              </a:solidFill>
              <a:latin typeface="Times New Roman" pitchFamily="18" charset="0"/>
              <a:cs typeface="Times New Roman" pitchFamily="18" charset="0"/>
            </a:endParaRPr>
          </a:p>
          <a:p>
            <a:pPr marL="0" indent="12700" algn="just">
              <a:lnSpc>
                <a:spcPct val="82000"/>
              </a:lnSpc>
              <a:spcBef>
                <a:spcPts val="480"/>
              </a:spcBef>
              <a:buNone/>
              <a:defRPr/>
            </a:pPr>
            <a:endParaRPr lang="en-US" sz="1000" dirty="0" smtClean="0">
              <a:latin typeface="Times New Roman" pitchFamily="18" charset="0"/>
              <a:cs typeface="Times New Roman" pitchFamily="18" charset="0"/>
            </a:endParaRPr>
          </a:p>
          <a:p>
            <a:pPr marL="0" indent="12700" algn="just">
              <a:lnSpc>
                <a:spcPct val="82000"/>
              </a:lnSpc>
              <a:spcBef>
                <a:spcPts val="480"/>
              </a:spcBef>
              <a:buFont typeface="Arial" charset="0"/>
              <a:buNone/>
              <a:defRPr/>
            </a:pPr>
            <a:endParaRPr lang="en-US" sz="2000" dirty="0" smtClean="0">
              <a:latin typeface="Times New Roman" pitchFamily="18" charset="0"/>
              <a:cs typeface="Times New Roman" pitchFamily="18" charset="0"/>
            </a:endParaRPr>
          </a:p>
          <a:p>
            <a:pPr>
              <a:buFont typeface="Arial" charset="0"/>
              <a:buNone/>
              <a:defRPr/>
            </a:pPr>
            <a:endParaRPr lang="en-US" sz="2000" b="1" dirty="0" smtClean="0">
              <a:solidFill>
                <a:srgbClr val="FF0000"/>
              </a:solidFill>
              <a:latin typeface="Times New Roman" pitchFamily="18" charset="0"/>
              <a:cs typeface="Times New Roman" pitchFamily="18" charset="0"/>
            </a:endParaRPr>
          </a:p>
          <a:p>
            <a:pPr>
              <a:buFont typeface="Arial" charset="0"/>
              <a:buNone/>
              <a:defRPr/>
            </a:pPr>
            <a:endParaRPr lang="en-US" sz="2000" b="1" dirty="0" smtClean="0">
              <a:solidFill>
                <a:srgbClr val="FF0000"/>
              </a:solidFill>
              <a:latin typeface="Times New Roman" pitchFamily="18" charset="0"/>
              <a:cs typeface="Times New Roman" pitchFamily="18" charset="0"/>
            </a:endParaRPr>
          </a:p>
          <a:p>
            <a:pPr>
              <a:buFont typeface="Arial" charset="0"/>
              <a:buNone/>
              <a:defRPr/>
            </a:pPr>
            <a:endParaRPr lang="en-US" sz="2000" b="1" dirty="0" smtClean="0">
              <a:solidFill>
                <a:srgbClr val="FF0000"/>
              </a:solidFill>
              <a:latin typeface="Times New Roman" pitchFamily="18" charset="0"/>
              <a:cs typeface="Times New Roman" pitchFamily="18" charset="0"/>
            </a:endParaRPr>
          </a:p>
          <a:p>
            <a:pPr>
              <a:buFont typeface="Arial" charset="0"/>
              <a:buNone/>
              <a:defRPr/>
            </a:pPr>
            <a:endParaRPr lang="en-US" sz="2000" b="1" dirty="0" smtClean="0">
              <a:solidFill>
                <a:srgbClr val="FF0000"/>
              </a:solidFill>
              <a:latin typeface="Times New Roman" pitchFamily="18" charset="0"/>
              <a:cs typeface="Times New Roman" pitchFamily="18" charset="0"/>
            </a:endParaRPr>
          </a:p>
          <a:p>
            <a:pPr>
              <a:buFont typeface="Arial" charset="0"/>
              <a:buNone/>
              <a:defRPr/>
            </a:pPr>
            <a:endParaRPr lang="en-US" sz="2000" b="1" dirty="0" smtClean="0">
              <a:solidFill>
                <a:srgbClr val="FF0000"/>
              </a:solidFill>
              <a:latin typeface="Times New Roman" pitchFamily="18" charset="0"/>
              <a:cs typeface="Times New Roman" pitchFamily="18" charset="0"/>
            </a:endParaRPr>
          </a:p>
          <a:p>
            <a:pPr>
              <a:buFont typeface="Arial" charset="0"/>
              <a:buNone/>
              <a:defRPr/>
            </a:pPr>
            <a:endParaRPr lang="en-US" sz="2000" b="1" dirty="0" smtClean="0">
              <a:solidFill>
                <a:srgbClr val="FF0000"/>
              </a:solidFill>
              <a:latin typeface="Times New Roman" pitchFamily="18" charset="0"/>
              <a:cs typeface="Times New Roman" pitchFamily="18" charset="0"/>
            </a:endParaRPr>
          </a:p>
          <a:p>
            <a:pPr marL="0" indent="-274320">
              <a:spcBef>
                <a:spcPts val="400"/>
              </a:spcBef>
              <a:buFont typeface="Arial" charset="0"/>
              <a:buNone/>
              <a:defRPr/>
            </a:pPr>
            <a:r>
              <a:rPr lang="en-US" sz="1900" b="1" dirty="0" smtClean="0">
                <a:solidFill>
                  <a:srgbClr val="FF0000"/>
                </a:solidFill>
                <a:latin typeface="Times New Roman" pitchFamily="18" charset="0"/>
                <a:cs typeface="Times New Roman" pitchFamily="18" charset="0"/>
              </a:rPr>
              <a:t>[</a:t>
            </a:r>
            <a:r>
              <a:rPr lang="en-US" sz="1800" b="1" dirty="0" smtClean="0">
                <a:solidFill>
                  <a:srgbClr val="FF0000"/>
                </a:solidFill>
                <a:latin typeface="Times New Roman" pitchFamily="18" charset="0"/>
                <a:cs typeface="Times New Roman" pitchFamily="18" charset="0"/>
              </a:rPr>
              <a:t>1]</a:t>
            </a:r>
            <a:r>
              <a:rPr lang="en-US" sz="1800" dirty="0" smtClean="0">
                <a:solidFill>
                  <a:srgbClr val="FF0000"/>
                </a:solidFill>
                <a:latin typeface="Times New Roman" pitchFamily="18" charset="0"/>
                <a:cs typeface="Times New Roman" pitchFamily="18" charset="0"/>
              </a:rPr>
              <a:t> </a:t>
            </a:r>
            <a:r>
              <a:rPr lang="en-US" sz="1800" b="1" dirty="0" err="1" smtClean="0">
                <a:solidFill>
                  <a:srgbClr val="FF0000"/>
                </a:solidFill>
                <a:latin typeface="Times New Roman" pitchFamily="18" charset="0"/>
                <a:cs typeface="Times New Roman" pitchFamily="18" charset="0"/>
              </a:rPr>
              <a:t>M.Gogberashvili</a:t>
            </a:r>
            <a:r>
              <a:rPr lang="en-US" sz="1800" b="1" dirty="0" smtClean="0">
                <a:solidFill>
                  <a:srgbClr val="FF0000"/>
                </a:solidFill>
                <a:latin typeface="Times New Roman" pitchFamily="18" charset="0"/>
                <a:cs typeface="Times New Roman" pitchFamily="18" charset="0"/>
              </a:rPr>
              <a:t>, </a:t>
            </a:r>
            <a:r>
              <a:rPr lang="en-US" sz="1800" b="1" dirty="0" err="1" smtClean="0">
                <a:solidFill>
                  <a:srgbClr val="FF0000"/>
                </a:solidFill>
                <a:latin typeface="Times New Roman" pitchFamily="18" charset="0"/>
                <a:cs typeface="Times New Roman" pitchFamily="18" charset="0"/>
              </a:rPr>
              <a:t>P.Midodashvili</a:t>
            </a:r>
            <a:r>
              <a:rPr lang="en-US" sz="1800" b="1" dirty="0" smtClean="0">
                <a:solidFill>
                  <a:srgbClr val="FF0000"/>
                </a:solidFill>
                <a:latin typeface="Times New Roman" pitchFamily="18" charset="0"/>
                <a:cs typeface="Times New Roman" pitchFamily="18" charset="0"/>
              </a:rPr>
              <a:t>, </a:t>
            </a:r>
            <a:r>
              <a:rPr lang="en-US" sz="1800" b="1" dirty="0" err="1" smtClean="0">
                <a:solidFill>
                  <a:srgbClr val="FF0000"/>
                </a:solidFill>
                <a:latin typeface="Times New Roman" pitchFamily="18" charset="0"/>
                <a:cs typeface="Times New Roman" pitchFamily="18" charset="0"/>
              </a:rPr>
              <a:t>L.Midodashvili</a:t>
            </a:r>
            <a:r>
              <a:rPr lang="en-US" sz="1800" b="1" dirty="0" smtClean="0">
                <a:solidFill>
                  <a:srgbClr val="FF0000"/>
                </a:solidFill>
                <a:latin typeface="Times New Roman" pitchFamily="18" charset="0"/>
                <a:cs typeface="Times New Roman" pitchFamily="18" charset="0"/>
              </a:rPr>
              <a:t>,  </a:t>
            </a:r>
            <a:r>
              <a:rPr lang="en-US" sz="1800" i="1" dirty="0" smtClean="0">
                <a:solidFill>
                  <a:srgbClr val="FF0000"/>
                </a:solidFill>
                <a:latin typeface="Times New Roman" pitchFamily="18" charset="0"/>
                <a:cs typeface="Times New Roman" pitchFamily="18" charset="0"/>
              </a:rPr>
              <a:t>Phys. </a:t>
            </a:r>
            <a:r>
              <a:rPr lang="en-US" sz="1800" i="1" dirty="0" err="1" smtClean="0">
                <a:solidFill>
                  <a:srgbClr val="FF0000"/>
                </a:solidFill>
                <a:latin typeface="Times New Roman" pitchFamily="18" charset="0"/>
                <a:cs typeface="Times New Roman" pitchFamily="18" charset="0"/>
              </a:rPr>
              <a:t>Lett</a:t>
            </a:r>
            <a:r>
              <a:rPr lang="en-US" sz="1800" i="1" dirty="0" smtClean="0">
                <a:solidFill>
                  <a:srgbClr val="FF0000"/>
                </a:solidFill>
                <a:latin typeface="Times New Roman" pitchFamily="18" charset="0"/>
                <a:cs typeface="Times New Roman" pitchFamily="18" charset="0"/>
              </a:rPr>
              <a:t>. </a:t>
            </a:r>
            <a:r>
              <a:rPr lang="en-US" sz="1800" b="1" dirty="0" smtClean="0">
                <a:solidFill>
                  <a:srgbClr val="FF0000"/>
                </a:solidFill>
                <a:latin typeface="Times New Roman" pitchFamily="18" charset="0"/>
                <a:cs typeface="Times New Roman" pitchFamily="18" charset="0"/>
              </a:rPr>
              <a:t>B 702 </a:t>
            </a:r>
            <a:r>
              <a:rPr lang="en-US" sz="1800" dirty="0" smtClean="0">
                <a:solidFill>
                  <a:srgbClr val="FF0000"/>
                </a:solidFill>
                <a:latin typeface="Times New Roman" pitchFamily="18" charset="0"/>
                <a:cs typeface="Times New Roman" pitchFamily="18" charset="0"/>
              </a:rPr>
              <a:t>(2011) 276.</a:t>
            </a:r>
            <a:endParaRPr lang="es-ES" sz="1800" dirty="0" smtClean="0">
              <a:solidFill>
                <a:srgbClr val="FF0000"/>
              </a:solidFill>
              <a:latin typeface="Times New Roman" pitchFamily="18" charset="0"/>
              <a:cs typeface="Times New Roman" pitchFamily="18" charset="0"/>
            </a:endParaRPr>
          </a:p>
        </p:txBody>
      </p:sp>
      <p:sp>
        <p:nvSpPr>
          <p:cNvPr id="7172" name="TextBox 17"/>
          <p:cNvSpPr txBox="1">
            <a:spLocks noChangeArrowheads="1"/>
          </p:cNvSpPr>
          <p:nvPr/>
        </p:nvSpPr>
        <p:spPr bwMode="auto">
          <a:xfrm>
            <a:off x="2057400" y="425450"/>
            <a:ext cx="4724400" cy="400110"/>
          </a:xfrm>
          <a:prstGeom prst="rect">
            <a:avLst/>
          </a:prstGeom>
          <a:noFill/>
          <a:ln w="9525">
            <a:noFill/>
            <a:miter lim="800000"/>
            <a:headEnd/>
            <a:tailEnd/>
          </a:ln>
        </p:spPr>
        <p:txBody>
          <a:bodyPr wrap="square" lIns="0">
            <a:spAutoFit/>
          </a:bodyPr>
          <a:lstStyle/>
          <a:p>
            <a:pPr algn="just">
              <a:lnSpc>
                <a:spcPts val="2438"/>
              </a:lnSpc>
            </a:pPr>
            <a:r>
              <a:rPr lang="en-US" sz="3600" b="1" i="1" dirty="0" smtClean="0">
                <a:solidFill>
                  <a:schemeClr val="accent6">
                    <a:lumMod val="50000"/>
                  </a:schemeClr>
                </a:solidFill>
                <a:latin typeface="Times New Roman" pitchFamily="18" charset="0"/>
              </a:rPr>
              <a:t>Localization of Vectors</a:t>
            </a:r>
            <a:endParaRPr lang="en-US" sz="3600" b="1" i="1" dirty="0">
              <a:solidFill>
                <a:schemeClr val="accent6">
                  <a:lumMod val="50000"/>
                </a:schemeClr>
              </a:solidFill>
              <a:latin typeface="Times New Roman" pitchFamily="18" charset="0"/>
            </a:endParaRPr>
          </a:p>
        </p:txBody>
      </p:sp>
      <p:sp>
        <p:nvSpPr>
          <p:cNvPr id="7174" name="Date Placeholder 68"/>
          <p:cNvSpPr txBox="1">
            <a:spLocks noGrp="1"/>
          </p:cNvSpPr>
          <p:nvPr/>
        </p:nvSpPr>
        <p:spPr bwMode="auto">
          <a:xfrm>
            <a:off x="228600" y="7004050"/>
            <a:ext cx="2794000" cy="401638"/>
          </a:xfrm>
          <a:prstGeom prst="rect">
            <a:avLst/>
          </a:prstGeom>
          <a:noFill/>
          <a:ln w="9525">
            <a:noFill/>
            <a:miter lim="800000"/>
            <a:headEnd/>
            <a:tailEnd/>
          </a:ln>
        </p:spPr>
        <p:txBody>
          <a:bodyPr anchor="ctr"/>
          <a:lstStyle/>
          <a:p>
            <a:endParaRPr lang="es-ES" sz="1200">
              <a:solidFill>
                <a:srgbClr val="898989"/>
              </a:solidFill>
              <a:latin typeface="Calibri" pitchFamily="34" charset="0"/>
            </a:endParaRPr>
          </a:p>
        </p:txBody>
      </p:sp>
      <p:sp>
        <p:nvSpPr>
          <p:cNvPr id="7175" name="Footer Placeholder 8"/>
          <p:cNvSpPr txBox="1">
            <a:spLocks noGrp="1"/>
          </p:cNvSpPr>
          <p:nvPr/>
        </p:nvSpPr>
        <p:spPr bwMode="auto">
          <a:xfrm>
            <a:off x="3352800" y="7004050"/>
            <a:ext cx="4038600" cy="401638"/>
          </a:xfrm>
          <a:prstGeom prst="rect">
            <a:avLst/>
          </a:prstGeom>
          <a:noFill/>
          <a:ln w="9525">
            <a:noFill/>
            <a:miter lim="800000"/>
            <a:headEnd/>
            <a:tailEnd/>
          </a:ln>
        </p:spPr>
        <p:txBody>
          <a:bodyPr anchor="ctr"/>
          <a:lstStyle/>
          <a:p>
            <a:pPr algn="ctr"/>
            <a:endParaRPr lang="es-ES" sz="1200">
              <a:solidFill>
                <a:srgbClr val="808080"/>
              </a:solidFill>
              <a:latin typeface="Calibri" pitchFamily="34" charset="0"/>
            </a:endParaRPr>
          </a:p>
        </p:txBody>
      </p:sp>
      <p:sp>
        <p:nvSpPr>
          <p:cNvPr id="7177" name="Date Placeholder 12"/>
          <p:cNvSpPr>
            <a:spLocks noGrp="1"/>
          </p:cNvSpPr>
          <p:nvPr>
            <p:ph type="dt" sz="quarter" idx="10"/>
          </p:nvPr>
        </p:nvSpPr>
        <p:spPr bwMode="auto">
          <a:noFill/>
          <a:ln>
            <a:miter lim="800000"/>
            <a:headEnd/>
            <a:tailEnd/>
          </a:ln>
        </p:spPr>
        <p:txBody>
          <a:bodyPr/>
          <a:lstStyle/>
          <a:p>
            <a:r>
              <a:rPr lang="en-US" smtClean="0">
                <a:cs typeface="Arial" charset="0"/>
              </a:rPr>
              <a:t>14 March 2013</a:t>
            </a:r>
            <a:endParaRPr lang="en-US" dirty="0" smtClean="0">
              <a:cs typeface="Arial" charset="0"/>
            </a:endParaRPr>
          </a:p>
        </p:txBody>
      </p:sp>
      <p:sp>
        <p:nvSpPr>
          <p:cNvPr id="14" name="Slide Number Placeholder 14"/>
          <p:cNvSpPr txBox="1">
            <a:spLocks noGrp="1"/>
          </p:cNvSpPr>
          <p:nvPr/>
        </p:nvSpPr>
        <p:spPr bwMode="auto">
          <a:xfrm>
            <a:off x="7645400" y="7004050"/>
            <a:ext cx="2489200" cy="401638"/>
          </a:xfrm>
          <a:prstGeom prst="rect">
            <a:avLst/>
          </a:prstGeom>
          <a:noFill/>
          <a:ln w="9525">
            <a:noFill/>
            <a:miter lim="800000"/>
            <a:headEnd/>
            <a:tailEnd/>
          </a:ln>
        </p:spPr>
        <p:txBody>
          <a:bodyPr anchor="ctr"/>
          <a:lstStyle/>
          <a:p>
            <a:pPr algn="r"/>
            <a:r>
              <a:rPr lang="en-US" sz="1200" dirty="0">
                <a:solidFill>
                  <a:srgbClr val="898989"/>
                </a:solidFill>
                <a:latin typeface="Calibri" pitchFamily="34" charset="0"/>
              </a:rPr>
              <a:t>Page – </a:t>
            </a:r>
            <a:fld id="{05956456-435B-441B-8DDD-694BF5C345F1}" type="slidenum">
              <a:rPr lang="en-US" sz="1200" smtClean="0">
                <a:solidFill>
                  <a:srgbClr val="898989"/>
                </a:solidFill>
                <a:latin typeface="Calibri" pitchFamily="34" charset="0"/>
              </a:rPr>
              <a:pPr algn="r"/>
              <a:t>12</a:t>
            </a:fld>
            <a:r>
              <a:rPr lang="en-US" sz="1200" dirty="0" smtClean="0">
                <a:solidFill>
                  <a:srgbClr val="898989"/>
                </a:solidFill>
                <a:latin typeface="Calibri" pitchFamily="34" charset="0"/>
              </a:rPr>
              <a:t>/13</a:t>
            </a:r>
            <a:endParaRPr lang="en-US" sz="1200" dirty="0">
              <a:solidFill>
                <a:srgbClr val="898989"/>
              </a:solidFill>
              <a:latin typeface="Calibri" pitchFamily="34" charset="0"/>
            </a:endParaRPr>
          </a:p>
        </p:txBody>
      </p:sp>
      <p:sp>
        <p:nvSpPr>
          <p:cNvPr id="16" name="Text Placeholder 4"/>
          <p:cNvSpPr txBox="1">
            <a:spLocks/>
          </p:cNvSpPr>
          <p:nvPr/>
        </p:nvSpPr>
        <p:spPr bwMode="auto">
          <a:xfrm>
            <a:off x="0" y="4921250"/>
            <a:ext cx="2057400" cy="228600"/>
          </a:xfrm>
          <a:prstGeom prst="rect">
            <a:avLst/>
          </a:prstGeom>
          <a:solidFill>
            <a:schemeClr val="accent1">
              <a:lumMod val="75000"/>
              <a:alpha val="70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dirty="0">
              <a:ln>
                <a:noFill/>
              </a:ln>
              <a:solidFill>
                <a:schemeClr val="tx1"/>
              </a:solidFill>
              <a:effectLst/>
              <a:uLnTx/>
              <a:uFillTx/>
              <a:latin typeface="+mn-lt"/>
              <a:ea typeface="+mn-ea"/>
              <a:cs typeface="+mn-cs"/>
            </a:endParaRPr>
          </a:p>
        </p:txBody>
      </p:sp>
      <p:sp>
        <p:nvSpPr>
          <p:cNvPr id="12" name="Rectangle 12"/>
          <p:cNvSpPr>
            <a:spLocks noChangeArrowheads="1"/>
          </p:cNvSpPr>
          <p:nvPr/>
        </p:nvSpPr>
        <p:spPr bwMode="auto">
          <a:xfrm>
            <a:off x="0" y="1187450"/>
            <a:ext cx="2133600" cy="4478149"/>
          </a:xfrm>
          <a:prstGeom prst="rect">
            <a:avLst/>
          </a:prstGeom>
          <a:noFill/>
          <a:ln w="9525">
            <a:noFill/>
            <a:miter lim="800000"/>
            <a:headEnd/>
            <a:tailEnd/>
          </a:ln>
        </p:spPr>
        <p:txBody>
          <a:bodyPr wrap="square">
            <a:spAutoFit/>
          </a:bodyPr>
          <a:lstStyle/>
          <a:p>
            <a:r>
              <a:rPr lang="en-US" sz="1500" b="1" dirty="0" smtClean="0">
                <a:solidFill>
                  <a:srgbClr val="00B0F0"/>
                </a:solidFill>
                <a:latin typeface="Times New Roman" pitchFamily="18" charset="0"/>
                <a:cs typeface="Times New Roman" pitchFamily="18" charset="0"/>
              </a:rPr>
              <a:t>Brane Models</a:t>
            </a:r>
          </a:p>
          <a:p>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00B0F0"/>
                </a:solidFill>
                <a:latin typeface="Times New Roman" pitchFamily="18" charset="0"/>
                <a:cs typeface="Times New Roman" pitchFamily="18" charset="0"/>
              </a:rPr>
              <a:t>Standing GW-s in 4D</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00B0F0"/>
                </a:solidFill>
                <a:latin typeface="Times New Roman" pitchFamily="18" charset="0"/>
                <a:cs typeface="Times New Roman" pitchFamily="18" charset="0"/>
              </a:rPr>
              <a:t>GW-s from Brane</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00B0F0"/>
                </a:solidFill>
                <a:latin typeface="Times New Roman" pitchFamily="18" charset="0"/>
                <a:cs typeface="Times New Roman" pitchFamily="18" charset="0"/>
              </a:rPr>
              <a:t>Localization Problem</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FF9900"/>
                </a:solidFill>
                <a:latin typeface="Times New Roman" pitchFamily="18" charset="0"/>
                <a:cs typeface="Times New Roman" pitchFamily="18" charset="0"/>
              </a:rPr>
              <a:t>Mechanical Waves</a:t>
            </a:r>
          </a:p>
          <a:p>
            <a:pPr>
              <a:defRPr/>
            </a:pPr>
            <a:endParaRPr lang="en-US" sz="1500" b="1" dirty="0" smtClean="0">
              <a:solidFill>
                <a:srgbClr val="FF9900"/>
              </a:solidFill>
              <a:latin typeface="Times New Roman" pitchFamily="18" charset="0"/>
              <a:cs typeface="Times New Roman" pitchFamily="18" charset="0"/>
            </a:endParaRPr>
          </a:p>
          <a:p>
            <a:pPr>
              <a:defRPr/>
            </a:pPr>
            <a:r>
              <a:rPr lang="en-US" sz="1500" b="1" dirty="0" smtClean="0">
                <a:solidFill>
                  <a:srgbClr val="FF9900"/>
                </a:solidFill>
                <a:latin typeface="Times New Roman" pitchFamily="18" charset="0"/>
                <a:cs typeface="Times New Roman" pitchFamily="18" charset="0"/>
              </a:rPr>
              <a:t>Optical Lattices</a:t>
            </a:r>
            <a:r>
              <a:rPr lang="en-US" sz="1500" dirty="0" smtClean="0">
                <a:solidFill>
                  <a:srgbClr val="FF9900"/>
                </a:solidFill>
                <a:latin typeface="Times New Roman" pitchFamily="18" charset="0"/>
                <a:cs typeface="Times New Roman" pitchFamily="18" charset="0"/>
              </a:rPr>
              <a:t> </a:t>
            </a:r>
          </a:p>
          <a:p>
            <a:pPr>
              <a:defRPr/>
            </a:pPr>
            <a:endParaRPr lang="en-US" sz="1500" dirty="0" smtClean="0">
              <a:solidFill>
                <a:srgbClr val="00B0F0"/>
              </a:solidFill>
              <a:latin typeface="Times New Roman" pitchFamily="18" charset="0"/>
              <a:cs typeface="Times New Roman" pitchFamily="18" charset="0"/>
            </a:endParaRPr>
          </a:p>
          <a:p>
            <a:pPr>
              <a:defRPr/>
            </a:pPr>
            <a:r>
              <a:rPr lang="en-US" sz="1500" b="1" dirty="0" smtClean="0">
                <a:solidFill>
                  <a:srgbClr val="C00000"/>
                </a:solidFill>
                <a:latin typeface="Times New Roman" pitchFamily="18" charset="0"/>
                <a:cs typeface="Times New Roman" pitchFamily="18" charset="0"/>
              </a:rPr>
              <a:t>Boundary Conditions</a:t>
            </a:r>
          </a:p>
          <a:p>
            <a:pPr>
              <a:defRPr/>
            </a:pPr>
            <a:endParaRPr lang="en-US" sz="1500" b="1" dirty="0" smtClean="0">
              <a:solidFill>
                <a:srgbClr val="C00000"/>
              </a:solidFill>
              <a:latin typeface="Times New Roman" pitchFamily="18" charset="0"/>
              <a:cs typeface="Times New Roman" pitchFamily="18" charset="0"/>
            </a:endParaRPr>
          </a:p>
          <a:p>
            <a:r>
              <a:rPr lang="en-US" sz="1500" b="1" dirty="0" smtClean="0">
                <a:solidFill>
                  <a:srgbClr val="C00000"/>
                </a:solidFill>
                <a:latin typeface="Times New Roman" pitchFamily="18" charset="0"/>
                <a:cs typeface="Times New Roman" pitchFamily="18" charset="0"/>
              </a:rPr>
              <a:t>Localization of Scalars</a:t>
            </a:r>
          </a:p>
          <a:p>
            <a:endParaRPr lang="en-US" sz="1500" b="1" dirty="0" smtClean="0">
              <a:solidFill>
                <a:srgbClr val="C00000"/>
              </a:solidFill>
              <a:latin typeface="Times New Roman" pitchFamily="18" charset="0"/>
              <a:cs typeface="Times New Roman" pitchFamily="18" charset="0"/>
            </a:endParaRPr>
          </a:p>
          <a:p>
            <a:r>
              <a:rPr lang="en-US" sz="1500" b="1" dirty="0" smtClean="0">
                <a:solidFill>
                  <a:schemeClr val="bg1"/>
                </a:solidFill>
                <a:latin typeface="Times New Roman" pitchFamily="18" charset="0"/>
                <a:cs typeface="Times New Roman" pitchFamily="18" charset="0"/>
              </a:rPr>
              <a:t>Localization of Vectors</a:t>
            </a:r>
          </a:p>
          <a:p>
            <a:endParaRPr lang="en-US" sz="1500" b="1" dirty="0" smtClean="0">
              <a:solidFill>
                <a:srgbClr val="C00000"/>
              </a:solidFill>
              <a:latin typeface="Times New Roman" pitchFamily="18" charset="0"/>
              <a:cs typeface="Times New Roman" pitchFamily="18" charset="0"/>
            </a:endParaRPr>
          </a:p>
          <a:p>
            <a:r>
              <a:rPr lang="en-US" sz="1500" b="1" dirty="0" smtClean="0">
                <a:solidFill>
                  <a:srgbClr val="C00000"/>
                </a:solidFill>
                <a:latin typeface="Times New Roman" pitchFamily="18" charset="0"/>
                <a:cs typeface="Times New Roman" pitchFamily="18" charset="0"/>
              </a:rPr>
              <a:t>Localization of Spinors</a:t>
            </a:r>
          </a:p>
        </p:txBody>
      </p:sp>
      <p:sp>
        <p:nvSpPr>
          <p:cNvPr id="2" name="Footer Placeholder 1"/>
          <p:cNvSpPr>
            <a:spLocks noGrp="1"/>
          </p:cNvSpPr>
          <p:nvPr>
            <p:ph type="ftr" sz="quarter" idx="11"/>
          </p:nvPr>
        </p:nvSpPr>
        <p:spPr/>
        <p:txBody>
          <a:bodyPr/>
          <a:lstStyle/>
          <a:p>
            <a:r>
              <a:rPr lang="en-US" smtClean="0"/>
              <a:t>5D Standing Waves Braneworld</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6826250"/>
            <a:ext cx="10668000" cy="730250"/>
          </a:xfrm>
          <a:solidFill>
            <a:schemeClr val="accent3">
              <a:lumMod val="40000"/>
              <a:lumOff val="60000"/>
            </a:schemeClr>
          </a:solidFill>
        </p:spPr>
        <p:txBody>
          <a:bodyPr anchor="t"/>
          <a:lstStyle/>
          <a:p>
            <a:pPr indent="12700" algn="l">
              <a:lnSpc>
                <a:spcPct val="80000"/>
              </a:lnSpc>
              <a:defRPr/>
            </a:pPr>
            <a:r>
              <a:rPr lang="en-US" sz="1000" dirty="0" smtClean="0">
                <a:solidFill>
                  <a:schemeClr val="accent1">
                    <a:lumMod val="50000"/>
                  </a:schemeClr>
                </a:solidFill>
              </a:rPr>
              <a:t/>
            </a:r>
            <a:br>
              <a:rPr lang="en-US" sz="1000" dirty="0" smtClean="0">
                <a:solidFill>
                  <a:schemeClr val="accent1">
                    <a:lumMod val="50000"/>
                  </a:schemeClr>
                </a:solidFill>
              </a:rPr>
            </a:br>
            <a:endParaRPr lang="en-US" sz="1000" dirty="0"/>
          </a:p>
        </p:txBody>
      </p:sp>
      <p:sp>
        <p:nvSpPr>
          <p:cNvPr id="4099" name="Text Placeholder 6"/>
          <p:cNvSpPr>
            <a:spLocks noGrp="1"/>
          </p:cNvSpPr>
          <p:nvPr>
            <p:ph type="body" sz="quarter" idx="4294967295"/>
          </p:nvPr>
        </p:nvSpPr>
        <p:spPr>
          <a:xfrm>
            <a:off x="2133600" y="1111250"/>
            <a:ext cx="8534400" cy="5715000"/>
          </a:xfrm>
          <a:solidFill>
            <a:schemeClr val="bg1"/>
          </a:solidFill>
        </p:spPr>
        <p:txBody>
          <a:bodyPr tIns="91440" rIns="365760" bIns="0"/>
          <a:lstStyle/>
          <a:p>
            <a:pPr marL="0" indent="12700" algn="just">
              <a:lnSpc>
                <a:spcPct val="80000"/>
              </a:lnSpc>
              <a:spcBef>
                <a:spcPts val="480"/>
              </a:spcBef>
              <a:buFont typeface="Arial" charset="0"/>
              <a:buNone/>
              <a:defRPr/>
            </a:pPr>
            <a:r>
              <a:rPr lang="en-US" sz="2000" dirty="0" smtClean="0">
                <a:latin typeface="Times New Roman" pitchFamily="18" charset="0"/>
                <a:cs typeface="Times New Roman" pitchFamily="18" charset="0"/>
              </a:rPr>
              <a:t>The action of the massless </a:t>
            </a:r>
            <a:r>
              <a:rPr lang="en-US" sz="2000" b="1" dirty="0" smtClean="0">
                <a:solidFill>
                  <a:srgbClr val="0033CC"/>
                </a:solidFill>
                <a:latin typeface="Times New Roman" pitchFamily="18" charset="0"/>
                <a:cs typeface="Times New Roman" pitchFamily="18" charset="0"/>
              </a:rPr>
              <a:t>5D </a:t>
            </a:r>
            <a:r>
              <a:rPr lang="en-US" sz="2000" dirty="0" smtClean="0">
                <a:latin typeface="Times New Roman" pitchFamily="18" charset="0"/>
                <a:cs typeface="Times New Roman" pitchFamily="18" charset="0"/>
              </a:rPr>
              <a:t>spinor field has the form: </a:t>
            </a:r>
          </a:p>
          <a:p>
            <a:pPr marL="0" indent="12700" algn="ctr">
              <a:lnSpc>
                <a:spcPct val="80000"/>
              </a:lnSpc>
              <a:spcBef>
                <a:spcPts val="480"/>
              </a:spcBef>
              <a:buFont typeface="Arial" charset="0"/>
              <a:buNone/>
              <a:defRPr/>
            </a:pPr>
            <a:r>
              <a:rPr lang="en-US" sz="2000" b="1" dirty="0" smtClean="0">
                <a:solidFill>
                  <a:srgbClr val="0033CC"/>
                </a:solidFill>
                <a:latin typeface="Times New Roman" pitchFamily="18" charset="0"/>
                <a:cs typeface="Times New Roman" pitchFamily="18" charset="0"/>
              </a:rPr>
              <a:t>S = - </a:t>
            </a:r>
            <a:r>
              <a:rPr lang="en-US" sz="2000" b="1" dirty="0" smtClean="0">
                <a:solidFill>
                  <a:srgbClr val="0033CC"/>
                </a:solidFill>
                <a:latin typeface="Times New Roman" pitchFamily="18" charset="0"/>
                <a:cs typeface="Times New Roman" pitchFamily="18" charset="0"/>
                <a:sym typeface="Symbol"/>
              </a:rPr>
              <a:t></a:t>
            </a:r>
            <a:r>
              <a:rPr lang="en-US" sz="2000" b="1" dirty="0" smtClean="0">
                <a:solidFill>
                  <a:srgbClr val="0033CC"/>
                </a:solidFill>
                <a:latin typeface="Times New Roman" pitchFamily="18" charset="0"/>
                <a:cs typeface="Times New Roman" pitchFamily="18" charset="0"/>
              </a:rPr>
              <a:t>d</a:t>
            </a:r>
            <a:r>
              <a:rPr lang="en-US" sz="2000" b="1" baseline="30000" dirty="0" smtClean="0">
                <a:solidFill>
                  <a:srgbClr val="0033CC"/>
                </a:solidFill>
                <a:latin typeface="Times New Roman" pitchFamily="18" charset="0"/>
                <a:cs typeface="Times New Roman" pitchFamily="18" charset="0"/>
              </a:rPr>
              <a:t>4</a:t>
            </a:r>
            <a:r>
              <a:rPr lang="en-US" sz="2000" b="1" dirty="0" smtClean="0">
                <a:solidFill>
                  <a:srgbClr val="0033CC"/>
                </a:solidFill>
                <a:latin typeface="Times New Roman" pitchFamily="18" charset="0"/>
                <a:cs typeface="Times New Roman" pitchFamily="18" charset="0"/>
              </a:rPr>
              <a:t>xdr (g)</a:t>
            </a:r>
            <a:r>
              <a:rPr lang="en-US" sz="2000" b="1" baseline="30000" dirty="0" smtClean="0">
                <a:solidFill>
                  <a:srgbClr val="0033CC"/>
                </a:solidFill>
                <a:latin typeface="Times New Roman" pitchFamily="18" charset="0"/>
                <a:cs typeface="Times New Roman" pitchFamily="18" charset="0"/>
              </a:rPr>
              <a:t>1/2 </a:t>
            </a:r>
            <a:r>
              <a:rPr lang="en-US" sz="2000" b="1" dirty="0" err="1" smtClean="0">
                <a:solidFill>
                  <a:srgbClr val="0033CC"/>
                </a:solidFill>
                <a:latin typeface="Times New Roman" pitchFamily="18" charset="0"/>
                <a:cs typeface="Times New Roman" pitchFamily="18" charset="0"/>
              </a:rPr>
              <a:t>i</a:t>
            </a:r>
            <a:r>
              <a:rPr lang="en-US" sz="2000" b="1" dirty="0" smtClean="0">
                <a:solidFill>
                  <a:srgbClr val="0033CC"/>
                </a:solidFill>
                <a:latin typeface="Times New Roman" pitchFamily="18" charset="0"/>
                <a:cs typeface="Times New Roman" pitchFamily="18" charset="0"/>
                <a:sym typeface="Symbol"/>
              </a:rPr>
              <a:t></a:t>
            </a:r>
            <a:r>
              <a:rPr lang="en-US" sz="2000" b="1" baseline="30000" dirty="0" smtClean="0">
                <a:solidFill>
                  <a:srgbClr val="0033CC"/>
                </a:solidFill>
                <a:latin typeface="Times New Roman" pitchFamily="18" charset="0"/>
                <a:cs typeface="Times New Roman" pitchFamily="18" charset="0"/>
              </a:rPr>
              <a:t>A</a:t>
            </a:r>
            <a:r>
              <a:rPr lang="en-US" sz="2000" b="1" dirty="0" smtClean="0">
                <a:solidFill>
                  <a:srgbClr val="0033CC"/>
                </a:solidFill>
                <a:latin typeface="Times New Roman" pitchFamily="18" charset="0"/>
                <a:cs typeface="Times New Roman" pitchFamily="18" charset="0"/>
              </a:rPr>
              <a:t>D</a:t>
            </a:r>
            <a:r>
              <a:rPr lang="es-ES" sz="2000" b="1" baseline="-20000" dirty="0" smtClean="0">
                <a:solidFill>
                  <a:srgbClr val="0033CC"/>
                </a:solidFill>
                <a:latin typeface="Times New Roman" pitchFamily="18" charset="0"/>
              </a:rPr>
              <a:t>A</a:t>
            </a:r>
            <a:r>
              <a:rPr lang="en-US" sz="2000" b="1" dirty="0" smtClean="0">
                <a:solidFill>
                  <a:srgbClr val="0033CC"/>
                </a:solidFill>
                <a:latin typeface="Times New Roman" pitchFamily="18" charset="0"/>
                <a:cs typeface="Times New Roman" pitchFamily="18" charset="0"/>
                <a:sym typeface="Symbol"/>
              </a:rPr>
              <a:t> </a:t>
            </a:r>
            <a:r>
              <a:rPr lang="en-US" sz="2000" b="1" dirty="0" smtClean="0">
                <a:latin typeface="Times New Roman" pitchFamily="18" charset="0"/>
                <a:cs typeface="Times New Roman" pitchFamily="18" charset="0"/>
                <a:sym typeface="Symbol"/>
              </a:rPr>
              <a:t>.</a:t>
            </a:r>
            <a:r>
              <a:rPr lang="en-US" sz="2000" b="1" dirty="0" smtClean="0">
                <a:solidFill>
                  <a:srgbClr val="0033CC"/>
                </a:solidFill>
                <a:latin typeface="Times New Roman" pitchFamily="18" charset="0"/>
                <a:cs typeface="Times New Roman" pitchFamily="18" charset="0"/>
              </a:rPr>
              <a:t> </a:t>
            </a:r>
            <a:endParaRPr lang="en-US" sz="2000" b="1" dirty="0" smtClean="0">
              <a:solidFill>
                <a:srgbClr val="0033CC"/>
              </a:solidFill>
              <a:latin typeface="Times New Roman" pitchFamily="18" charset="0"/>
              <a:cs typeface="Times New Roman" pitchFamily="18" charset="0"/>
              <a:sym typeface="Symbol"/>
            </a:endParaRPr>
          </a:p>
          <a:p>
            <a:pPr marL="0" indent="12700">
              <a:lnSpc>
                <a:spcPct val="80000"/>
              </a:lnSpc>
              <a:spcBef>
                <a:spcPts val="480"/>
              </a:spcBef>
              <a:buFont typeface="Arial" charset="0"/>
              <a:buNone/>
              <a:defRPr/>
            </a:pPr>
            <a:r>
              <a:rPr lang="en-US" sz="2000" dirty="0" smtClean="0">
                <a:latin typeface="Times New Roman" pitchFamily="18" charset="0"/>
                <a:cs typeface="Times New Roman" pitchFamily="18" charset="0"/>
              </a:rPr>
              <a:t>We perform the chiral </a:t>
            </a:r>
            <a:r>
              <a:rPr lang="en-US" sz="2000" dirty="0">
                <a:latin typeface="Times New Roman" pitchFamily="18" charset="0"/>
                <a:cs typeface="Times New Roman" pitchFamily="18" charset="0"/>
              </a:rPr>
              <a:t>decomposition </a:t>
            </a:r>
            <a:r>
              <a:rPr lang="en-US" sz="2000" dirty="0" smtClean="0">
                <a:latin typeface="Times New Roman" pitchFamily="18" charset="0"/>
                <a:cs typeface="Times New Roman" pitchFamily="18" charset="0"/>
              </a:rPr>
              <a:t>for </a:t>
            </a:r>
            <a:r>
              <a:rPr lang="en-US" sz="2000" dirty="0">
                <a:latin typeface="Times New Roman" pitchFamily="18" charset="0"/>
                <a:cs typeface="Times New Roman" pitchFamily="18" charset="0"/>
              </a:rPr>
              <a:t>the bulk fermion field wave </a:t>
            </a:r>
            <a:r>
              <a:rPr lang="en-US" sz="2000" dirty="0" smtClean="0">
                <a:latin typeface="Times New Roman" pitchFamily="18" charset="0"/>
                <a:cs typeface="Times New Roman" pitchFamily="18" charset="0"/>
              </a:rPr>
              <a:t>function:</a:t>
            </a:r>
          </a:p>
          <a:p>
            <a:pPr marL="0" indent="12700" algn="ctr">
              <a:lnSpc>
                <a:spcPct val="80000"/>
              </a:lnSpc>
              <a:spcBef>
                <a:spcPts val="480"/>
              </a:spcBef>
              <a:buFont typeface="Arial" charset="0"/>
              <a:buNone/>
              <a:defRPr/>
            </a:pPr>
            <a:r>
              <a:rPr lang="en-US" sz="2000" b="1" dirty="0" smtClean="0">
                <a:solidFill>
                  <a:srgbClr val="0033CC"/>
                </a:solidFill>
                <a:latin typeface="Times New Roman" pitchFamily="18" charset="0"/>
                <a:cs typeface="Times New Roman" pitchFamily="18" charset="0"/>
                <a:sym typeface="Symbol"/>
              </a:rPr>
              <a:t> </a:t>
            </a:r>
            <a:r>
              <a:rPr lang="en-US" sz="2000" b="1" dirty="0" smtClean="0">
                <a:solidFill>
                  <a:srgbClr val="0033CC"/>
                </a:solidFill>
                <a:latin typeface="Times New Roman" pitchFamily="18" charset="0"/>
                <a:cs typeface="Times New Roman" pitchFamily="18" charset="0"/>
              </a:rPr>
              <a:t>(</a:t>
            </a:r>
            <a:r>
              <a:rPr lang="en-US" sz="2000" b="1" dirty="0" err="1" smtClean="0">
                <a:solidFill>
                  <a:srgbClr val="0033CC"/>
                </a:solidFill>
                <a:latin typeface="Times New Roman" pitchFamily="18" charset="0"/>
                <a:cs typeface="Times New Roman" pitchFamily="18" charset="0"/>
              </a:rPr>
              <a:t>x</a:t>
            </a:r>
            <a:r>
              <a:rPr lang="en-US" sz="2000" b="1" baseline="30000" dirty="0" err="1" smtClean="0">
                <a:solidFill>
                  <a:srgbClr val="0033CC"/>
                </a:solidFill>
                <a:latin typeface="Times New Roman" pitchFamily="18" charset="0"/>
                <a:cs typeface="Times New Roman" pitchFamily="18" charset="0"/>
              </a:rPr>
              <a:t>C</a:t>
            </a:r>
            <a:r>
              <a:rPr lang="en-US" sz="2000" b="1" dirty="0" smtClean="0">
                <a:solidFill>
                  <a:srgbClr val="0033CC"/>
                </a:solidFill>
                <a:latin typeface="Times New Roman" pitchFamily="18" charset="0"/>
                <a:cs typeface="Times New Roman" pitchFamily="18" charset="0"/>
              </a:rPr>
              <a:t>) = </a:t>
            </a:r>
            <a:r>
              <a:rPr lang="el-GR" sz="2000" b="1" dirty="0" smtClean="0">
                <a:solidFill>
                  <a:srgbClr val="0033CC"/>
                </a:solidFill>
                <a:latin typeface="Times New Roman" pitchFamily="18" charset="0"/>
                <a:cs typeface="Times New Roman" pitchFamily="18" charset="0"/>
              </a:rPr>
              <a:t>ψ</a:t>
            </a:r>
            <a:r>
              <a:rPr lang="en-US" sz="2000" b="1" baseline="-25000" dirty="0" smtClean="0">
                <a:solidFill>
                  <a:srgbClr val="0033CC"/>
                </a:solidFill>
                <a:latin typeface="Times New Roman" pitchFamily="18" charset="0"/>
                <a:cs typeface="Times New Roman" pitchFamily="18" charset="0"/>
                <a:sym typeface="Symbol"/>
              </a:rPr>
              <a:t>L</a:t>
            </a:r>
            <a:r>
              <a:rPr lang="en-US" sz="2000" b="1" dirty="0" smtClean="0">
                <a:solidFill>
                  <a:srgbClr val="0033CC"/>
                </a:solidFill>
                <a:latin typeface="Times New Roman" pitchFamily="18" charset="0"/>
                <a:cs typeface="Times New Roman" pitchFamily="18" charset="0"/>
              </a:rPr>
              <a:t>(x</a:t>
            </a:r>
            <a:r>
              <a:rPr lang="en-US" sz="2000" b="1" baseline="30000" dirty="0" smtClean="0">
                <a:solidFill>
                  <a:srgbClr val="0033CC"/>
                </a:solidFill>
                <a:latin typeface="Times New Roman" pitchFamily="18" charset="0"/>
                <a:cs typeface="Times New Roman" pitchFamily="18" charset="0"/>
                <a:sym typeface="Symbol"/>
              </a:rPr>
              <a:t></a:t>
            </a:r>
            <a:r>
              <a:rPr lang="en-US" sz="2000" b="1" dirty="0" smtClean="0">
                <a:solidFill>
                  <a:srgbClr val="0033CC"/>
                </a:solidFill>
                <a:latin typeface="Times New Roman" pitchFamily="18" charset="0"/>
                <a:cs typeface="Times New Roman" pitchFamily="18" charset="0"/>
              </a:rPr>
              <a:t>) </a:t>
            </a:r>
            <a:r>
              <a:rPr lang="el-GR" sz="2000" b="1" dirty="0" smtClean="0">
                <a:solidFill>
                  <a:srgbClr val="0033CC"/>
                </a:solidFill>
                <a:latin typeface="Times New Roman" pitchFamily="18" charset="0"/>
                <a:cs typeface="Times New Roman" pitchFamily="18" charset="0"/>
              </a:rPr>
              <a:t>λ</a:t>
            </a:r>
            <a:r>
              <a:rPr lang="en-US" sz="2000" b="1" dirty="0" smtClean="0">
                <a:solidFill>
                  <a:srgbClr val="0033CC"/>
                </a:solidFill>
                <a:latin typeface="Times New Roman" pitchFamily="18" charset="0"/>
                <a:cs typeface="Times New Roman" pitchFamily="18" charset="0"/>
              </a:rPr>
              <a:t>(r) + </a:t>
            </a:r>
            <a:r>
              <a:rPr lang="el-GR" sz="2000" b="1" dirty="0" smtClean="0">
                <a:solidFill>
                  <a:srgbClr val="0033CC"/>
                </a:solidFill>
                <a:latin typeface="Times New Roman" pitchFamily="18" charset="0"/>
                <a:cs typeface="Times New Roman" pitchFamily="18" charset="0"/>
              </a:rPr>
              <a:t>ψ</a:t>
            </a:r>
            <a:r>
              <a:rPr lang="en-US" sz="2000" b="1" baseline="-25000" dirty="0" smtClean="0">
                <a:solidFill>
                  <a:srgbClr val="0033CC"/>
                </a:solidFill>
                <a:latin typeface="Times New Roman" pitchFamily="18" charset="0"/>
                <a:cs typeface="Times New Roman" pitchFamily="18" charset="0"/>
                <a:sym typeface="Symbol"/>
              </a:rPr>
              <a:t>R</a:t>
            </a:r>
            <a:r>
              <a:rPr lang="en-US" sz="2000" b="1" dirty="0" smtClean="0">
                <a:solidFill>
                  <a:srgbClr val="0033CC"/>
                </a:solidFill>
                <a:latin typeface="Times New Roman" pitchFamily="18" charset="0"/>
                <a:cs typeface="Times New Roman" pitchFamily="18" charset="0"/>
              </a:rPr>
              <a:t>(x</a:t>
            </a:r>
            <a:r>
              <a:rPr lang="en-US" sz="2000" b="1" baseline="30000" dirty="0" smtClean="0">
                <a:solidFill>
                  <a:srgbClr val="0033CC"/>
                </a:solidFill>
                <a:latin typeface="Times New Roman" pitchFamily="18" charset="0"/>
                <a:cs typeface="Times New Roman" pitchFamily="18" charset="0"/>
                <a:sym typeface="Symbol"/>
              </a:rPr>
              <a:t></a:t>
            </a:r>
            <a:r>
              <a:rPr lang="en-US" sz="2000" b="1" dirty="0" smtClean="0">
                <a:solidFill>
                  <a:srgbClr val="0033CC"/>
                </a:solidFill>
                <a:latin typeface="Times New Roman" pitchFamily="18" charset="0"/>
                <a:cs typeface="Times New Roman" pitchFamily="18" charset="0"/>
              </a:rPr>
              <a:t>) </a:t>
            </a:r>
            <a:r>
              <a:rPr lang="el-GR" sz="2000" b="1" dirty="0" smtClean="0">
                <a:solidFill>
                  <a:srgbClr val="0033CC"/>
                </a:solidFill>
                <a:latin typeface="Times New Roman" pitchFamily="18" charset="0"/>
                <a:cs typeface="Times New Roman" pitchFamily="18" charset="0"/>
              </a:rPr>
              <a:t>ρ</a:t>
            </a:r>
            <a:r>
              <a:rPr lang="en-US" sz="2000" b="1" dirty="0" smtClean="0">
                <a:solidFill>
                  <a:srgbClr val="0033CC"/>
                </a:solidFill>
                <a:latin typeface="Times New Roman" pitchFamily="18" charset="0"/>
                <a:cs typeface="Times New Roman" pitchFamily="18" charset="0"/>
              </a:rPr>
              <a:t>(r) </a:t>
            </a:r>
            <a:r>
              <a:rPr lang="en-US" sz="2000" b="1" dirty="0" smtClean="0">
                <a:latin typeface="Times New Roman" pitchFamily="18" charset="0"/>
                <a:cs typeface="Times New Roman" pitchFamily="18" charset="0"/>
              </a:rPr>
              <a:t>.</a:t>
            </a:r>
            <a:r>
              <a:rPr lang="en-US" sz="2000" b="1" dirty="0" smtClean="0">
                <a:solidFill>
                  <a:srgbClr val="0033CC"/>
                </a:solidFill>
                <a:latin typeface="Times New Roman" pitchFamily="18" charset="0"/>
                <a:cs typeface="Times New Roman" pitchFamily="18" charset="0"/>
              </a:rPr>
              <a:t>  </a:t>
            </a:r>
            <a:endParaRPr lang="en-US" sz="2000" dirty="0" smtClean="0">
              <a:latin typeface="Times New Roman" pitchFamily="18" charset="0"/>
              <a:cs typeface="Times New Roman" pitchFamily="18" charset="0"/>
            </a:endParaRPr>
          </a:p>
          <a:p>
            <a:pPr marL="0" indent="12700">
              <a:lnSpc>
                <a:spcPct val="80000"/>
              </a:lnSpc>
              <a:spcBef>
                <a:spcPts val="480"/>
              </a:spcBef>
              <a:buFont typeface="Arial" charset="0"/>
              <a:buNone/>
              <a:defRPr/>
            </a:pPr>
            <a:r>
              <a:rPr lang="en-US" sz="2000" dirty="0" smtClean="0">
                <a:latin typeface="Times New Roman" pitchFamily="18" charset="0"/>
                <a:cs typeface="Times New Roman" pitchFamily="18" charset="0"/>
              </a:rPr>
              <a:t>Here </a:t>
            </a:r>
            <a:r>
              <a:rPr lang="el-GR" sz="2000" b="1" dirty="0" smtClean="0">
                <a:solidFill>
                  <a:srgbClr val="0033CC"/>
                </a:solidFill>
                <a:latin typeface="Times New Roman" pitchFamily="18" charset="0"/>
                <a:cs typeface="Times New Roman" pitchFamily="18" charset="0"/>
              </a:rPr>
              <a:t>λ</a:t>
            </a:r>
            <a:r>
              <a:rPr lang="en-US" sz="2000" b="1" dirty="0" smtClean="0">
                <a:solidFill>
                  <a:srgbClr val="0033CC"/>
                </a:solidFill>
                <a:latin typeface="Times New Roman" pitchFamily="18" charset="0"/>
                <a:cs typeface="Times New Roman" pitchFamily="18" charset="0"/>
              </a:rPr>
              <a:t>(r) </a:t>
            </a:r>
            <a:r>
              <a:rPr lang="en-US" sz="2000" dirty="0" smtClean="0">
                <a:latin typeface="Times New Roman" pitchFamily="18" charset="0"/>
                <a:cs typeface="Times New Roman" pitchFamily="18" charset="0"/>
              </a:rPr>
              <a:t>and </a:t>
            </a:r>
            <a:r>
              <a:rPr lang="el-GR" sz="2000" b="1" dirty="0" smtClean="0">
                <a:solidFill>
                  <a:srgbClr val="0033CC"/>
                </a:solidFill>
                <a:latin typeface="Times New Roman" pitchFamily="18" charset="0"/>
                <a:cs typeface="Times New Roman" pitchFamily="18" charset="0"/>
              </a:rPr>
              <a:t>ρ</a:t>
            </a:r>
            <a:r>
              <a:rPr lang="en-US" sz="2000" b="1" dirty="0" smtClean="0">
                <a:solidFill>
                  <a:srgbClr val="0033CC"/>
                </a:solidFill>
                <a:latin typeface="Times New Roman" pitchFamily="18" charset="0"/>
                <a:cs typeface="Times New Roman" pitchFamily="18" charset="0"/>
              </a:rPr>
              <a:t>(r) </a:t>
            </a:r>
            <a:r>
              <a:rPr lang="en-US" sz="2000" dirty="0" smtClean="0">
                <a:latin typeface="Times New Roman" pitchFamily="18" charset="0"/>
                <a:cs typeface="Times New Roman" pitchFamily="18" charset="0"/>
              </a:rPr>
              <a:t>are extra dimension factors of  left and right fermions and </a:t>
            </a:r>
          </a:p>
          <a:p>
            <a:pPr marL="0" indent="12700" algn="ctr">
              <a:lnSpc>
                <a:spcPct val="80000"/>
              </a:lnSpc>
              <a:spcBef>
                <a:spcPts val="480"/>
              </a:spcBef>
              <a:buFont typeface="Arial" charset="0"/>
              <a:buNone/>
              <a:defRPr/>
            </a:pPr>
            <a:r>
              <a:rPr lang="el-GR" sz="2000" b="1" dirty="0" smtClean="0">
                <a:solidFill>
                  <a:srgbClr val="0033CC"/>
                </a:solidFill>
                <a:latin typeface="Times New Roman" pitchFamily="18" charset="0"/>
                <a:cs typeface="Times New Roman" pitchFamily="18" charset="0"/>
              </a:rPr>
              <a:t>ψ</a:t>
            </a:r>
            <a:r>
              <a:rPr lang="en-US" sz="2000" b="1" baseline="-25000" dirty="0" smtClean="0">
                <a:solidFill>
                  <a:srgbClr val="0033CC"/>
                </a:solidFill>
                <a:latin typeface="Times New Roman" pitchFamily="18" charset="0"/>
                <a:cs typeface="Times New Roman" pitchFamily="18" charset="0"/>
                <a:sym typeface="Symbol"/>
              </a:rPr>
              <a:t>L</a:t>
            </a:r>
            <a:r>
              <a:rPr lang="en-US" sz="2000" b="1" dirty="0" smtClean="0">
                <a:solidFill>
                  <a:srgbClr val="0033CC"/>
                </a:solidFill>
                <a:latin typeface="Times New Roman" pitchFamily="18" charset="0"/>
                <a:cs typeface="Times New Roman" pitchFamily="18" charset="0"/>
              </a:rPr>
              <a:t>(x</a:t>
            </a:r>
            <a:r>
              <a:rPr lang="en-US" sz="2000" b="1" baseline="30000" dirty="0" smtClean="0">
                <a:solidFill>
                  <a:srgbClr val="0033CC"/>
                </a:solidFill>
                <a:latin typeface="Times New Roman" pitchFamily="18" charset="0"/>
                <a:cs typeface="Times New Roman" pitchFamily="18" charset="0"/>
                <a:sym typeface="Symbol"/>
              </a:rPr>
              <a:t></a:t>
            </a:r>
            <a:r>
              <a:rPr lang="en-US" sz="2000" b="1" dirty="0" smtClean="0">
                <a:solidFill>
                  <a:srgbClr val="0033CC"/>
                </a:solidFill>
                <a:latin typeface="Times New Roman" pitchFamily="18" charset="0"/>
                <a:cs typeface="Times New Roman" pitchFamily="18" charset="0"/>
              </a:rPr>
              <a:t>) ~ </a:t>
            </a:r>
            <a:r>
              <a:rPr lang="en-US" sz="2000" b="1" dirty="0" err="1" smtClean="0">
                <a:solidFill>
                  <a:srgbClr val="0033CC"/>
                </a:solidFill>
                <a:latin typeface="Times New Roman" pitchFamily="18" charset="0"/>
                <a:cs typeface="Times New Roman" pitchFamily="18" charset="0"/>
                <a:sym typeface="Symbol"/>
              </a:rPr>
              <a:t>ε</a:t>
            </a:r>
            <a:r>
              <a:rPr lang="en-US" sz="2000" b="1" baseline="-25000" dirty="0" err="1" smtClean="0">
                <a:solidFill>
                  <a:srgbClr val="0033CC"/>
                </a:solidFill>
                <a:latin typeface="Times New Roman" pitchFamily="18" charset="0"/>
                <a:cs typeface="Times New Roman" pitchFamily="18" charset="0"/>
                <a:sym typeface="Symbol"/>
              </a:rPr>
              <a:t>L</a:t>
            </a:r>
            <a:r>
              <a:rPr lang="en-US" sz="2000" b="1" baseline="-25000" dirty="0" smtClean="0">
                <a:solidFill>
                  <a:srgbClr val="0033CC"/>
                </a:solidFill>
                <a:latin typeface="Times New Roman" pitchFamily="18" charset="0"/>
                <a:cs typeface="Times New Roman" pitchFamily="18" charset="0"/>
                <a:sym typeface="Symbol"/>
              </a:rPr>
              <a:t> </a:t>
            </a:r>
            <a:r>
              <a:rPr lang="en-US" sz="2000" b="1" dirty="0" smtClean="0">
                <a:solidFill>
                  <a:srgbClr val="0033CC"/>
                </a:solidFill>
                <a:latin typeface="Times New Roman" pitchFamily="18" charset="0"/>
                <a:cs typeface="Times New Roman" pitchFamily="18" charset="0"/>
              </a:rPr>
              <a:t>exp(</a:t>
            </a:r>
            <a:r>
              <a:rPr lang="en-US" sz="2000" b="1" dirty="0" err="1" smtClean="0">
                <a:solidFill>
                  <a:srgbClr val="0033CC"/>
                </a:solidFill>
                <a:latin typeface="Times New Roman" pitchFamily="18" charset="0"/>
                <a:cs typeface="Times New Roman" pitchFamily="18" charset="0"/>
              </a:rPr>
              <a:t>ip</a:t>
            </a:r>
            <a:r>
              <a:rPr lang="en-US" sz="2000" b="1" baseline="-25000" dirty="0" err="1" smtClean="0">
                <a:solidFill>
                  <a:srgbClr val="0033CC"/>
                </a:solidFill>
                <a:latin typeface="Times New Roman" pitchFamily="18" charset="0"/>
                <a:cs typeface="Times New Roman" pitchFamily="18" charset="0"/>
                <a:sym typeface="Symbol"/>
              </a:rPr>
              <a:t></a:t>
            </a:r>
            <a:r>
              <a:rPr lang="en-US" sz="2000" b="1" dirty="0" err="1" smtClean="0">
                <a:solidFill>
                  <a:srgbClr val="0033CC"/>
                </a:solidFill>
                <a:latin typeface="Times New Roman" pitchFamily="18" charset="0"/>
                <a:cs typeface="Times New Roman" pitchFamily="18" charset="0"/>
              </a:rPr>
              <a:t>x</a:t>
            </a:r>
            <a:r>
              <a:rPr lang="en-US" sz="2000" b="1" baseline="30000" dirty="0" err="1" smtClean="0">
                <a:solidFill>
                  <a:srgbClr val="0033CC"/>
                </a:solidFill>
                <a:latin typeface="Times New Roman" pitchFamily="18" charset="0"/>
                <a:cs typeface="Times New Roman" pitchFamily="18" charset="0"/>
              </a:rPr>
              <a:t>α</a:t>
            </a:r>
            <a:r>
              <a:rPr lang="en-US" sz="2000" b="1" dirty="0" smtClean="0">
                <a:solidFill>
                  <a:srgbClr val="0033CC"/>
                </a:solidFill>
                <a:latin typeface="Times New Roman" pitchFamily="18" charset="0"/>
                <a:cs typeface="Times New Roman" pitchFamily="18" charset="0"/>
              </a:rPr>
              <a:t>) </a:t>
            </a:r>
            <a:r>
              <a:rPr lang="en-US" sz="2000" b="1" dirty="0" smtClean="0">
                <a:latin typeface="Times New Roman" pitchFamily="18" charset="0"/>
                <a:cs typeface="Times New Roman" pitchFamily="18" charset="0"/>
              </a:rPr>
              <a:t>,</a:t>
            </a:r>
            <a:r>
              <a:rPr lang="en-US" sz="2000" b="1" dirty="0" smtClean="0">
                <a:solidFill>
                  <a:srgbClr val="0033CC"/>
                </a:solidFill>
                <a:latin typeface="Times New Roman" pitchFamily="18" charset="0"/>
                <a:cs typeface="Times New Roman" pitchFamily="18" charset="0"/>
              </a:rPr>
              <a:t>    </a:t>
            </a:r>
          </a:p>
          <a:p>
            <a:pPr marL="0" indent="12700" algn="ctr">
              <a:lnSpc>
                <a:spcPct val="80000"/>
              </a:lnSpc>
              <a:spcBef>
                <a:spcPts val="480"/>
              </a:spcBef>
              <a:buFont typeface="Arial" charset="0"/>
              <a:buNone/>
              <a:defRPr/>
            </a:pPr>
            <a:r>
              <a:rPr lang="el-GR" sz="2000" b="1" dirty="0" smtClean="0">
                <a:solidFill>
                  <a:srgbClr val="0033CC"/>
                </a:solidFill>
                <a:latin typeface="Times New Roman" pitchFamily="18" charset="0"/>
                <a:cs typeface="Times New Roman" pitchFamily="18" charset="0"/>
              </a:rPr>
              <a:t>ψ</a:t>
            </a:r>
            <a:r>
              <a:rPr lang="en-US" sz="2000" b="1" baseline="-25000" dirty="0" smtClean="0">
                <a:solidFill>
                  <a:srgbClr val="0033CC"/>
                </a:solidFill>
                <a:latin typeface="Times New Roman" pitchFamily="18" charset="0"/>
                <a:cs typeface="Times New Roman" pitchFamily="18" charset="0"/>
                <a:sym typeface="Symbol"/>
              </a:rPr>
              <a:t>R</a:t>
            </a:r>
            <a:r>
              <a:rPr lang="en-US" sz="2000" b="1" dirty="0" smtClean="0">
                <a:solidFill>
                  <a:srgbClr val="0033CC"/>
                </a:solidFill>
                <a:latin typeface="Times New Roman" pitchFamily="18" charset="0"/>
                <a:cs typeface="Times New Roman" pitchFamily="18" charset="0"/>
              </a:rPr>
              <a:t>(x</a:t>
            </a:r>
            <a:r>
              <a:rPr lang="en-US" sz="2000" b="1" baseline="30000" dirty="0" smtClean="0">
                <a:solidFill>
                  <a:srgbClr val="0033CC"/>
                </a:solidFill>
                <a:latin typeface="Times New Roman" pitchFamily="18" charset="0"/>
                <a:cs typeface="Times New Roman" pitchFamily="18" charset="0"/>
                <a:sym typeface="Symbol"/>
              </a:rPr>
              <a:t></a:t>
            </a:r>
            <a:r>
              <a:rPr lang="en-US" sz="2000" b="1" dirty="0" smtClean="0">
                <a:solidFill>
                  <a:srgbClr val="0033CC"/>
                </a:solidFill>
                <a:latin typeface="Times New Roman" pitchFamily="18" charset="0"/>
                <a:cs typeface="Times New Roman" pitchFamily="18" charset="0"/>
              </a:rPr>
              <a:t>) ~ </a:t>
            </a:r>
            <a:r>
              <a:rPr lang="en-US" sz="2000" b="1" dirty="0" err="1" smtClean="0">
                <a:solidFill>
                  <a:srgbClr val="0033CC"/>
                </a:solidFill>
                <a:latin typeface="Times New Roman" pitchFamily="18" charset="0"/>
                <a:cs typeface="Times New Roman" pitchFamily="18" charset="0"/>
                <a:sym typeface="Symbol"/>
              </a:rPr>
              <a:t>ε</a:t>
            </a:r>
            <a:r>
              <a:rPr lang="en-US" sz="2000" b="1" baseline="-25000" dirty="0" err="1" smtClean="0">
                <a:solidFill>
                  <a:srgbClr val="0033CC"/>
                </a:solidFill>
                <a:latin typeface="Times New Roman" pitchFamily="18" charset="0"/>
                <a:cs typeface="Times New Roman" pitchFamily="18" charset="0"/>
                <a:sym typeface="Symbol"/>
              </a:rPr>
              <a:t>R</a:t>
            </a:r>
            <a:r>
              <a:rPr lang="en-US" sz="2000" b="1" baseline="-25000" dirty="0" smtClean="0">
                <a:solidFill>
                  <a:srgbClr val="0033CC"/>
                </a:solidFill>
                <a:latin typeface="Times New Roman" pitchFamily="18" charset="0"/>
                <a:cs typeface="Times New Roman" pitchFamily="18" charset="0"/>
                <a:sym typeface="Symbol"/>
              </a:rPr>
              <a:t> </a:t>
            </a:r>
            <a:r>
              <a:rPr lang="en-US" sz="2000" b="1" dirty="0" smtClean="0">
                <a:solidFill>
                  <a:srgbClr val="0033CC"/>
                </a:solidFill>
                <a:latin typeface="Times New Roman" pitchFamily="18" charset="0"/>
                <a:cs typeface="Times New Roman" pitchFamily="18" charset="0"/>
              </a:rPr>
              <a:t>exp(</a:t>
            </a:r>
            <a:r>
              <a:rPr lang="en-US" sz="2000" b="1" dirty="0" err="1" smtClean="0">
                <a:solidFill>
                  <a:srgbClr val="0033CC"/>
                </a:solidFill>
                <a:latin typeface="Times New Roman" pitchFamily="18" charset="0"/>
                <a:cs typeface="Times New Roman" pitchFamily="18" charset="0"/>
              </a:rPr>
              <a:t>ip</a:t>
            </a:r>
            <a:r>
              <a:rPr lang="en-US" sz="2000" b="1" baseline="-25000" dirty="0" err="1" smtClean="0">
                <a:solidFill>
                  <a:srgbClr val="0033CC"/>
                </a:solidFill>
                <a:latin typeface="Times New Roman" pitchFamily="18" charset="0"/>
                <a:cs typeface="Times New Roman" pitchFamily="18" charset="0"/>
                <a:sym typeface="Symbol"/>
              </a:rPr>
              <a:t></a:t>
            </a:r>
            <a:r>
              <a:rPr lang="en-US" sz="2000" b="1" dirty="0" err="1" smtClean="0">
                <a:solidFill>
                  <a:srgbClr val="0033CC"/>
                </a:solidFill>
                <a:latin typeface="Times New Roman" pitchFamily="18" charset="0"/>
                <a:cs typeface="Times New Roman" pitchFamily="18" charset="0"/>
              </a:rPr>
              <a:t>x</a:t>
            </a:r>
            <a:r>
              <a:rPr lang="en-US" sz="2000" b="1" baseline="30000" dirty="0" err="1" smtClean="0">
                <a:solidFill>
                  <a:srgbClr val="0033CC"/>
                </a:solidFill>
                <a:latin typeface="Times New Roman" pitchFamily="18" charset="0"/>
                <a:cs typeface="Times New Roman" pitchFamily="18" charset="0"/>
              </a:rPr>
              <a:t>α</a:t>
            </a:r>
            <a:r>
              <a:rPr lang="en-US" sz="2000" b="1" dirty="0" smtClean="0">
                <a:solidFill>
                  <a:srgbClr val="0033CC"/>
                </a:solidFill>
                <a:latin typeface="Times New Roman" pitchFamily="18" charset="0"/>
                <a:cs typeface="Times New Roman" pitchFamily="18" charset="0"/>
              </a:rPr>
              <a:t>) </a:t>
            </a:r>
            <a:r>
              <a:rPr lang="en-US" sz="2000" b="1" dirty="0" smtClean="0">
                <a:latin typeface="Times New Roman" pitchFamily="18" charset="0"/>
                <a:cs typeface="Times New Roman" pitchFamily="18" charset="0"/>
              </a:rPr>
              <a:t>,</a:t>
            </a:r>
          </a:p>
          <a:p>
            <a:pPr marL="0" indent="12700">
              <a:lnSpc>
                <a:spcPct val="80000"/>
              </a:lnSpc>
              <a:spcBef>
                <a:spcPts val="480"/>
              </a:spcBef>
              <a:buFont typeface="Arial" charset="0"/>
              <a:buNone/>
              <a:defRPr/>
            </a:pPr>
            <a:r>
              <a:rPr lang="en-US" sz="2000" dirty="0" smtClean="0">
                <a:latin typeface="Times New Roman" pitchFamily="18" charset="0"/>
                <a:cs typeface="Times New Roman" pitchFamily="18" charset="0"/>
              </a:rPr>
              <a:t>We find behavior of extra dimension parts of the left and right fermionic zero modes far from and close to the brane </a:t>
            </a:r>
            <a:r>
              <a:rPr lang="en-US" sz="2000" b="1" dirty="0" smtClean="0">
                <a:solidFill>
                  <a:srgbClr val="FF0000"/>
                </a:solidFill>
                <a:latin typeface="Times New Roman" pitchFamily="18" charset="0"/>
                <a:cs typeface="Times New Roman" pitchFamily="18" charset="0"/>
              </a:rPr>
              <a:t>[1,2]</a:t>
            </a:r>
            <a:r>
              <a:rPr lang="en-US" sz="2000" dirty="0" smtClean="0">
                <a:latin typeface="Times New Roman" pitchFamily="18" charset="0"/>
                <a:cs typeface="Times New Roman" pitchFamily="18" charset="0"/>
              </a:rPr>
              <a:t>:</a:t>
            </a:r>
          </a:p>
          <a:p>
            <a:pPr marL="0" indent="12700" algn="ctr">
              <a:lnSpc>
                <a:spcPct val="80000"/>
              </a:lnSpc>
              <a:spcBef>
                <a:spcPts val="480"/>
              </a:spcBef>
              <a:buNone/>
              <a:defRPr/>
            </a:pPr>
            <a:r>
              <a:rPr lang="el-GR" sz="2000" b="1" dirty="0" smtClean="0">
                <a:solidFill>
                  <a:srgbClr val="0033CC"/>
                </a:solidFill>
                <a:latin typeface="Times New Roman" pitchFamily="18" charset="0"/>
                <a:cs typeface="Times New Roman" pitchFamily="18" charset="0"/>
              </a:rPr>
              <a:t>λ</a:t>
            </a:r>
            <a:r>
              <a:rPr lang="en-US" sz="2000" b="1" dirty="0" smtClean="0">
                <a:solidFill>
                  <a:srgbClr val="0033CC"/>
                </a:solidFill>
                <a:latin typeface="Times New Roman" pitchFamily="18" charset="0"/>
                <a:cs typeface="Times New Roman" pitchFamily="18" charset="0"/>
              </a:rPr>
              <a:t>(r)|</a:t>
            </a:r>
            <a:r>
              <a:rPr lang="en-US" sz="2000" b="1" baseline="-25000" dirty="0" smtClean="0">
                <a:solidFill>
                  <a:srgbClr val="0033CC"/>
                </a:solidFill>
                <a:latin typeface="Times New Roman" pitchFamily="18" charset="0"/>
                <a:cs typeface="Times New Roman" pitchFamily="18" charset="0"/>
              </a:rPr>
              <a:t> </a:t>
            </a:r>
            <a:r>
              <a:rPr lang="en-US" sz="2000" b="1" baseline="-25000" dirty="0" smtClean="0">
                <a:latin typeface="Times New Roman" pitchFamily="18" charset="0"/>
                <a:cs typeface="Times New Roman" pitchFamily="18" charset="0"/>
              </a:rPr>
              <a:t>r=±0</a:t>
            </a:r>
            <a:r>
              <a:rPr lang="en-US" sz="2000" b="1" dirty="0" smtClean="0">
                <a:latin typeface="Times New Roman" pitchFamily="18" charset="0"/>
                <a:cs typeface="Times New Roman" pitchFamily="18" charset="0"/>
              </a:rPr>
              <a:t> </a:t>
            </a:r>
            <a:r>
              <a:rPr lang="en-US" sz="2000" b="1" dirty="0" smtClean="0">
                <a:solidFill>
                  <a:srgbClr val="0033CC"/>
                </a:solidFill>
                <a:latin typeface="Times New Roman" pitchFamily="18" charset="0"/>
                <a:cs typeface="Times New Roman" pitchFamily="18" charset="0"/>
              </a:rPr>
              <a:t>= C </a:t>
            </a:r>
            <a:r>
              <a:rPr lang="en-US" sz="2000" b="1" dirty="0" smtClean="0">
                <a:latin typeface="Times New Roman" pitchFamily="18" charset="0"/>
                <a:cs typeface="Times New Roman" pitchFamily="18" charset="0"/>
              </a:rPr>
              <a:t>,</a:t>
            </a:r>
            <a:r>
              <a:rPr lang="en-US" sz="2000" b="1" dirty="0" smtClean="0">
                <a:solidFill>
                  <a:srgbClr val="0033CC"/>
                </a:solidFill>
                <a:latin typeface="Times New Roman" pitchFamily="18" charset="0"/>
                <a:cs typeface="Times New Roman" pitchFamily="18" charset="0"/>
              </a:rPr>
              <a:t>       </a:t>
            </a:r>
            <a:r>
              <a:rPr lang="el-GR" sz="2000" b="1" dirty="0" smtClean="0">
                <a:solidFill>
                  <a:srgbClr val="0033CC"/>
                </a:solidFill>
                <a:latin typeface="Times New Roman" pitchFamily="18" charset="0"/>
                <a:cs typeface="Times New Roman" pitchFamily="18" charset="0"/>
              </a:rPr>
              <a:t>λ</a:t>
            </a:r>
            <a:r>
              <a:rPr lang="en-US" sz="2000" b="1" dirty="0" smtClean="0">
                <a:solidFill>
                  <a:srgbClr val="0033CC"/>
                </a:solidFill>
                <a:latin typeface="Times New Roman" pitchFamily="18" charset="0"/>
                <a:cs typeface="Times New Roman" pitchFamily="18" charset="0"/>
              </a:rPr>
              <a:t>(r)|</a:t>
            </a:r>
            <a:r>
              <a:rPr lang="en-US" sz="2000" b="1" baseline="-25000" dirty="0" smtClean="0">
                <a:solidFill>
                  <a:srgbClr val="0033CC"/>
                </a:solidFill>
                <a:latin typeface="Times New Roman" pitchFamily="18" charset="0"/>
                <a:cs typeface="Times New Roman" pitchFamily="18" charset="0"/>
              </a:rPr>
              <a:t> </a:t>
            </a:r>
            <a:r>
              <a:rPr lang="en-US" sz="2000" b="1" baseline="-25000" dirty="0" smtClean="0">
                <a:latin typeface="Times New Roman" pitchFamily="18" charset="0"/>
                <a:cs typeface="Times New Roman" pitchFamily="18" charset="0"/>
              </a:rPr>
              <a:t>r→±∞</a:t>
            </a:r>
            <a:r>
              <a:rPr lang="en-US" sz="2000" b="1" dirty="0" smtClean="0">
                <a:solidFill>
                  <a:srgbClr val="0033CC"/>
                </a:solidFill>
                <a:latin typeface="Times New Roman" pitchFamily="18" charset="0"/>
                <a:cs typeface="Times New Roman" pitchFamily="18" charset="0"/>
              </a:rPr>
              <a:t> ~ e</a:t>
            </a:r>
            <a:r>
              <a:rPr lang="en-US" sz="2000" b="1" baseline="30000" dirty="0" smtClean="0">
                <a:solidFill>
                  <a:srgbClr val="0033CC"/>
                </a:solidFill>
                <a:latin typeface="Times New Roman" pitchFamily="18" charset="0"/>
                <a:cs typeface="Times New Roman" pitchFamily="18" charset="0"/>
              </a:rPr>
              <a:t>-3a|r|</a:t>
            </a:r>
            <a:r>
              <a:rPr lang="en-US" sz="2000" b="1" dirty="0" smtClean="0">
                <a:solidFill>
                  <a:srgbClr val="0033CC"/>
                </a:solidFill>
                <a:latin typeface="Times New Roman" pitchFamily="18" charset="0"/>
                <a:cs typeface="Times New Roman" pitchFamily="18" charset="0"/>
              </a:rPr>
              <a:t> </a:t>
            </a:r>
            <a:r>
              <a:rPr lang="en-US" sz="2000" b="1" dirty="0" smtClean="0">
                <a:latin typeface="Times New Roman" pitchFamily="18" charset="0"/>
                <a:cs typeface="Times New Roman" pitchFamily="18" charset="0"/>
              </a:rPr>
              <a:t>,</a:t>
            </a:r>
            <a:r>
              <a:rPr lang="en-US" sz="2000" b="1" dirty="0" smtClean="0">
                <a:solidFill>
                  <a:srgbClr val="0033CC"/>
                </a:solidFill>
                <a:latin typeface="Times New Roman" pitchFamily="18" charset="0"/>
                <a:cs typeface="Times New Roman" pitchFamily="18" charset="0"/>
              </a:rPr>
              <a:t> </a:t>
            </a:r>
          </a:p>
          <a:p>
            <a:pPr marL="0" indent="12700" algn="ctr">
              <a:lnSpc>
                <a:spcPct val="80000"/>
              </a:lnSpc>
              <a:spcBef>
                <a:spcPts val="480"/>
              </a:spcBef>
              <a:buFont typeface="Arial" charset="0"/>
              <a:buNone/>
              <a:defRPr/>
            </a:pPr>
            <a:r>
              <a:rPr lang="el-GR" sz="2000" b="1" dirty="0" smtClean="0">
                <a:solidFill>
                  <a:srgbClr val="0033CC"/>
                </a:solidFill>
                <a:latin typeface="Times New Roman" pitchFamily="18" charset="0"/>
                <a:cs typeface="Times New Roman" pitchFamily="18" charset="0"/>
              </a:rPr>
              <a:t>ρ</a:t>
            </a:r>
            <a:r>
              <a:rPr lang="en-US" sz="2000" b="1" dirty="0" smtClean="0">
                <a:solidFill>
                  <a:srgbClr val="0033CC"/>
                </a:solidFill>
                <a:latin typeface="Times New Roman" pitchFamily="18" charset="0"/>
                <a:cs typeface="Times New Roman" pitchFamily="18" charset="0"/>
              </a:rPr>
              <a:t>(r)|</a:t>
            </a:r>
            <a:r>
              <a:rPr lang="en-US" sz="2000" b="1" baseline="-25000" dirty="0" smtClean="0">
                <a:solidFill>
                  <a:srgbClr val="0033CC"/>
                </a:solidFill>
                <a:latin typeface="Times New Roman" pitchFamily="18" charset="0"/>
                <a:cs typeface="Times New Roman" pitchFamily="18" charset="0"/>
              </a:rPr>
              <a:t> </a:t>
            </a:r>
            <a:r>
              <a:rPr lang="en-US" sz="2000" b="1" baseline="-25000" dirty="0" smtClean="0">
                <a:latin typeface="Times New Roman" pitchFamily="18" charset="0"/>
                <a:cs typeface="Times New Roman" pitchFamily="18" charset="0"/>
              </a:rPr>
              <a:t>r=±0</a:t>
            </a:r>
            <a:r>
              <a:rPr lang="en-US" sz="2000" b="1" dirty="0" smtClean="0">
                <a:latin typeface="Times New Roman" pitchFamily="18" charset="0"/>
                <a:cs typeface="Times New Roman" pitchFamily="18" charset="0"/>
              </a:rPr>
              <a:t> </a:t>
            </a:r>
            <a:r>
              <a:rPr lang="en-US" sz="2000" b="1" dirty="0" smtClean="0">
                <a:solidFill>
                  <a:srgbClr val="0033CC"/>
                </a:solidFill>
                <a:latin typeface="Times New Roman" pitchFamily="18" charset="0"/>
                <a:cs typeface="Times New Roman" pitchFamily="18" charset="0"/>
              </a:rPr>
              <a:t>= 0 </a:t>
            </a:r>
            <a:r>
              <a:rPr lang="en-US" sz="2000" b="1" dirty="0" smtClean="0">
                <a:latin typeface="Times New Roman" pitchFamily="18" charset="0"/>
                <a:cs typeface="Times New Roman" pitchFamily="18" charset="0"/>
              </a:rPr>
              <a:t>,</a:t>
            </a:r>
            <a:r>
              <a:rPr lang="en-US" sz="2000" b="1" dirty="0" smtClean="0">
                <a:solidFill>
                  <a:srgbClr val="0033CC"/>
                </a:solidFill>
                <a:latin typeface="Times New Roman" pitchFamily="18" charset="0"/>
                <a:cs typeface="Times New Roman" pitchFamily="18" charset="0"/>
              </a:rPr>
              <a:t>        </a:t>
            </a:r>
            <a:r>
              <a:rPr lang="el-GR" sz="2000" b="1" dirty="0" smtClean="0">
                <a:solidFill>
                  <a:srgbClr val="0033CC"/>
                </a:solidFill>
                <a:latin typeface="Times New Roman" pitchFamily="18" charset="0"/>
                <a:cs typeface="Times New Roman" pitchFamily="18" charset="0"/>
              </a:rPr>
              <a:t>ρ</a:t>
            </a:r>
            <a:r>
              <a:rPr lang="en-US" sz="2000" b="1" dirty="0" smtClean="0">
                <a:solidFill>
                  <a:srgbClr val="0033CC"/>
                </a:solidFill>
                <a:latin typeface="Times New Roman" pitchFamily="18" charset="0"/>
                <a:cs typeface="Times New Roman" pitchFamily="18" charset="0"/>
              </a:rPr>
              <a:t>(r)|</a:t>
            </a:r>
            <a:r>
              <a:rPr lang="en-US" sz="2000" b="1" baseline="-25000" dirty="0" smtClean="0">
                <a:solidFill>
                  <a:srgbClr val="0033CC"/>
                </a:solidFill>
                <a:latin typeface="Times New Roman" pitchFamily="18" charset="0"/>
                <a:cs typeface="Times New Roman" pitchFamily="18" charset="0"/>
              </a:rPr>
              <a:t> </a:t>
            </a:r>
            <a:r>
              <a:rPr lang="en-US" sz="2000" b="1" baseline="-25000" dirty="0" smtClean="0">
                <a:latin typeface="Times New Roman" pitchFamily="18" charset="0"/>
                <a:cs typeface="Times New Roman" pitchFamily="18" charset="0"/>
              </a:rPr>
              <a:t>r→±∞</a:t>
            </a:r>
            <a:r>
              <a:rPr lang="en-US" sz="2000" b="1" dirty="0" smtClean="0">
                <a:solidFill>
                  <a:srgbClr val="0033CC"/>
                </a:solidFill>
                <a:latin typeface="Times New Roman" pitchFamily="18" charset="0"/>
                <a:cs typeface="Times New Roman" pitchFamily="18" charset="0"/>
              </a:rPr>
              <a:t> ~ e</a:t>
            </a:r>
            <a:r>
              <a:rPr lang="en-US" sz="2000" b="1" baseline="30000" dirty="0" smtClean="0">
                <a:solidFill>
                  <a:srgbClr val="0033CC"/>
                </a:solidFill>
                <a:latin typeface="Times New Roman" pitchFamily="18" charset="0"/>
                <a:cs typeface="Times New Roman" pitchFamily="18" charset="0"/>
              </a:rPr>
              <a:t>-2a|r|</a:t>
            </a:r>
            <a:r>
              <a:rPr lang="en-US" sz="2000" b="1" dirty="0" smtClean="0">
                <a:solidFill>
                  <a:srgbClr val="0033CC"/>
                </a:solidFill>
                <a:latin typeface="Times New Roman" pitchFamily="18" charset="0"/>
                <a:cs typeface="Times New Roman" pitchFamily="18" charset="0"/>
              </a:rPr>
              <a:t> .</a:t>
            </a:r>
          </a:p>
          <a:p>
            <a:pPr marL="0" indent="12700" algn="just">
              <a:lnSpc>
                <a:spcPct val="80000"/>
              </a:lnSpc>
              <a:spcBef>
                <a:spcPts val="480"/>
              </a:spcBef>
              <a:buFont typeface="Arial" charset="0"/>
              <a:buNone/>
              <a:defRPr/>
            </a:pPr>
            <a:r>
              <a:rPr lang="en-US" sz="2000" dirty="0" smtClean="0">
                <a:latin typeface="Times New Roman" pitchFamily="18" charset="0"/>
                <a:cs typeface="Times New Roman" pitchFamily="18" charset="0"/>
              </a:rPr>
              <a:t>The extra dimension part of the left spinor </a:t>
            </a:r>
            <a:r>
              <a:rPr lang="el-GR" sz="2000" b="1" dirty="0" smtClean="0">
                <a:solidFill>
                  <a:srgbClr val="0033CC"/>
                </a:solidFill>
                <a:latin typeface="Times New Roman" pitchFamily="18" charset="0"/>
                <a:cs typeface="Times New Roman" pitchFamily="18" charset="0"/>
              </a:rPr>
              <a:t>λ</a:t>
            </a:r>
            <a:r>
              <a:rPr lang="en-US" sz="2000" b="1" dirty="0" smtClean="0">
                <a:solidFill>
                  <a:srgbClr val="0033CC"/>
                </a:solidFill>
                <a:latin typeface="Times New Roman" pitchFamily="18" charset="0"/>
                <a:cs typeface="Times New Roman" pitchFamily="18" charset="0"/>
              </a:rPr>
              <a:t>(r) </a:t>
            </a:r>
            <a:r>
              <a:rPr lang="en-US" sz="2000" dirty="0" smtClean="0">
                <a:latin typeface="Times New Roman" pitchFamily="18" charset="0"/>
                <a:cs typeface="Times New Roman" pitchFamily="18" charset="0"/>
              </a:rPr>
              <a:t>has maximum on the brane and decreases as </a:t>
            </a:r>
            <a:r>
              <a:rPr lang="en-US" sz="2000" b="1" dirty="0" smtClean="0">
                <a:solidFill>
                  <a:srgbClr val="0033CC"/>
                </a:solidFill>
                <a:latin typeface="Times New Roman" pitchFamily="18" charset="0"/>
                <a:cs typeface="Times New Roman" pitchFamily="18" charset="0"/>
              </a:rPr>
              <a:t>~ e</a:t>
            </a:r>
            <a:r>
              <a:rPr lang="en-US" sz="2000" b="1" baseline="30000" dirty="0" smtClean="0">
                <a:solidFill>
                  <a:srgbClr val="0033CC"/>
                </a:solidFill>
                <a:latin typeface="Times New Roman" pitchFamily="18" charset="0"/>
                <a:cs typeface="Times New Roman" pitchFamily="18" charset="0"/>
              </a:rPr>
              <a:t>-3a|r| </a:t>
            </a:r>
            <a:r>
              <a:rPr lang="en-US" sz="2000" dirty="0" smtClean="0">
                <a:latin typeface="Times New Roman" pitchFamily="18" charset="0"/>
                <a:cs typeface="Times New Roman" pitchFamily="18" charset="0"/>
              </a:rPr>
              <a:t>at the infinity, so left zero modes are localized on the brane.  At the same time right fermions are absent on the </a:t>
            </a:r>
            <a:r>
              <a:rPr lang="en-US" sz="2000" dirty="0" err="1" smtClean="0">
                <a:latin typeface="Times New Roman" pitchFamily="18" charset="0"/>
                <a:cs typeface="Times New Roman" pitchFamily="18" charset="0"/>
              </a:rPr>
              <a:t>brane</a:t>
            </a:r>
            <a:r>
              <a:rPr lang="en-US" sz="2000" dirty="0" smtClean="0">
                <a:latin typeface="Times New Roman" pitchFamily="18" charset="0"/>
                <a:cs typeface="Times New Roman" pitchFamily="18" charset="0"/>
              </a:rPr>
              <a:t> - </a:t>
            </a:r>
            <a:r>
              <a:rPr lang="el-GR" sz="2000" b="1" dirty="0">
                <a:solidFill>
                  <a:srgbClr val="0033CC"/>
                </a:solidFill>
                <a:latin typeface="Times New Roman" pitchFamily="18" charset="0"/>
                <a:cs typeface="Times New Roman" pitchFamily="18" charset="0"/>
              </a:rPr>
              <a:t>ρ</a:t>
            </a:r>
            <a:r>
              <a:rPr lang="en-US" sz="2000" b="1" dirty="0" smtClean="0">
                <a:solidFill>
                  <a:srgbClr val="0033CC"/>
                </a:solidFill>
                <a:latin typeface="Times New Roman" pitchFamily="18" charset="0"/>
                <a:cs typeface="Times New Roman" pitchFamily="18" charset="0"/>
              </a:rPr>
              <a:t>(0) </a:t>
            </a:r>
            <a:r>
              <a:rPr lang="en-US" sz="2000" b="1" dirty="0">
                <a:solidFill>
                  <a:srgbClr val="0033CC"/>
                </a:solidFill>
                <a:latin typeface="Times New Roman" pitchFamily="18" charset="0"/>
                <a:cs typeface="Times New Roman" pitchFamily="18" charset="0"/>
              </a:rPr>
              <a:t>= </a:t>
            </a:r>
            <a:r>
              <a:rPr lang="en-US" sz="2000" b="1" dirty="0" smtClean="0">
                <a:solidFill>
                  <a:srgbClr val="0033CC"/>
                </a:solidFill>
                <a:latin typeface="Times New Roman" pitchFamily="18" charset="0"/>
                <a:cs typeface="Times New Roman" pitchFamily="18" charset="0"/>
              </a:rPr>
              <a:t>0</a:t>
            </a:r>
            <a:r>
              <a:rPr lang="en-US" sz="2000" dirty="0" smtClean="0">
                <a:latin typeface="Times New Roman" pitchFamily="18" charset="0"/>
                <a:cs typeface="Times New Roman" pitchFamily="18" charset="0"/>
              </a:rPr>
              <a:t>. Also in the action </a:t>
            </a:r>
            <a:r>
              <a:rPr lang="en-US" sz="2000" b="1" dirty="0">
                <a:solidFill>
                  <a:srgbClr val="0033CC"/>
                </a:solidFill>
                <a:latin typeface="Times New Roman" pitchFamily="18" charset="0"/>
                <a:cs typeface="Times New Roman" pitchFamily="18" charset="0"/>
              </a:rPr>
              <a:t>S </a:t>
            </a:r>
            <a:r>
              <a:rPr lang="en-US" sz="2000" dirty="0" smtClean="0">
                <a:latin typeface="Times New Roman" pitchFamily="18" charset="0"/>
                <a:cs typeface="Times New Roman" pitchFamily="18" charset="0"/>
              </a:rPr>
              <a:t>the determinant increases as </a:t>
            </a:r>
            <a:r>
              <a:rPr lang="en-US" sz="2000" b="1" dirty="0" smtClean="0">
                <a:solidFill>
                  <a:srgbClr val="0033CC"/>
                </a:solidFill>
                <a:latin typeface="Times New Roman" pitchFamily="18" charset="0"/>
                <a:cs typeface="Times New Roman" pitchFamily="18" charset="0"/>
              </a:rPr>
              <a:t>e</a:t>
            </a:r>
            <a:r>
              <a:rPr lang="en-US" sz="2000" b="1" baseline="30000" dirty="0" smtClean="0">
                <a:solidFill>
                  <a:srgbClr val="0033CC"/>
                </a:solidFill>
                <a:latin typeface="Times New Roman" pitchFamily="18" charset="0"/>
                <a:cs typeface="Times New Roman" pitchFamily="18" charset="0"/>
              </a:rPr>
              <a:t>4a|r|</a:t>
            </a:r>
            <a:r>
              <a:rPr lang="en-US" sz="2000" dirty="0" smtClean="0">
                <a:latin typeface="Times New Roman" pitchFamily="18" charset="0"/>
                <a:cs typeface="Times New Roman" pitchFamily="18" charset="0"/>
              </a:rPr>
              <a:t> and integral over </a:t>
            </a:r>
            <a:r>
              <a:rPr lang="en-US" sz="2000" b="1" dirty="0" smtClean="0">
                <a:solidFill>
                  <a:srgbClr val="0033CC"/>
                </a:solidFill>
                <a:latin typeface="Times New Roman" pitchFamily="18" charset="0"/>
                <a:cs typeface="Times New Roman" pitchFamily="18" charset="0"/>
              </a:rPr>
              <a:t>r</a:t>
            </a:r>
            <a:r>
              <a:rPr lang="en-US" sz="2000" dirty="0" smtClean="0">
                <a:latin typeface="Times New Roman" pitchFamily="18" charset="0"/>
                <a:cs typeface="Times New Roman" pitchFamily="18" charset="0"/>
              </a:rPr>
              <a:t> diverges. So zero modes of right fermions are not </a:t>
            </a:r>
            <a:r>
              <a:rPr lang="en-US" sz="2000" dirty="0" err="1" smtClean="0">
                <a:latin typeface="Times New Roman" pitchFamily="18" charset="0"/>
                <a:cs typeface="Times New Roman" pitchFamily="18" charset="0"/>
              </a:rPr>
              <a:t>normalizable</a:t>
            </a:r>
            <a:r>
              <a:rPr lang="en-US" sz="2000" dirty="0" smtClean="0">
                <a:latin typeface="Times New Roman" pitchFamily="18" charset="0"/>
                <a:cs typeface="Times New Roman" pitchFamily="18" charset="0"/>
              </a:rPr>
              <a:t>. </a:t>
            </a:r>
          </a:p>
          <a:p>
            <a:pPr algn="just">
              <a:buNone/>
            </a:pPr>
            <a:r>
              <a:rPr lang="ka-GE" sz="2000" b="1" dirty="0" smtClean="0">
                <a:solidFill>
                  <a:srgbClr val="FF0000"/>
                </a:solidFill>
                <a:cs typeface="Times New Roman" pitchFamily="18" charset="0"/>
              </a:rPr>
              <a:t>[1] </a:t>
            </a:r>
            <a:r>
              <a:rPr lang="it-IT" sz="2000" b="1" dirty="0" smtClean="0">
                <a:solidFill>
                  <a:srgbClr val="FF0000"/>
                </a:solidFill>
                <a:latin typeface="Times New Roman" pitchFamily="18" charset="0"/>
                <a:cs typeface="Times New Roman" pitchFamily="18" charset="0"/>
              </a:rPr>
              <a:t>M. Gogberashvili, </a:t>
            </a:r>
            <a:r>
              <a:rPr lang="it-IT" sz="2000" i="1" dirty="0" smtClean="0">
                <a:solidFill>
                  <a:srgbClr val="FF0000"/>
                </a:solidFill>
                <a:latin typeface="Times New Roman" pitchFamily="18" charset="0"/>
                <a:cs typeface="Times New Roman" pitchFamily="18" charset="0"/>
              </a:rPr>
              <a:t>JHEP</a:t>
            </a:r>
            <a:r>
              <a:rPr lang="it-IT" sz="2000" b="1" dirty="0" smtClean="0">
                <a:solidFill>
                  <a:srgbClr val="FF0000"/>
                </a:solidFill>
                <a:latin typeface="Times New Roman" pitchFamily="18" charset="0"/>
                <a:cs typeface="Times New Roman" pitchFamily="18" charset="0"/>
              </a:rPr>
              <a:t> 2012 </a:t>
            </a:r>
            <a:r>
              <a:rPr lang="it-IT" sz="2000" dirty="0" smtClean="0">
                <a:solidFill>
                  <a:srgbClr val="FF0000"/>
                </a:solidFill>
                <a:latin typeface="Times New Roman" pitchFamily="18" charset="0"/>
                <a:cs typeface="Times New Roman" pitchFamily="18" charset="0"/>
              </a:rPr>
              <a:t>(2012) 56;</a:t>
            </a:r>
            <a:endParaRPr lang="en-US" sz="2000" dirty="0" smtClean="0">
              <a:solidFill>
                <a:srgbClr val="FF0000"/>
              </a:solidFill>
              <a:latin typeface="Times New Roman" pitchFamily="18" charset="0"/>
              <a:cs typeface="Times New Roman" pitchFamily="18" charset="0"/>
            </a:endParaRPr>
          </a:p>
          <a:p>
            <a:pPr algn="just">
              <a:buNone/>
            </a:pPr>
            <a:r>
              <a:rPr lang="ka-GE" sz="2000" b="1" dirty="0" smtClean="0">
                <a:solidFill>
                  <a:srgbClr val="FF0000"/>
                </a:solidFill>
                <a:cs typeface="Times New Roman" pitchFamily="18" charset="0"/>
              </a:rPr>
              <a:t>[2] </a:t>
            </a:r>
            <a:r>
              <a:rPr lang="it-IT" sz="2000" b="1" dirty="0" smtClean="0">
                <a:solidFill>
                  <a:srgbClr val="FF0000"/>
                </a:solidFill>
                <a:latin typeface="Times New Roman" pitchFamily="18" charset="0"/>
                <a:cs typeface="Times New Roman" pitchFamily="18" charset="0"/>
              </a:rPr>
              <a:t>M. Gogberashvili</a:t>
            </a:r>
            <a:r>
              <a:rPr lang="ka-GE" sz="2000" b="1" dirty="0" smtClean="0">
                <a:solidFill>
                  <a:srgbClr val="FF0000"/>
                </a:solidFill>
                <a:cs typeface="Times New Roman" pitchFamily="18" charset="0"/>
              </a:rPr>
              <a:t>, </a:t>
            </a:r>
            <a:r>
              <a:rPr lang="en-US" sz="2000" b="1" dirty="0" smtClean="0">
                <a:solidFill>
                  <a:srgbClr val="FF0000"/>
                </a:solidFill>
                <a:latin typeface="Times New Roman" pitchFamily="18" charset="0"/>
                <a:cs typeface="Times New Roman" pitchFamily="18" charset="0"/>
              </a:rPr>
              <a:t>P. </a:t>
            </a:r>
            <a:r>
              <a:rPr lang="en-US" sz="2000" b="1" dirty="0" err="1" smtClean="0">
                <a:solidFill>
                  <a:srgbClr val="FF0000"/>
                </a:solidFill>
                <a:latin typeface="Times New Roman" pitchFamily="18" charset="0"/>
                <a:cs typeface="Times New Roman" pitchFamily="18" charset="0"/>
              </a:rPr>
              <a:t>Midodashvili</a:t>
            </a:r>
            <a:r>
              <a:rPr lang="en-US" sz="2000" b="1" dirty="0" smtClean="0">
                <a:solidFill>
                  <a:srgbClr val="FF0000"/>
                </a:solidFill>
                <a:latin typeface="Times New Roman" pitchFamily="18" charset="0"/>
                <a:cs typeface="Times New Roman" pitchFamily="18" charset="0"/>
              </a:rPr>
              <a:t>, L. </a:t>
            </a:r>
            <a:r>
              <a:rPr lang="en-US" sz="2000" b="1" dirty="0" err="1" smtClean="0">
                <a:solidFill>
                  <a:srgbClr val="FF0000"/>
                </a:solidFill>
                <a:latin typeface="Times New Roman" pitchFamily="18" charset="0"/>
                <a:cs typeface="Times New Roman" pitchFamily="18" charset="0"/>
              </a:rPr>
              <a:t>Midodashvili</a:t>
            </a:r>
            <a:r>
              <a:rPr lang="ka-GE" sz="2000" dirty="0" smtClean="0">
                <a:solidFill>
                  <a:srgbClr val="FF0000"/>
                </a:solidFill>
                <a:cs typeface="Times New Roman" pitchFamily="18" charset="0"/>
              </a:rPr>
              <a:t>, </a:t>
            </a:r>
            <a:r>
              <a:rPr lang="en-US" sz="2000" i="1" dirty="0" smtClean="0">
                <a:solidFill>
                  <a:srgbClr val="FF0000"/>
                </a:solidFill>
                <a:latin typeface="Times New Roman" pitchFamily="18" charset="0"/>
                <a:cs typeface="Times New Roman" pitchFamily="18" charset="0"/>
              </a:rPr>
              <a:t>Int. J. Mod. Phys.</a:t>
            </a:r>
            <a:r>
              <a:rPr lang="en-US" sz="2000" dirty="0" smtClean="0">
                <a:solidFill>
                  <a:srgbClr val="FF0000"/>
                </a:solidFill>
                <a:latin typeface="Times New Roman" pitchFamily="18" charset="0"/>
                <a:cs typeface="Times New Roman" pitchFamily="18" charset="0"/>
              </a:rPr>
              <a:t> </a:t>
            </a:r>
            <a:r>
              <a:rPr lang="en-US" sz="2000" b="1" dirty="0" smtClean="0">
                <a:solidFill>
                  <a:srgbClr val="FF0000"/>
                </a:solidFill>
                <a:latin typeface="Times New Roman" pitchFamily="18" charset="0"/>
                <a:cs typeface="Times New Roman" pitchFamily="18" charset="0"/>
              </a:rPr>
              <a:t>D 21 </a:t>
            </a:r>
            <a:r>
              <a:rPr lang="en-US" sz="2000" dirty="0" smtClean="0">
                <a:solidFill>
                  <a:srgbClr val="FF0000"/>
                </a:solidFill>
                <a:latin typeface="Times New Roman" pitchFamily="18" charset="0"/>
                <a:cs typeface="Times New Roman" pitchFamily="18" charset="0"/>
              </a:rPr>
              <a:t>(2012) 1250081.</a:t>
            </a:r>
            <a:endParaRPr lang="en-US" sz="2000" b="1" dirty="0" smtClean="0">
              <a:solidFill>
                <a:srgbClr val="FF3300"/>
              </a:solidFill>
              <a:latin typeface="Times New Roman" pitchFamily="18" charset="0"/>
              <a:cs typeface="Times New Roman" pitchFamily="18" charset="0"/>
            </a:endParaRPr>
          </a:p>
          <a:p>
            <a:pPr marL="0" indent="12700" algn="just">
              <a:lnSpc>
                <a:spcPct val="82000"/>
              </a:lnSpc>
              <a:spcBef>
                <a:spcPts val="480"/>
              </a:spcBef>
              <a:buNone/>
              <a:defRPr/>
            </a:pPr>
            <a:endParaRPr lang="en-US" sz="2000" b="1" dirty="0" smtClean="0">
              <a:solidFill>
                <a:srgbClr val="FF3300"/>
              </a:solidFill>
              <a:latin typeface="Times New Roman" pitchFamily="18" charset="0"/>
              <a:cs typeface="Times New Roman" pitchFamily="18" charset="0"/>
            </a:endParaRPr>
          </a:p>
          <a:p>
            <a:pPr marL="0" indent="12700" algn="just">
              <a:lnSpc>
                <a:spcPct val="82000"/>
              </a:lnSpc>
              <a:spcBef>
                <a:spcPts val="480"/>
              </a:spcBef>
              <a:buNone/>
              <a:defRPr/>
            </a:pPr>
            <a:endParaRPr lang="es-ES" sz="2000" dirty="0" smtClean="0">
              <a:solidFill>
                <a:srgbClr val="FF0000"/>
              </a:solidFill>
              <a:latin typeface="Times New Roman" pitchFamily="18" charset="0"/>
              <a:cs typeface="Times New Roman" pitchFamily="18" charset="0"/>
            </a:endParaRPr>
          </a:p>
          <a:p>
            <a:pPr marL="0" indent="12700" algn="just">
              <a:lnSpc>
                <a:spcPct val="82000"/>
              </a:lnSpc>
              <a:spcBef>
                <a:spcPts val="480"/>
              </a:spcBef>
              <a:buNone/>
              <a:defRPr/>
            </a:pPr>
            <a:endParaRPr lang="en-US" sz="1000" dirty="0" smtClean="0">
              <a:latin typeface="Times New Roman" pitchFamily="18" charset="0"/>
              <a:cs typeface="Times New Roman" pitchFamily="18" charset="0"/>
            </a:endParaRPr>
          </a:p>
          <a:p>
            <a:pPr marL="0" indent="12700" algn="just">
              <a:lnSpc>
                <a:spcPct val="82000"/>
              </a:lnSpc>
              <a:spcBef>
                <a:spcPts val="480"/>
              </a:spcBef>
              <a:buFont typeface="Arial" charset="0"/>
              <a:buNone/>
              <a:defRPr/>
            </a:pPr>
            <a:endParaRPr lang="en-US" sz="2000" dirty="0" smtClean="0">
              <a:latin typeface="Times New Roman" pitchFamily="18" charset="0"/>
              <a:cs typeface="Times New Roman" pitchFamily="18" charset="0"/>
            </a:endParaRPr>
          </a:p>
          <a:p>
            <a:pPr>
              <a:buFont typeface="Arial" charset="0"/>
              <a:buNone/>
              <a:defRPr/>
            </a:pPr>
            <a:endParaRPr lang="en-US" sz="2000" b="1" dirty="0" smtClean="0">
              <a:solidFill>
                <a:srgbClr val="FF0000"/>
              </a:solidFill>
              <a:latin typeface="Times New Roman" pitchFamily="18" charset="0"/>
              <a:cs typeface="Times New Roman" pitchFamily="18" charset="0"/>
            </a:endParaRPr>
          </a:p>
          <a:p>
            <a:pPr>
              <a:buFont typeface="Arial" charset="0"/>
              <a:buNone/>
              <a:defRPr/>
            </a:pPr>
            <a:endParaRPr lang="en-US" sz="2000" b="1" dirty="0" smtClean="0">
              <a:solidFill>
                <a:srgbClr val="FF0000"/>
              </a:solidFill>
              <a:latin typeface="Times New Roman" pitchFamily="18" charset="0"/>
              <a:cs typeface="Times New Roman" pitchFamily="18" charset="0"/>
            </a:endParaRPr>
          </a:p>
          <a:p>
            <a:pPr>
              <a:buFont typeface="Arial" charset="0"/>
              <a:buNone/>
              <a:defRPr/>
            </a:pPr>
            <a:endParaRPr lang="en-US" sz="2000" b="1" dirty="0" smtClean="0">
              <a:solidFill>
                <a:srgbClr val="FF0000"/>
              </a:solidFill>
              <a:latin typeface="Times New Roman" pitchFamily="18" charset="0"/>
              <a:cs typeface="Times New Roman" pitchFamily="18" charset="0"/>
            </a:endParaRPr>
          </a:p>
          <a:p>
            <a:pPr>
              <a:buFont typeface="Arial" charset="0"/>
              <a:buNone/>
              <a:defRPr/>
            </a:pPr>
            <a:endParaRPr lang="en-US" sz="2000" b="1" dirty="0" smtClean="0">
              <a:solidFill>
                <a:srgbClr val="FF0000"/>
              </a:solidFill>
              <a:latin typeface="Times New Roman" pitchFamily="18" charset="0"/>
              <a:cs typeface="Times New Roman" pitchFamily="18" charset="0"/>
            </a:endParaRPr>
          </a:p>
          <a:p>
            <a:pPr>
              <a:buFont typeface="Arial" charset="0"/>
              <a:buNone/>
              <a:defRPr/>
            </a:pPr>
            <a:endParaRPr lang="en-US" sz="2000" b="1" dirty="0" smtClean="0">
              <a:solidFill>
                <a:srgbClr val="FF0000"/>
              </a:solidFill>
              <a:latin typeface="Times New Roman" pitchFamily="18" charset="0"/>
              <a:cs typeface="Times New Roman" pitchFamily="18" charset="0"/>
            </a:endParaRPr>
          </a:p>
          <a:p>
            <a:pPr>
              <a:buFont typeface="Arial" charset="0"/>
              <a:buNone/>
              <a:defRPr/>
            </a:pPr>
            <a:endParaRPr lang="en-US" sz="2000" b="1" dirty="0" smtClean="0">
              <a:solidFill>
                <a:srgbClr val="FF0000"/>
              </a:solidFill>
              <a:latin typeface="Times New Roman" pitchFamily="18" charset="0"/>
              <a:cs typeface="Times New Roman" pitchFamily="18" charset="0"/>
            </a:endParaRPr>
          </a:p>
          <a:p>
            <a:pPr marL="0" indent="-274320">
              <a:spcBef>
                <a:spcPts val="400"/>
              </a:spcBef>
              <a:buFont typeface="Arial" charset="0"/>
              <a:buNone/>
              <a:defRPr/>
            </a:pPr>
            <a:r>
              <a:rPr lang="en-US" sz="1900" b="1" dirty="0" smtClean="0">
                <a:solidFill>
                  <a:srgbClr val="FF0000"/>
                </a:solidFill>
                <a:latin typeface="Times New Roman" pitchFamily="18" charset="0"/>
                <a:cs typeface="Times New Roman" pitchFamily="18" charset="0"/>
              </a:rPr>
              <a:t>[</a:t>
            </a:r>
            <a:r>
              <a:rPr lang="en-US" sz="1800" b="1" dirty="0" smtClean="0">
                <a:solidFill>
                  <a:srgbClr val="FF0000"/>
                </a:solidFill>
                <a:latin typeface="Times New Roman" pitchFamily="18" charset="0"/>
                <a:cs typeface="Times New Roman" pitchFamily="18" charset="0"/>
              </a:rPr>
              <a:t>1]</a:t>
            </a:r>
            <a:r>
              <a:rPr lang="en-US" sz="1800" dirty="0" smtClean="0">
                <a:solidFill>
                  <a:srgbClr val="FF0000"/>
                </a:solidFill>
                <a:latin typeface="Times New Roman" pitchFamily="18" charset="0"/>
                <a:cs typeface="Times New Roman" pitchFamily="18" charset="0"/>
              </a:rPr>
              <a:t> </a:t>
            </a:r>
            <a:r>
              <a:rPr lang="en-US" sz="1800" b="1" dirty="0" err="1" smtClean="0">
                <a:solidFill>
                  <a:srgbClr val="FF0000"/>
                </a:solidFill>
                <a:latin typeface="Times New Roman" pitchFamily="18" charset="0"/>
                <a:cs typeface="Times New Roman" pitchFamily="18" charset="0"/>
              </a:rPr>
              <a:t>M.Gogberashvili</a:t>
            </a:r>
            <a:r>
              <a:rPr lang="en-US" sz="1800" b="1" dirty="0" smtClean="0">
                <a:solidFill>
                  <a:srgbClr val="FF0000"/>
                </a:solidFill>
                <a:latin typeface="Times New Roman" pitchFamily="18" charset="0"/>
                <a:cs typeface="Times New Roman" pitchFamily="18" charset="0"/>
              </a:rPr>
              <a:t>, </a:t>
            </a:r>
            <a:r>
              <a:rPr lang="en-US" sz="1800" b="1" dirty="0" err="1" smtClean="0">
                <a:solidFill>
                  <a:srgbClr val="FF0000"/>
                </a:solidFill>
                <a:latin typeface="Times New Roman" pitchFamily="18" charset="0"/>
                <a:cs typeface="Times New Roman" pitchFamily="18" charset="0"/>
              </a:rPr>
              <a:t>P.Midodashvili</a:t>
            </a:r>
            <a:r>
              <a:rPr lang="en-US" sz="1800" b="1" dirty="0" smtClean="0">
                <a:solidFill>
                  <a:srgbClr val="FF0000"/>
                </a:solidFill>
                <a:latin typeface="Times New Roman" pitchFamily="18" charset="0"/>
                <a:cs typeface="Times New Roman" pitchFamily="18" charset="0"/>
              </a:rPr>
              <a:t>, </a:t>
            </a:r>
            <a:r>
              <a:rPr lang="en-US" sz="1800" b="1" dirty="0" err="1" smtClean="0">
                <a:solidFill>
                  <a:srgbClr val="FF0000"/>
                </a:solidFill>
                <a:latin typeface="Times New Roman" pitchFamily="18" charset="0"/>
                <a:cs typeface="Times New Roman" pitchFamily="18" charset="0"/>
              </a:rPr>
              <a:t>L.Midodashvili</a:t>
            </a:r>
            <a:r>
              <a:rPr lang="en-US" sz="1800" b="1" dirty="0" smtClean="0">
                <a:solidFill>
                  <a:srgbClr val="FF0000"/>
                </a:solidFill>
                <a:latin typeface="Times New Roman" pitchFamily="18" charset="0"/>
                <a:cs typeface="Times New Roman" pitchFamily="18" charset="0"/>
              </a:rPr>
              <a:t>,  </a:t>
            </a:r>
            <a:r>
              <a:rPr lang="en-US" sz="1800" i="1" dirty="0" smtClean="0">
                <a:solidFill>
                  <a:srgbClr val="FF0000"/>
                </a:solidFill>
                <a:latin typeface="Times New Roman" pitchFamily="18" charset="0"/>
                <a:cs typeface="Times New Roman" pitchFamily="18" charset="0"/>
              </a:rPr>
              <a:t>Phys. </a:t>
            </a:r>
            <a:r>
              <a:rPr lang="en-US" sz="1800" i="1" dirty="0" err="1" smtClean="0">
                <a:solidFill>
                  <a:srgbClr val="FF0000"/>
                </a:solidFill>
                <a:latin typeface="Times New Roman" pitchFamily="18" charset="0"/>
                <a:cs typeface="Times New Roman" pitchFamily="18" charset="0"/>
              </a:rPr>
              <a:t>Lett</a:t>
            </a:r>
            <a:r>
              <a:rPr lang="en-US" sz="1800" i="1" dirty="0" smtClean="0">
                <a:solidFill>
                  <a:srgbClr val="FF0000"/>
                </a:solidFill>
                <a:latin typeface="Times New Roman" pitchFamily="18" charset="0"/>
                <a:cs typeface="Times New Roman" pitchFamily="18" charset="0"/>
              </a:rPr>
              <a:t>. </a:t>
            </a:r>
            <a:r>
              <a:rPr lang="en-US" sz="1800" b="1" dirty="0" smtClean="0">
                <a:solidFill>
                  <a:srgbClr val="FF0000"/>
                </a:solidFill>
                <a:latin typeface="Times New Roman" pitchFamily="18" charset="0"/>
                <a:cs typeface="Times New Roman" pitchFamily="18" charset="0"/>
              </a:rPr>
              <a:t>B 702 </a:t>
            </a:r>
            <a:r>
              <a:rPr lang="en-US" sz="1800" dirty="0" smtClean="0">
                <a:solidFill>
                  <a:srgbClr val="FF0000"/>
                </a:solidFill>
                <a:latin typeface="Times New Roman" pitchFamily="18" charset="0"/>
                <a:cs typeface="Times New Roman" pitchFamily="18" charset="0"/>
              </a:rPr>
              <a:t>(2011) 276.</a:t>
            </a:r>
            <a:endParaRPr lang="es-ES" sz="1800" dirty="0" smtClean="0">
              <a:solidFill>
                <a:srgbClr val="FF0000"/>
              </a:solidFill>
              <a:latin typeface="Times New Roman" pitchFamily="18" charset="0"/>
              <a:cs typeface="Times New Roman" pitchFamily="18" charset="0"/>
            </a:endParaRPr>
          </a:p>
        </p:txBody>
      </p:sp>
      <p:sp>
        <p:nvSpPr>
          <p:cNvPr id="7172" name="TextBox 17"/>
          <p:cNvSpPr txBox="1">
            <a:spLocks noChangeArrowheads="1"/>
          </p:cNvSpPr>
          <p:nvPr/>
        </p:nvSpPr>
        <p:spPr bwMode="auto">
          <a:xfrm>
            <a:off x="2057400" y="425450"/>
            <a:ext cx="5029200" cy="400110"/>
          </a:xfrm>
          <a:prstGeom prst="rect">
            <a:avLst/>
          </a:prstGeom>
          <a:noFill/>
          <a:ln w="9525">
            <a:noFill/>
            <a:miter lim="800000"/>
            <a:headEnd/>
            <a:tailEnd/>
          </a:ln>
        </p:spPr>
        <p:txBody>
          <a:bodyPr wrap="square" lIns="0">
            <a:spAutoFit/>
          </a:bodyPr>
          <a:lstStyle/>
          <a:p>
            <a:pPr algn="just">
              <a:lnSpc>
                <a:spcPts val="2438"/>
              </a:lnSpc>
            </a:pPr>
            <a:r>
              <a:rPr lang="en-US" sz="3600" b="1" i="1" dirty="0" smtClean="0">
                <a:solidFill>
                  <a:schemeClr val="accent6">
                    <a:lumMod val="50000"/>
                  </a:schemeClr>
                </a:solidFill>
                <a:latin typeface="Times New Roman" pitchFamily="18" charset="0"/>
              </a:rPr>
              <a:t>Localization of Spinors</a:t>
            </a:r>
            <a:endParaRPr lang="en-US" sz="3600" b="1" i="1" dirty="0">
              <a:solidFill>
                <a:schemeClr val="accent6">
                  <a:lumMod val="50000"/>
                </a:schemeClr>
              </a:solidFill>
              <a:latin typeface="Times New Roman" pitchFamily="18" charset="0"/>
            </a:endParaRPr>
          </a:p>
        </p:txBody>
      </p:sp>
      <p:sp>
        <p:nvSpPr>
          <p:cNvPr id="7174" name="Date Placeholder 68"/>
          <p:cNvSpPr txBox="1">
            <a:spLocks noGrp="1"/>
          </p:cNvSpPr>
          <p:nvPr/>
        </p:nvSpPr>
        <p:spPr bwMode="auto">
          <a:xfrm>
            <a:off x="228600" y="7004050"/>
            <a:ext cx="2794000" cy="401638"/>
          </a:xfrm>
          <a:prstGeom prst="rect">
            <a:avLst/>
          </a:prstGeom>
          <a:noFill/>
          <a:ln w="9525">
            <a:noFill/>
            <a:miter lim="800000"/>
            <a:headEnd/>
            <a:tailEnd/>
          </a:ln>
        </p:spPr>
        <p:txBody>
          <a:bodyPr anchor="ctr"/>
          <a:lstStyle/>
          <a:p>
            <a:endParaRPr lang="es-ES" sz="1200">
              <a:solidFill>
                <a:srgbClr val="898989"/>
              </a:solidFill>
              <a:latin typeface="Calibri" pitchFamily="34" charset="0"/>
            </a:endParaRPr>
          </a:p>
        </p:txBody>
      </p:sp>
      <p:sp>
        <p:nvSpPr>
          <p:cNvPr id="7175" name="Footer Placeholder 8"/>
          <p:cNvSpPr txBox="1">
            <a:spLocks noGrp="1"/>
          </p:cNvSpPr>
          <p:nvPr/>
        </p:nvSpPr>
        <p:spPr bwMode="auto">
          <a:xfrm>
            <a:off x="3352800" y="7004050"/>
            <a:ext cx="4038600" cy="401638"/>
          </a:xfrm>
          <a:prstGeom prst="rect">
            <a:avLst/>
          </a:prstGeom>
          <a:noFill/>
          <a:ln w="9525">
            <a:noFill/>
            <a:miter lim="800000"/>
            <a:headEnd/>
            <a:tailEnd/>
          </a:ln>
        </p:spPr>
        <p:txBody>
          <a:bodyPr anchor="ctr"/>
          <a:lstStyle/>
          <a:p>
            <a:pPr algn="ctr"/>
            <a:endParaRPr lang="es-ES" sz="1200">
              <a:solidFill>
                <a:srgbClr val="808080"/>
              </a:solidFill>
              <a:latin typeface="Calibri" pitchFamily="34" charset="0"/>
            </a:endParaRPr>
          </a:p>
        </p:txBody>
      </p:sp>
      <p:sp>
        <p:nvSpPr>
          <p:cNvPr id="7177" name="Date Placeholder 12"/>
          <p:cNvSpPr>
            <a:spLocks noGrp="1"/>
          </p:cNvSpPr>
          <p:nvPr>
            <p:ph type="dt" sz="quarter" idx="10"/>
          </p:nvPr>
        </p:nvSpPr>
        <p:spPr bwMode="auto">
          <a:noFill/>
          <a:ln>
            <a:miter lim="800000"/>
            <a:headEnd/>
            <a:tailEnd/>
          </a:ln>
        </p:spPr>
        <p:txBody>
          <a:bodyPr/>
          <a:lstStyle/>
          <a:p>
            <a:r>
              <a:rPr lang="en-US" smtClean="0">
                <a:cs typeface="Arial" charset="0"/>
              </a:rPr>
              <a:t>14 March 2013</a:t>
            </a:r>
          </a:p>
        </p:txBody>
      </p:sp>
      <p:sp>
        <p:nvSpPr>
          <p:cNvPr id="14" name="Slide Number Placeholder 14"/>
          <p:cNvSpPr txBox="1">
            <a:spLocks noGrp="1"/>
          </p:cNvSpPr>
          <p:nvPr/>
        </p:nvSpPr>
        <p:spPr bwMode="auto">
          <a:xfrm>
            <a:off x="7645400" y="7004050"/>
            <a:ext cx="2489200" cy="401638"/>
          </a:xfrm>
          <a:prstGeom prst="rect">
            <a:avLst/>
          </a:prstGeom>
          <a:noFill/>
          <a:ln w="9525">
            <a:noFill/>
            <a:miter lim="800000"/>
            <a:headEnd/>
            <a:tailEnd/>
          </a:ln>
        </p:spPr>
        <p:txBody>
          <a:bodyPr anchor="ctr"/>
          <a:lstStyle/>
          <a:p>
            <a:pPr algn="r"/>
            <a:r>
              <a:rPr lang="en-US" sz="1200" dirty="0">
                <a:solidFill>
                  <a:srgbClr val="898989"/>
                </a:solidFill>
                <a:latin typeface="Calibri" pitchFamily="34" charset="0"/>
              </a:rPr>
              <a:t>Page – </a:t>
            </a:r>
            <a:fld id="{05956456-435B-441B-8DDD-694BF5C345F1}" type="slidenum">
              <a:rPr lang="en-US" sz="1200" smtClean="0">
                <a:solidFill>
                  <a:srgbClr val="898989"/>
                </a:solidFill>
                <a:latin typeface="Calibri" pitchFamily="34" charset="0"/>
              </a:rPr>
              <a:pPr algn="r"/>
              <a:t>13</a:t>
            </a:fld>
            <a:r>
              <a:rPr lang="en-US" sz="1200" dirty="0" smtClean="0">
                <a:solidFill>
                  <a:srgbClr val="898989"/>
                </a:solidFill>
                <a:latin typeface="Calibri" pitchFamily="34" charset="0"/>
              </a:rPr>
              <a:t>/13</a:t>
            </a:r>
            <a:endParaRPr lang="en-US" sz="1200" dirty="0">
              <a:solidFill>
                <a:srgbClr val="898989"/>
              </a:solidFill>
              <a:latin typeface="Calibri" pitchFamily="34" charset="0"/>
            </a:endParaRPr>
          </a:p>
        </p:txBody>
      </p:sp>
      <p:sp>
        <p:nvSpPr>
          <p:cNvPr id="16" name="Text Placeholder 4"/>
          <p:cNvSpPr txBox="1">
            <a:spLocks/>
          </p:cNvSpPr>
          <p:nvPr/>
        </p:nvSpPr>
        <p:spPr bwMode="auto">
          <a:xfrm>
            <a:off x="0" y="5378450"/>
            <a:ext cx="2057400" cy="228600"/>
          </a:xfrm>
          <a:prstGeom prst="rect">
            <a:avLst/>
          </a:prstGeom>
          <a:solidFill>
            <a:schemeClr val="accent1">
              <a:lumMod val="75000"/>
              <a:alpha val="70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dirty="0">
              <a:ln>
                <a:noFill/>
              </a:ln>
              <a:solidFill>
                <a:schemeClr val="tx1"/>
              </a:solidFill>
              <a:effectLst/>
              <a:uLnTx/>
              <a:uFillTx/>
              <a:latin typeface="+mn-lt"/>
              <a:ea typeface="+mn-ea"/>
              <a:cs typeface="+mn-cs"/>
            </a:endParaRPr>
          </a:p>
        </p:txBody>
      </p:sp>
      <p:sp>
        <p:nvSpPr>
          <p:cNvPr id="12" name="Rectangle 12"/>
          <p:cNvSpPr>
            <a:spLocks noChangeArrowheads="1"/>
          </p:cNvSpPr>
          <p:nvPr/>
        </p:nvSpPr>
        <p:spPr bwMode="auto">
          <a:xfrm>
            <a:off x="0" y="1187450"/>
            <a:ext cx="2133600" cy="4478149"/>
          </a:xfrm>
          <a:prstGeom prst="rect">
            <a:avLst/>
          </a:prstGeom>
          <a:noFill/>
          <a:ln w="9525">
            <a:noFill/>
            <a:miter lim="800000"/>
            <a:headEnd/>
            <a:tailEnd/>
          </a:ln>
        </p:spPr>
        <p:txBody>
          <a:bodyPr wrap="square">
            <a:spAutoFit/>
          </a:bodyPr>
          <a:lstStyle/>
          <a:p>
            <a:r>
              <a:rPr lang="en-US" sz="1500" b="1" dirty="0" smtClean="0">
                <a:solidFill>
                  <a:srgbClr val="00B0F0"/>
                </a:solidFill>
                <a:latin typeface="Times New Roman" pitchFamily="18" charset="0"/>
                <a:cs typeface="Times New Roman" pitchFamily="18" charset="0"/>
              </a:rPr>
              <a:t>Brane Models</a:t>
            </a:r>
          </a:p>
          <a:p>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00B0F0"/>
                </a:solidFill>
                <a:latin typeface="Times New Roman" pitchFamily="18" charset="0"/>
                <a:cs typeface="Times New Roman" pitchFamily="18" charset="0"/>
              </a:rPr>
              <a:t>Standing GW-s in 4D</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00B0F0"/>
                </a:solidFill>
                <a:latin typeface="Times New Roman" pitchFamily="18" charset="0"/>
                <a:cs typeface="Times New Roman" pitchFamily="18" charset="0"/>
              </a:rPr>
              <a:t>GW-s from Brane</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00B0F0"/>
                </a:solidFill>
                <a:latin typeface="Times New Roman" pitchFamily="18" charset="0"/>
                <a:cs typeface="Times New Roman" pitchFamily="18" charset="0"/>
              </a:rPr>
              <a:t>Localization Problem</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FF9900"/>
                </a:solidFill>
                <a:latin typeface="Times New Roman" pitchFamily="18" charset="0"/>
                <a:cs typeface="Times New Roman" pitchFamily="18" charset="0"/>
              </a:rPr>
              <a:t>Mechanical Waves</a:t>
            </a:r>
          </a:p>
          <a:p>
            <a:pPr>
              <a:defRPr/>
            </a:pPr>
            <a:endParaRPr lang="en-US" sz="1500" b="1" dirty="0" smtClean="0">
              <a:solidFill>
                <a:srgbClr val="FF9900"/>
              </a:solidFill>
              <a:latin typeface="Times New Roman" pitchFamily="18" charset="0"/>
              <a:cs typeface="Times New Roman" pitchFamily="18" charset="0"/>
            </a:endParaRPr>
          </a:p>
          <a:p>
            <a:pPr>
              <a:defRPr/>
            </a:pPr>
            <a:r>
              <a:rPr lang="en-US" sz="1500" b="1" dirty="0" smtClean="0">
                <a:solidFill>
                  <a:srgbClr val="FF9900"/>
                </a:solidFill>
                <a:latin typeface="Times New Roman" pitchFamily="18" charset="0"/>
                <a:cs typeface="Times New Roman" pitchFamily="18" charset="0"/>
              </a:rPr>
              <a:t>Optical Lattices</a:t>
            </a:r>
            <a:r>
              <a:rPr lang="en-US" sz="1500" dirty="0" smtClean="0">
                <a:solidFill>
                  <a:srgbClr val="FF9900"/>
                </a:solidFill>
                <a:latin typeface="Times New Roman" pitchFamily="18" charset="0"/>
                <a:cs typeface="Times New Roman" pitchFamily="18" charset="0"/>
              </a:rPr>
              <a:t> </a:t>
            </a:r>
          </a:p>
          <a:p>
            <a:pPr>
              <a:defRPr/>
            </a:pPr>
            <a:endParaRPr lang="en-US" sz="1500" dirty="0" smtClean="0">
              <a:solidFill>
                <a:srgbClr val="00B0F0"/>
              </a:solidFill>
              <a:latin typeface="Times New Roman" pitchFamily="18" charset="0"/>
              <a:cs typeface="Times New Roman" pitchFamily="18" charset="0"/>
            </a:endParaRPr>
          </a:p>
          <a:p>
            <a:pPr>
              <a:defRPr/>
            </a:pPr>
            <a:r>
              <a:rPr lang="en-US" sz="1500" b="1" dirty="0" smtClean="0">
                <a:solidFill>
                  <a:srgbClr val="C00000"/>
                </a:solidFill>
                <a:latin typeface="Times New Roman" pitchFamily="18" charset="0"/>
                <a:cs typeface="Times New Roman" pitchFamily="18" charset="0"/>
              </a:rPr>
              <a:t>Boundary Conditions</a:t>
            </a:r>
          </a:p>
          <a:p>
            <a:pPr>
              <a:defRPr/>
            </a:pPr>
            <a:endParaRPr lang="en-US" sz="1500" b="1" dirty="0" smtClean="0">
              <a:solidFill>
                <a:srgbClr val="C00000"/>
              </a:solidFill>
              <a:latin typeface="Times New Roman" pitchFamily="18" charset="0"/>
              <a:cs typeface="Times New Roman" pitchFamily="18" charset="0"/>
            </a:endParaRPr>
          </a:p>
          <a:p>
            <a:r>
              <a:rPr lang="en-US" sz="1500" b="1" dirty="0" smtClean="0">
                <a:solidFill>
                  <a:srgbClr val="C00000"/>
                </a:solidFill>
                <a:latin typeface="Times New Roman" pitchFamily="18" charset="0"/>
                <a:cs typeface="Times New Roman" pitchFamily="18" charset="0"/>
              </a:rPr>
              <a:t>Localization of Scalars</a:t>
            </a:r>
          </a:p>
          <a:p>
            <a:endParaRPr lang="en-US" sz="1500" b="1" dirty="0" smtClean="0">
              <a:solidFill>
                <a:srgbClr val="C00000"/>
              </a:solidFill>
              <a:latin typeface="Times New Roman" pitchFamily="18" charset="0"/>
              <a:cs typeface="Times New Roman" pitchFamily="18" charset="0"/>
            </a:endParaRPr>
          </a:p>
          <a:p>
            <a:r>
              <a:rPr lang="en-US" sz="1500" b="1" dirty="0" smtClean="0">
                <a:solidFill>
                  <a:srgbClr val="C00000"/>
                </a:solidFill>
                <a:latin typeface="Times New Roman" pitchFamily="18" charset="0"/>
                <a:cs typeface="Times New Roman" pitchFamily="18" charset="0"/>
              </a:rPr>
              <a:t>Localization of Vectors</a:t>
            </a:r>
          </a:p>
          <a:p>
            <a:endParaRPr lang="en-US" sz="1500" b="1" dirty="0" smtClean="0">
              <a:solidFill>
                <a:srgbClr val="C00000"/>
              </a:solidFill>
              <a:latin typeface="Times New Roman" pitchFamily="18" charset="0"/>
              <a:cs typeface="Times New Roman" pitchFamily="18" charset="0"/>
            </a:endParaRPr>
          </a:p>
          <a:p>
            <a:r>
              <a:rPr lang="en-US" sz="1500" b="1" dirty="0" smtClean="0">
                <a:solidFill>
                  <a:schemeClr val="bg1"/>
                </a:solidFill>
                <a:latin typeface="Times New Roman" pitchFamily="18" charset="0"/>
                <a:cs typeface="Times New Roman" pitchFamily="18" charset="0"/>
              </a:rPr>
              <a:t>Localization of Spinors</a:t>
            </a:r>
          </a:p>
        </p:txBody>
      </p:sp>
      <p:sp>
        <p:nvSpPr>
          <p:cNvPr id="2" name="Footer Placeholder 1"/>
          <p:cNvSpPr>
            <a:spLocks noGrp="1"/>
          </p:cNvSpPr>
          <p:nvPr>
            <p:ph type="ftr" sz="quarter" idx="11"/>
          </p:nvPr>
        </p:nvSpPr>
        <p:spPr/>
        <p:txBody>
          <a:bodyPr/>
          <a:lstStyle/>
          <a:p>
            <a:r>
              <a:rPr lang="en-US" smtClean="0"/>
              <a:t>5D Standing Waves Braneworld</a:t>
            </a: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7" name="Picture 9" descr="C:\Documents and Settings\Me\Desktop\Analogies\Title.JPG"/>
          <p:cNvPicPr>
            <a:picLocks noChangeAspect="1" noChangeArrowheads="1"/>
          </p:cNvPicPr>
          <p:nvPr/>
        </p:nvPicPr>
        <p:blipFill>
          <a:blip r:embed="rId2" cstate="print">
            <a:lum bright="-10000"/>
          </a:blip>
          <a:srcRect/>
          <a:stretch>
            <a:fillRect/>
          </a:stretch>
        </p:blipFill>
        <p:spPr bwMode="auto">
          <a:xfrm>
            <a:off x="0" y="0"/>
            <a:ext cx="10668000" cy="7556500"/>
          </a:xfrm>
          <a:prstGeom prst="rect">
            <a:avLst/>
          </a:prstGeom>
          <a:noFill/>
          <a:effectLst>
            <a:outerShdw dir="6000000" algn="ctr" rotWithShape="0">
              <a:schemeClr val="bg1">
                <a:alpha val="0"/>
              </a:schemeClr>
            </a:outerShdw>
          </a:effectLst>
        </p:spPr>
      </p:pic>
      <p:sp>
        <p:nvSpPr>
          <p:cNvPr id="29699" name="Rectangle 7"/>
          <p:cNvSpPr>
            <a:spLocks noChangeArrowheads="1"/>
          </p:cNvSpPr>
          <p:nvPr/>
        </p:nvSpPr>
        <p:spPr bwMode="auto">
          <a:xfrm>
            <a:off x="742950" y="590530"/>
            <a:ext cx="9220200" cy="3416320"/>
          </a:xfrm>
          <a:prstGeom prst="rect">
            <a:avLst/>
          </a:prstGeom>
          <a:noFill/>
          <a:ln w="9525">
            <a:noFill/>
            <a:miter lim="800000"/>
            <a:headEnd/>
            <a:tailEnd/>
          </a:ln>
        </p:spPr>
        <p:txBody>
          <a:bodyPr wrap="square">
            <a:spAutoFit/>
          </a:bodyPr>
          <a:lstStyle/>
          <a:p>
            <a:pPr lvl="0" algn="ctr"/>
            <a:r>
              <a:rPr lang="en-US" sz="3600" b="1" dirty="0" smtClean="0">
                <a:solidFill>
                  <a:srgbClr val="FFFF99"/>
                </a:solidFill>
                <a:latin typeface="Times New Roman" pitchFamily="18" charset="0"/>
                <a:cs typeface="Times New Roman" pitchFamily="18" charset="0"/>
              </a:rPr>
              <a:t>Conclusions</a:t>
            </a:r>
          </a:p>
          <a:p>
            <a:pPr lvl="0" algn="just"/>
            <a:endParaRPr lang="en-US" sz="2800" b="1" dirty="0" smtClean="0">
              <a:solidFill>
                <a:schemeClr val="bg1"/>
              </a:solidFill>
              <a:latin typeface="Times New Roman" pitchFamily="18" charset="0"/>
              <a:cs typeface="Times New Roman" pitchFamily="18" charset="0"/>
            </a:endParaRPr>
          </a:p>
          <a:p>
            <a:pPr lvl="0" algn="just"/>
            <a:r>
              <a:rPr lang="en-US" sz="2400" b="1" dirty="0" smtClean="0">
                <a:solidFill>
                  <a:schemeClr val="bg1"/>
                </a:solidFill>
                <a:latin typeface="Times New Roman" pitchFamily="18" charset="0"/>
                <a:cs typeface="Times New Roman" pitchFamily="18" charset="0"/>
              </a:rPr>
              <a:t>Within the 5D standing wave </a:t>
            </a:r>
            <a:r>
              <a:rPr lang="en-US" sz="2400" b="1" dirty="0" err="1" smtClean="0">
                <a:solidFill>
                  <a:schemeClr val="bg1"/>
                </a:solidFill>
                <a:latin typeface="Times New Roman" pitchFamily="18" charset="0"/>
                <a:cs typeface="Times New Roman" pitchFamily="18" charset="0"/>
              </a:rPr>
              <a:t>braneworld</a:t>
            </a:r>
            <a:r>
              <a:rPr lang="en-US" sz="2400" b="1" dirty="0" smtClean="0">
                <a:solidFill>
                  <a:schemeClr val="bg1"/>
                </a:solidFill>
                <a:latin typeface="Times New Roman" pitchFamily="18" charset="0"/>
                <a:cs typeface="Times New Roman" pitchFamily="18" charset="0"/>
              </a:rPr>
              <a:t> model we have investigated the pure gravitational localization mechanism. For the increasing warp factor we have shown existence of the </a:t>
            </a:r>
            <a:r>
              <a:rPr lang="en-US" sz="2400" b="1" dirty="0" err="1" smtClean="0">
                <a:solidFill>
                  <a:schemeClr val="bg1"/>
                </a:solidFill>
                <a:latin typeface="Times New Roman" pitchFamily="18" charset="0"/>
                <a:cs typeface="Times New Roman" pitchFamily="18" charset="0"/>
              </a:rPr>
              <a:t>normalizable</a:t>
            </a:r>
            <a:r>
              <a:rPr lang="en-US" sz="2400" b="1" dirty="0" smtClean="0">
                <a:solidFill>
                  <a:schemeClr val="bg1"/>
                </a:solidFill>
                <a:latin typeface="Times New Roman" pitchFamily="18" charset="0"/>
                <a:cs typeface="Times New Roman" pitchFamily="18" charset="0"/>
              </a:rPr>
              <a:t> zero modes of spin-0, -1 and -2 fields on the </a:t>
            </a:r>
            <a:r>
              <a:rPr lang="en-US" sz="2400" b="1" dirty="0" err="1" smtClean="0">
                <a:solidFill>
                  <a:schemeClr val="bg1"/>
                </a:solidFill>
                <a:latin typeface="Times New Roman" pitchFamily="18" charset="0"/>
                <a:cs typeface="Times New Roman" pitchFamily="18" charset="0"/>
              </a:rPr>
              <a:t>brane</a:t>
            </a:r>
            <a:r>
              <a:rPr lang="en-US" sz="2400" b="1" dirty="0" smtClean="0">
                <a:solidFill>
                  <a:schemeClr val="bg1"/>
                </a:solidFill>
                <a:latin typeface="Times New Roman" pitchFamily="18" charset="0"/>
                <a:cs typeface="Times New Roman" pitchFamily="18" charset="0"/>
              </a:rPr>
              <a:t>. For the case of spin-½ fields we find that only left </a:t>
            </a:r>
            <a:r>
              <a:rPr lang="en-US" sz="2400" b="1" dirty="0" err="1" smtClean="0">
                <a:solidFill>
                  <a:schemeClr val="bg1"/>
                </a:solidFill>
                <a:latin typeface="Times New Roman" pitchFamily="18" charset="0"/>
                <a:cs typeface="Times New Roman" pitchFamily="18" charset="0"/>
              </a:rPr>
              <a:t>spinor</a:t>
            </a:r>
            <a:r>
              <a:rPr lang="en-US" sz="2400" b="1" dirty="0" smtClean="0">
                <a:solidFill>
                  <a:schemeClr val="bg1"/>
                </a:solidFill>
                <a:latin typeface="Times New Roman" pitchFamily="18" charset="0"/>
                <a:cs typeface="Times New Roman" pitchFamily="18" charset="0"/>
              </a:rPr>
              <a:t> field zero modes are localized on the </a:t>
            </a:r>
            <a:r>
              <a:rPr lang="en-US" sz="2400" b="1" dirty="0" err="1" smtClean="0">
                <a:solidFill>
                  <a:schemeClr val="bg1"/>
                </a:solidFill>
                <a:latin typeface="Times New Roman" pitchFamily="18" charset="0"/>
                <a:cs typeface="Times New Roman" pitchFamily="18" charset="0"/>
              </a:rPr>
              <a:t>brane</a:t>
            </a:r>
            <a:r>
              <a:rPr lang="en-US" sz="2400" b="1" dirty="0" smtClean="0">
                <a:solidFill>
                  <a:schemeClr val="bg1"/>
                </a:solidFill>
                <a:latin typeface="Times New Roman" pitchFamily="18" charset="0"/>
                <a:cs typeface="Times New Roman" pitchFamily="18" charset="0"/>
              </a:rPr>
              <a:t>, while right </a:t>
            </a:r>
            <a:r>
              <a:rPr lang="en-US" sz="2400" b="1" dirty="0" err="1" smtClean="0">
                <a:solidFill>
                  <a:schemeClr val="bg1"/>
                </a:solidFill>
                <a:latin typeface="Times New Roman" pitchFamily="18" charset="0"/>
                <a:cs typeface="Times New Roman" pitchFamily="18" charset="0"/>
              </a:rPr>
              <a:t>fermionic</a:t>
            </a:r>
            <a:r>
              <a:rPr lang="en-US" sz="2400" b="1" dirty="0" smtClean="0">
                <a:solidFill>
                  <a:schemeClr val="bg1"/>
                </a:solidFill>
                <a:latin typeface="Times New Roman" pitchFamily="18" charset="0"/>
                <a:cs typeface="Times New Roman" pitchFamily="18" charset="0"/>
              </a:rPr>
              <a:t> wave functions are localized </a:t>
            </a:r>
            <a:r>
              <a:rPr lang="en-US" sz="2400" b="1" smtClean="0">
                <a:solidFill>
                  <a:schemeClr val="bg1"/>
                </a:solidFill>
                <a:latin typeface="Times New Roman" pitchFamily="18" charset="0"/>
                <a:cs typeface="Times New Roman" pitchFamily="18" charset="0"/>
              </a:rPr>
              <a:t>in the bulk</a:t>
            </a:r>
            <a:r>
              <a:rPr lang="en-US" sz="2800" b="1" smtClean="0">
                <a:solidFill>
                  <a:schemeClr val="bg1"/>
                </a:solidFill>
                <a:latin typeface="Times New Roman" pitchFamily="18" charset="0"/>
                <a:cs typeface="Times New Roman" pitchFamily="18" charset="0"/>
              </a:rPr>
              <a:t>.</a:t>
            </a:r>
            <a:endParaRPr lang="en-US" sz="2800" b="1" dirty="0" smtClean="0">
              <a:solidFill>
                <a:schemeClr val="bg1"/>
              </a:solidFill>
              <a:latin typeface="Times New Roman" pitchFamily="18" charset="0"/>
              <a:cs typeface="Times New Roman" pitchFamily="18" charset="0"/>
            </a:endParaRPr>
          </a:p>
        </p:txBody>
      </p:sp>
      <p:sp>
        <p:nvSpPr>
          <p:cNvPr id="4" name="Rectangle 7"/>
          <p:cNvSpPr>
            <a:spLocks noChangeArrowheads="1"/>
          </p:cNvSpPr>
          <p:nvPr/>
        </p:nvSpPr>
        <p:spPr bwMode="auto">
          <a:xfrm>
            <a:off x="1447800" y="4144129"/>
            <a:ext cx="7696200" cy="3139321"/>
          </a:xfrm>
          <a:prstGeom prst="rect">
            <a:avLst/>
          </a:prstGeom>
          <a:noFill/>
          <a:ln w="9525">
            <a:noFill/>
            <a:miter lim="800000"/>
            <a:headEnd/>
            <a:tailEnd/>
          </a:ln>
        </p:spPr>
        <p:txBody>
          <a:bodyPr wrap="square">
            <a:spAutoFit/>
          </a:bodyPr>
          <a:lstStyle/>
          <a:p>
            <a:pPr algn="just"/>
            <a:r>
              <a:rPr lang="en-GB" sz="2800" i="1" dirty="0" smtClean="0">
                <a:solidFill>
                  <a:srgbClr val="FFFF99"/>
                </a:solidFill>
                <a:latin typeface="Times New Roman" pitchFamily="18" charset="0"/>
                <a:cs typeface="Times New Roman" pitchFamily="18" charset="0"/>
              </a:rPr>
              <a:t>References:</a:t>
            </a:r>
            <a:r>
              <a:rPr lang="en-GB" sz="2800" i="1" dirty="0" smtClean="0">
                <a:solidFill>
                  <a:srgbClr val="FF0000"/>
                </a:solidFill>
                <a:latin typeface="Times New Roman" pitchFamily="18" charset="0"/>
                <a:cs typeface="Times New Roman" pitchFamily="18" charset="0"/>
              </a:rPr>
              <a:t> </a:t>
            </a:r>
          </a:p>
          <a:p>
            <a:pPr algn="just"/>
            <a:r>
              <a:rPr lang="en-GB" sz="2600" i="1" dirty="0" smtClean="0">
                <a:solidFill>
                  <a:srgbClr val="FF0000"/>
                </a:solidFill>
                <a:latin typeface="Times New Roman" pitchFamily="18" charset="0"/>
                <a:cs typeface="Times New Roman" pitchFamily="18" charset="0"/>
              </a:rPr>
              <a:t>		</a:t>
            </a:r>
            <a:r>
              <a:rPr lang="en-GB" sz="2400" i="1" dirty="0" smtClean="0">
                <a:solidFill>
                  <a:schemeClr val="bg1"/>
                </a:solidFill>
                <a:latin typeface="Times New Roman" pitchFamily="18" charset="0"/>
                <a:cs typeface="Times New Roman" pitchFamily="18" charset="0"/>
              </a:rPr>
              <a:t>Phys. Rev.</a:t>
            </a:r>
            <a:r>
              <a:rPr lang="en-GB" sz="2400" b="1" dirty="0" smtClean="0">
                <a:solidFill>
                  <a:schemeClr val="bg1"/>
                </a:solidFill>
                <a:latin typeface="Times New Roman" pitchFamily="18" charset="0"/>
                <a:cs typeface="Times New Roman" pitchFamily="18" charset="0"/>
              </a:rPr>
              <a:t> D 80 </a:t>
            </a:r>
            <a:r>
              <a:rPr lang="en-GB" sz="2400" dirty="0" smtClean="0">
                <a:solidFill>
                  <a:schemeClr val="bg1"/>
                </a:solidFill>
                <a:latin typeface="Times New Roman" pitchFamily="18" charset="0"/>
                <a:cs typeface="Times New Roman" pitchFamily="18" charset="0"/>
              </a:rPr>
              <a:t>(2009) 024040</a:t>
            </a:r>
            <a:r>
              <a:rPr lang="en-US" sz="2400" i="1" dirty="0" smtClean="0">
                <a:solidFill>
                  <a:schemeClr val="bg1"/>
                </a:solidFill>
                <a:latin typeface="Times New Roman" pitchFamily="18" charset="0"/>
                <a:cs typeface="Times New Roman" pitchFamily="18" charset="0"/>
              </a:rPr>
              <a:t>;</a:t>
            </a:r>
          </a:p>
          <a:p>
            <a:pPr lvl="0" algn="just"/>
            <a:r>
              <a:rPr lang="en-US" sz="2400" i="1" dirty="0" smtClean="0">
                <a:solidFill>
                  <a:schemeClr val="bg1"/>
                </a:solidFill>
                <a:latin typeface="Times New Roman" pitchFamily="18" charset="0"/>
              </a:rPr>
              <a:t>		Mod. Phys. </a:t>
            </a:r>
            <a:r>
              <a:rPr lang="en-US" sz="2400" i="1" dirty="0" err="1" smtClean="0">
                <a:solidFill>
                  <a:schemeClr val="bg1"/>
                </a:solidFill>
                <a:latin typeface="Times New Roman" pitchFamily="18" charset="0"/>
              </a:rPr>
              <a:t>Lett</a:t>
            </a:r>
            <a:r>
              <a:rPr lang="en-US" sz="2400" i="1" dirty="0" smtClean="0">
                <a:solidFill>
                  <a:schemeClr val="bg1"/>
                </a:solidFill>
                <a:latin typeface="Times New Roman" pitchFamily="18" charset="0"/>
              </a:rPr>
              <a:t>. </a:t>
            </a:r>
            <a:r>
              <a:rPr lang="en-US" sz="2400" b="1" dirty="0" smtClean="0">
                <a:solidFill>
                  <a:schemeClr val="bg1"/>
                </a:solidFill>
                <a:latin typeface="Times New Roman" pitchFamily="18" charset="0"/>
              </a:rPr>
              <a:t>A 25 </a:t>
            </a:r>
            <a:r>
              <a:rPr lang="en-US" sz="2400" dirty="0" smtClean="0">
                <a:solidFill>
                  <a:schemeClr val="bg1"/>
                </a:solidFill>
                <a:latin typeface="Times New Roman" pitchFamily="18" charset="0"/>
              </a:rPr>
              <a:t>(2010) 2131;</a:t>
            </a:r>
            <a:endParaRPr lang="en-GB" sz="2400" i="1" dirty="0" smtClean="0">
              <a:solidFill>
                <a:schemeClr val="bg1"/>
              </a:solidFill>
              <a:latin typeface="Times New Roman" pitchFamily="18" charset="0"/>
              <a:cs typeface="Times New Roman" pitchFamily="18" charset="0"/>
            </a:endParaRPr>
          </a:p>
          <a:p>
            <a:pPr lvl="0" algn="just"/>
            <a:r>
              <a:rPr lang="en-US" sz="2400" i="1" dirty="0" smtClean="0">
                <a:solidFill>
                  <a:schemeClr val="bg1"/>
                </a:solidFill>
                <a:latin typeface="Times New Roman" pitchFamily="18" charset="0"/>
                <a:cs typeface="Times New Roman" pitchFamily="18" charset="0"/>
              </a:rPr>
              <a:t>		Phys. </a:t>
            </a:r>
            <a:r>
              <a:rPr lang="en-US" sz="2400" i="1" dirty="0" err="1" smtClean="0">
                <a:solidFill>
                  <a:schemeClr val="bg1"/>
                </a:solidFill>
                <a:latin typeface="Times New Roman" pitchFamily="18" charset="0"/>
                <a:cs typeface="Times New Roman" pitchFamily="18" charset="0"/>
              </a:rPr>
              <a:t>Lett</a:t>
            </a:r>
            <a:r>
              <a:rPr lang="en-US" sz="2400" i="1" dirty="0" smtClean="0">
                <a:solidFill>
                  <a:schemeClr val="bg1"/>
                </a:solidFill>
                <a:latin typeface="Times New Roman" pitchFamily="18" charset="0"/>
                <a:cs typeface="Times New Roman" pitchFamily="18" charset="0"/>
              </a:rPr>
              <a:t>. </a:t>
            </a:r>
            <a:r>
              <a:rPr lang="en-US" sz="2400" b="1" dirty="0" smtClean="0">
                <a:solidFill>
                  <a:schemeClr val="bg1"/>
                </a:solidFill>
                <a:latin typeface="Times New Roman" pitchFamily="18" charset="0"/>
                <a:cs typeface="Times New Roman" pitchFamily="18" charset="0"/>
              </a:rPr>
              <a:t>B 702 </a:t>
            </a:r>
            <a:r>
              <a:rPr lang="en-US" sz="2400" dirty="0" smtClean="0">
                <a:solidFill>
                  <a:schemeClr val="bg1"/>
                </a:solidFill>
                <a:latin typeface="Times New Roman" pitchFamily="18" charset="0"/>
                <a:cs typeface="Times New Roman" pitchFamily="18" charset="0"/>
              </a:rPr>
              <a:t>(2011) 276;</a:t>
            </a:r>
          </a:p>
          <a:p>
            <a:pPr algn="just"/>
            <a:r>
              <a:rPr lang="en-US" sz="2400" i="1" dirty="0" smtClean="0">
                <a:solidFill>
                  <a:schemeClr val="bg1"/>
                </a:solidFill>
                <a:latin typeface="Times New Roman" pitchFamily="18" charset="0"/>
                <a:cs typeface="Times New Roman" pitchFamily="18" charset="0"/>
              </a:rPr>
              <a:t>		Phys. </a:t>
            </a:r>
            <a:r>
              <a:rPr lang="en-US" sz="2400" i="1" dirty="0" err="1" smtClean="0">
                <a:solidFill>
                  <a:schemeClr val="bg1"/>
                </a:solidFill>
                <a:latin typeface="Times New Roman" pitchFamily="18" charset="0"/>
                <a:cs typeface="Times New Roman" pitchFamily="18" charset="0"/>
              </a:rPr>
              <a:t>Lett</a:t>
            </a:r>
            <a:r>
              <a:rPr lang="en-US" sz="2400" i="1" dirty="0" smtClean="0">
                <a:solidFill>
                  <a:schemeClr val="bg1"/>
                </a:solidFill>
                <a:latin typeface="Times New Roman" pitchFamily="18" charset="0"/>
                <a:cs typeface="Times New Roman" pitchFamily="18" charset="0"/>
              </a:rPr>
              <a:t>. </a:t>
            </a:r>
            <a:r>
              <a:rPr lang="en-US" sz="2400" b="1" dirty="0" smtClean="0">
                <a:solidFill>
                  <a:schemeClr val="bg1"/>
                </a:solidFill>
                <a:latin typeface="Times New Roman" pitchFamily="18" charset="0"/>
                <a:cs typeface="Times New Roman" pitchFamily="18" charset="0"/>
              </a:rPr>
              <a:t>B 707 </a:t>
            </a:r>
            <a:r>
              <a:rPr lang="en-US" sz="2400" dirty="0" smtClean="0">
                <a:solidFill>
                  <a:schemeClr val="bg1"/>
                </a:solidFill>
                <a:latin typeface="Times New Roman" pitchFamily="18" charset="0"/>
                <a:cs typeface="Times New Roman" pitchFamily="18" charset="0"/>
              </a:rPr>
              <a:t>(2012) 169 ;</a:t>
            </a:r>
          </a:p>
          <a:p>
            <a:pPr algn="just"/>
            <a:r>
              <a:rPr lang="pt-BR" sz="2400" i="1" dirty="0" smtClean="0">
                <a:solidFill>
                  <a:schemeClr val="bg1"/>
                </a:solidFill>
                <a:latin typeface="Times New Roman" pitchFamily="18" charset="0"/>
                <a:cs typeface="Times New Roman" pitchFamily="18" charset="0"/>
              </a:rPr>
              <a:t>		Clas. Quant. Grav. </a:t>
            </a:r>
            <a:r>
              <a:rPr lang="pt-BR" sz="2400" dirty="0" smtClean="0">
                <a:solidFill>
                  <a:schemeClr val="bg1"/>
                </a:solidFill>
                <a:latin typeface="Times New Roman" pitchFamily="18" charset="0"/>
                <a:cs typeface="Times New Roman" pitchFamily="18" charset="0"/>
              </a:rPr>
              <a:t> </a:t>
            </a:r>
            <a:r>
              <a:rPr lang="pt-BR" sz="2400" b="1" dirty="0" smtClean="0">
                <a:solidFill>
                  <a:schemeClr val="bg1"/>
                </a:solidFill>
                <a:latin typeface="Times New Roman" pitchFamily="18" charset="0"/>
                <a:cs typeface="Times New Roman" pitchFamily="18" charset="0"/>
              </a:rPr>
              <a:t>29 </a:t>
            </a:r>
            <a:r>
              <a:rPr lang="pt-BR" sz="2400" dirty="0" smtClean="0">
                <a:solidFill>
                  <a:schemeClr val="bg1"/>
                </a:solidFill>
                <a:latin typeface="Times New Roman" pitchFamily="18" charset="0"/>
                <a:cs typeface="Times New Roman" pitchFamily="18" charset="0"/>
              </a:rPr>
              <a:t>(2012) 025007;</a:t>
            </a:r>
          </a:p>
          <a:p>
            <a:pPr algn="just"/>
            <a:r>
              <a:rPr lang="en-US" sz="2400" i="1" dirty="0" smtClean="0">
                <a:solidFill>
                  <a:srgbClr val="FF0000"/>
                </a:solidFill>
                <a:latin typeface="Times New Roman" pitchFamily="18" charset="0"/>
                <a:cs typeface="Times New Roman" pitchFamily="18" charset="0"/>
              </a:rPr>
              <a:t>		</a:t>
            </a:r>
            <a:r>
              <a:rPr lang="en-US" sz="2400" i="1" dirty="0" smtClean="0">
                <a:solidFill>
                  <a:schemeClr val="bg1"/>
                </a:solidFill>
                <a:latin typeface="Times New Roman" pitchFamily="18" charset="0"/>
                <a:cs typeface="Times New Roman" pitchFamily="18" charset="0"/>
              </a:rPr>
              <a:t>Int</a:t>
            </a:r>
            <a:r>
              <a:rPr lang="en-US" sz="2400" i="1" dirty="0">
                <a:solidFill>
                  <a:schemeClr val="bg1"/>
                </a:solidFill>
                <a:latin typeface="Times New Roman" pitchFamily="18" charset="0"/>
                <a:cs typeface="Times New Roman" pitchFamily="18" charset="0"/>
              </a:rPr>
              <a:t>. J. Mod. Phys.</a:t>
            </a:r>
            <a:r>
              <a:rPr lang="en-US" sz="2400" dirty="0">
                <a:solidFill>
                  <a:schemeClr val="bg1"/>
                </a:solidFill>
                <a:latin typeface="Times New Roman" pitchFamily="18" charset="0"/>
                <a:cs typeface="Times New Roman" pitchFamily="18" charset="0"/>
              </a:rPr>
              <a:t> </a:t>
            </a:r>
            <a:r>
              <a:rPr lang="en-US" sz="2400" b="1" dirty="0">
                <a:solidFill>
                  <a:schemeClr val="bg1"/>
                </a:solidFill>
                <a:latin typeface="Times New Roman" pitchFamily="18" charset="0"/>
                <a:cs typeface="Times New Roman" pitchFamily="18" charset="0"/>
              </a:rPr>
              <a:t>D 21 </a:t>
            </a:r>
            <a:r>
              <a:rPr lang="en-US" sz="2400" dirty="0">
                <a:solidFill>
                  <a:schemeClr val="bg1"/>
                </a:solidFill>
                <a:latin typeface="Times New Roman" pitchFamily="18" charset="0"/>
                <a:cs typeface="Times New Roman" pitchFamily="18" charset="0"/>
              </a:rPr>
              <a:t>(2012) </a:t>
            </a:r>
            <a:r>
              <a:rPr lang="en-US" sz="2400" dirty="0" smtClean="0">
                <a:solidFill>
                  <a:schemeClr val="bg1"/>
                </a:solidFill>
                <a:latin typeface="Times New Roman" pitchFamily="18" charset="0"/>
                <a:cs typeface="Times New Roman" pitchFamily="18" charset="0"/>
              </a:rPr>
              <a:t>1250081;</a:t>
            </a:r>
          </a:p>
          <a:p>
            <a:pPr algn="just"/>
            <a:r>
              <a:rPr lang="en-US" sz="2400" i="1" dirty="0" smtClean="0">
                <a:solidFill>
                  <a:schemeClr val="bg1"/>
                </a:solidFill>
                <a:latin typeface="Times New Roman" pitchFamily="18" charset="0"/>
                <a:cs typeface="Times New Roman" pitchFamily="18" charset="0"/>
              </a:rPr>
              <a:t>		</a:t>
            </a:r>
            <a:r>
              <a:rPr lang="it-IT" sz="2400" i="1" dirty="0" smtClean="0">
                <a:solidFill>
                  <a:schemeClr val="bg1"/>
                </a:solidFill>
                <a:latin typeface="Times New Roman" pitchFamily="18" charset="0"/>
                <a:cs typeface="Times New Roman" pitchFamily="18" charset="0"/>
              </a:rPr>
              <a:t>JHEP</a:t>
            </a:r>
            <a:r>
              <a:rPr lang="it-IT" sz="2400" b="1" dirty="0" smtClean="0">
                <a:solidFill>
                  <a:schemeClr val="bg1"/>
                </a:solidFill>
                <a:latin typeface="Times New Roman" pitchFamily="18" charset="0"/>
                <a:cs typeface="Times New Roman" pitchFamily="18" charset="0"/>
              </a:rPr>
              <a:t> </a:t>
            </a:r>
            <a:r>
              <a:rPr lang="it-IT" sz="2400" b="1" dirty="0">
                <a:solidFill>
                  <a:schemeClr val="bg1"/>
                </a:solidFill>
                <a:latin typeface="Times New Roman" pitchFamily="18" charset="0"/>
                <a:cs typeface="Times New Roman" pitchFamily="18" charset="0"/>
              </a:rPr>
              <a:t>2012 </a:t>
            </a:r>
            <a:r>
              <a:rPr lang="it-IT" sz="2400" dirty="0">
                <a:solidFill>
                  <a:schemeClr val="bg1"/>
                </a:solidFill>
                <a:latin typeface="Times New Roman" pitchFamily="18" charset="0"/>
                <a:cs typeface="Times New Roman" pitchFamily="18" charset="0"/>
              </a:rPr>
              <a:t>(2012) </a:t>
            </a:r>
            <a:r>
              <a:rPr lang="it-IT" sz="2400" dirty="0" smtClean="0">
                <a:solidFill>
                  <a:schemeClr val="bg1"/>
                </a:solidFill>
                <a:latin typeface="Times New Roman" pitchFamily="18" charset="0"/>
                <a:cs typeface="Times New Roman" pitchFamily="18" charset="0"/>
              </a:rPr>
              <a:t>56</a:t>
            </a:r>
            <a:r>
              <a:rPr lang="it-IT" sz="2400" dirty="0">
                <a:solidFill>
                  <a:schemeClr val="bg1"/>
                </a:solidFill>
                <a:latin typeface="Times New Roman" pitchFamily="18" charset="0"/>
                <a:cs typeface="Times New Roman" pitchFamily="18" charset="0"/>
              </a:rPr>
              <a:t>.</a:t>
            </a:r>
            <a:endParaRPr lang="en-US" sz="2400"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17211005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cstate="print"/>
          <a:tile tx="0" ty="0" sx="100000" sy="100000" flip="none" algn="tl"/>
        </a:blipFill>
        <a:effectLst/>
      </p:bgPr>
    </p:bg>
    <p:spTree>
      <p:nvGrpSpPr>
        <p:cNvPr id="1" name=""/>
        <p:cNvGrpSpPr/>
        <p:nvPr/>
      </p:nvGrpSpPr>
      <p:grpSpPr>
        <a:xfrm>
          <a:off x="0" y="0"/>
          <a:ext cx="0" cy="0"/>
          <a:chOff x="0" y="0"/>
          <a:chExt cx="0" cy="0"/>
        </a:xfrm>
      </p:grpSpPr>
      <p:sp>
        <p:nvSpPr>
          <p:cNvPr id="3078" name="TextBox 17"/>
          <p:cNvSpPr txBox="1">
            <a:spLocks noChangeArrowheads="1"/>
          </p:cNvSpPr>
          <p:nvPr/>
        </p:nvSpPr>
        <p:spPr bwMode="auto">
          <a:xfrm>
            <a:off x="893619" y="1035050"/>
            <a:ext cx="9220200" cy="1938992"/>
          </a:xfrm>
          <a:prstGeom prst="rect">
            <a:avLst/>
          </a:prstGeom>
          <a:noFill/>
          <a:ln w="9525">
            <a:noFill/>
            <a:miter lim="800000"/>
            <a:headEnd/>
            <a:tailEnd/>
          </a:ln>
        </p:spPr>
        <p:txBody>
          <a:bodyPr wrap="square" lIns="0">
            <a:spAutoFit/>
          </a:bodyPr>
          <a:lstStyle/>
          <a:p>
            <a:pPr marL="342900" lvl="0" indent="-342900">
              <a:buFont typeface="Wingdings" pitchFamily="2" charset="2"/>
              <a:buChar char="Ø"/>
            </a:pPr>
            <a:r>
              <a:rPr lang="en-US" sz="2400" b="1" dirty="0" smtClean="0">
                <a:solidFill>
                  <a:schemeClr val="accent6">
                    <a:lumMod val="50000"/>
                  </a:schemeClr>
                </a:solidFill>
                <a:latin typeface="Sylfaen" pitchFamily="18" charset="0"/>
              </a:rPr>
              <a:t>Gravity </a:t>
            </a:r>
            <a:r>
              <a:rPr lang="en-US" sz="2400" b="1" dirty="0">
                <a:solidFill>
                  <a:schemeClr val="accent6">
                    <a:lumMod val="50000"/>
                  </a:schemeClr>
                </a:solidFill>
                <a:latin typeface="Sylfaen" pitchFamily="18" charset="0"/>
              </a:rPr>
              <a:t>(extra dimensions, exact solutions of Einstein equations, alternative models of gravity) </a:t>
            </a:r>
          </a:p>
          <a:p>
            <a:pPr marL="342900" lvl="0" indent="-342900">
              <a:buFont typeface="Wingdings" pitchFamily="2" charset="2"/>
              <a:buChar char="Ø"/>
            </a:pPr>
            <a:r>
              <a:rPr lang="en-US" sz="2400" b="1" dirty="0">
                <a:solidFill>
                  <a:schemeClr val="accent6">
                    <a:lumMod val="50000"/>
                  </a:schemeClr>
                </a:solidFill>
                <a:latin typeface="Sylfaen" pitchFamily="18" charset="0"/>
              </a:rPr>
              <a:t>Cosmology (dark matter, dark energy, baryon asymmetry)</a:t>
            </a:r>
          </a:p>
          <a:p>
            <a:pPr marL="342900" lvl="0" indent="-342900">
              <a:buFont typeface="Wingdings" pitchFamily="2" charset="2"/>
              <a:buChar char="Ø"/>
            </a:pPr>
            <a:r>
              <a:rPr lang="en-US" sz="2400" b="1" dirty="0">
                <a:solidFill>
                  <a:schemeClr val="accent6">
                    <a:lumMod val="50000"/>
                  </a:schemeClr>
                </a:solidFill>
                <a:latin typeface="Sylfaen" pitchFamily="18" charset="0"/>
              </a:rPr>
              <a:t>Field Theory (quantum fields on curved backgrounds)</a:t>
            </a:r>
          </a:p>
          <a:p>
            <a:pPr marL="342900" lvl="0" indent="-342900">
              <a:buFont typeface="Wingdings" pitchFamily="2" charset="2"/>
              <a:buChar char="Ø"/>
            </a:pPr>
            <a:r>
              <a:rPr lang="en-US" sz="2400" b="1" dirty="0">
                <a:solidFill>
                  <a:schemeClr val="accent6">
                    <a:lumMod val="50000"/>
                  </a:schemeClr>
                </a:solidFill>
                <a:latin typeface="Sylfaen" pitchFamily="18" charset="0"/>
              </a:rPr>
              <a:t>Mathematical Physics (exceptional algebras, </a:t>
            </a:r>
            <a:r>
              <a:rPr lang="en-US" sz="2400" b="1" dirty="0" err="1">
                <a:solidFill>
                  <a:schemeClr val="accent6">
                    <a:lumMod val="50000"/>
                  </a:schemeClr>
                </a:solidFill>
                <a:latin typeface="Sylfaen" pitchFamily="18" charset="0"/>
              </a:rPr>
              <a:t>octonions</a:t>
            </a:r>
            <a:r>
              <a:rPr lang="en-US" sz="2400" b="1" dirty="0" smtClean="0">
                <a:solidFill>
                  <a:schemeClr val="accent6">
                    <a:lumMod val="50000"/>
                  </a:schemeClr>
                </a:solidFill>
                <a:latin typeface="Sylfaen" pitchFamily="18" charset="0"/>
              </a:rPr>
              <a:t>)</a:t>
            </a:r>
            <a:r>
              <a:rPr lang="en-US" sz="2400" b="1" dirty="0">
                <a:solidFill>
                  <a:schemeClr val="accent6">
                    <a:lumMod val="50000"/>
                  </a:schemeClr>
                </a:solidFill>
                <a:latin typeface="Sylfaen" pitchFamily="18" charset="0"/>
              </a:rPr>
              <a:t> </a:t>
            </a:r>
          </a:p>
        </p:txBody>
      </p:sp>
      <p:sp>
        <p:nvSpPr>
          <p:cNvPr id="6" name="TextBox 17"/>
          <p:cNvSpPr txBox="1">
            <a:spLocks noChangeArrowheads="1"/>
          </p:cNvSpPr>
          <p:nvPr/>
        </p:nvSpPr>
        <p:spPr bwMode="auto">
          <a:xfrm>
            <a:off x="1828800" y="498869"/>
            <a:ext cx="3200400" cy="400110"/>
          </a:xfrm>
          <a:prstGeom prst="rect">
            <a:avLst/>
          </a:prstGeom>
          <a:noFill/>
          <a:ln w="9525">
            <a:noFill/>
            <a:miter lim="800000"/>
            <a:headEnd/>
            <a:tailEnd/>
          </a:ln>
        </p:spPr>
        <p:txBody>
          <a:bodyPr wrap="square" lIns="0">
            <a:spAutoFit/>
          </a:bodyPr>
          <a:lstStyle/>
          <a:p>
            <a:pPr algn="just">
              <a:lnSpc>
                <a:spcPts val="2438"/>
              </a:lnSpc>
              <a:defRPr/>
            </a:pPr>
            <a:r>
              <a:rPr lang="en-US" sz="3600" b="1" i="1" dirty="0" smtClean="0">
                <a:solidFill>
                  <a:srgbClr val="00B0F0"/>
                </a:solidFill>
                <a:latin typeface="Times New Roman" pitchFamily="18" charset="0"/>
              </a:rPr>
              <a:t>Main Interests</a:t>
            </a:r>
            <a:endParaRPr lang="en-US" sz="3600" b="1" i="1" dirty="0">
              <a:solidFill>
                <a:srgbClr val="00B0F0"/>
              </a:solidFill>
              <a:latin typeface="Times New Roman" pitchFamily="18" charset="0"/>
            </a:endParaRPr>
          </a:p>
        </p:txBody>
      </p:sp>
      <p:sp>
        <p:nvSpPr>
          <p:cNvPr id="7" name="TextBox 17"/>
          <p:cNvSpPr txBox="1">
            <a:spLocks noChangeArrowheads="1"/>
          </p:cNvSpPr>
          <p:nvPr/>
        </p:nvSpPr>
        <p:spPr bwMode="auto">
          <a:xfrm>
            <a:off x="1905000" y="5556713"/>
            <a:ext cx="5015345" cy="431337"/>
          </a:xfrm>
          <a:prstGeom prst="rect">
            <a:avLst/>
          </a:prstGeom>
          <a:noFill/>
          <a:ln w="9525">
            <a:noFill/>
            <a:miter lim="800000"/>
            <a:headEnd/>
            <a:tailEnd/>
          </a:ln>
        </p:spPr>
        <p:txBody>
          <a:bodyPr wrap="square" lIns="0">
            <a:spAutoFit/>
          </a:bodyPr>
          <a:lstStyle/>
          <a:p>
            <a:pPr algn="just">
              <a:lnSpc>
                <a:spcPts val="2438"/>
              </a:lnSpc>
              <a:defRPr/>
            </a:pPr>
            <a:r>
              <a:rPr lang="en-US" sz="3600" b="1" i="1" dirty="0" smtClean="0">
                <a:solidFill>
                  <a:srgbClr val="0033CC"/>
                </a:solidFill>
                <a:latin typeface="Times New Roman" pitchFamily="18" charset="0"/>
              </a:rPr>
              <a:t>Current Research Topics</a:t>
            </a:r>
            <a:endParaRPr lang="en-US" sz="3600" b="1" i="1" dirty="0">
              <a:solidFill>
                <a:srgbClr val="0033CC"/>
              </a:solidFill>
              <a:latin typeface="Times New Roman" pitchFamily="18" charset="0"/>
            </a:endParaRPr>
          </a:p>
        </p:txBody>
      </p:sp>
      <p:sp>
        <p:nvSpPr>
          <p:cNvPr id="8" name="TextBox 17"/>
          <p:cNvSpPr txBox="1">
            <a:spLocks noChangeArrowheads="1"/>
          </p:cNvSpPr>
          <p:nvPr/>
        </p:nvSpPr>
        <p:spPr bwMode="auto">
          <a:xfrm>
            <a:off x="893619" y="5988050"/>
            <a:ext cx="9220200" cy="1200329"/>
          </a:xfrm>
          <a:prstGeom prst="rect">
            <a:avLst/>
          </a:prstGeom>
          <a:noFill/>
          <a:ln w="9525">
            <a:noFill/>
            <a:miter lim="800000"/>
            <a:headEnd/>
            <a:tailEnd/>
          </a:ln>
        </p:spPr>
        <p:txBody>
          <a:bodyPr wrap="square" lIns="0">
            <a:spAutoFit/>
          </a:bodyPr>
          <a:lstStyle/>
          <a:p>
            <a:pPr marL="342900" lvl="0" indent="-342900">
              <a:buFont typeface="Arial" pitchFamily="34" charset="0"/>
              <a:buChar char="•"/>
            </a:pPr>
            <a:r>
              <a:rPr lang="en-US" sz="2400" b="1" dirty="0" smtClean="0">
                <a:solidFill>
                  <a:srgbClr val="FF33CC"/>
                </a:solidFill>
                <a:latin typeface="Sylfaen" pitchFamily="18" charset="0"/>
              </a:rPr>
              <a:t>Thermodynamic </a:t>
            </a:r>
            <a:r>
              <a:rPr lang="en-US" sz="2400" b="1" dirty="0" smtClean="0">
                <a:solidFill>
                  <a:srgbClr val="FF33CC"/>
                </a:solidFill>
                <a:latin typeface="Sylfaen" pitchFamily="18" charset="0"/>
              </a:rPr>
              <a:t>gravity </a:t>
            </a:r>
            <a:r>
              <a:rPr lang="en-US" sz="2400" b="1" dirty="0">
                <a:solidFill>
                  <a:srgbClr val="FF33CC"/>
                </a:solidFill>
                <a:latin typeface="Sylfaen" pitchFamily="18" charset="0"/>
              </a:rPr>
              <a:t>and its connection with </a:t>
            </a:r>
            <a:r>
              <a:rPr lang="en-US" sz="2400" b="1" dirty="0" smtClean="0">
                <a:solidFill>
                  <a:srgbClr val="FF33CC"/>
                </a:solidFill>
                <a:latin typeface="Sylfaen" pitchFamily="18" charset="0"/>
              </a:rPr>
              <a:t>quantum physics.</a:t>
            </a:r>
            <a:endParaRPr lang="en-US" sz="2400" b="1" dirty="0">
              <a:solidFill>
                <a:srgbClr val="FF33CC"/>
              </a:solidFill>
              <a:latin typeface="Sylfaen" pitchFamily="18" charset="0"/>
            </a:endParaRPr>
          </a:p>
          <a:p>
            <a:pPr marL="342900" indent="-342900">
              <a:buFont typeface="Arial" pitchFamily="34" charset="0"/>
              <a:buChar char="•"/>
            </a:pPr>
            <a:r>
              <a:rPr lang="en-US" sz="2400" b="1" dirty="0" smtClean="0">
                <a:solidFill>
                  <a:srgbClr val="FF33CC"/>
                </a:solidFill>
                <a:latin typeface="Sylfaen" pitchFamily="18" charset="0"/>
              </a:rPr>
              <a:t>Applications of division algebras in physics</a:t>
            </a:r>
            <a:r>
              <a:rPr lang="en-US" sz="2400" b="1" dirty="0">
                <a:solidFill>
                  <a:srgbClr val="FF33CC"/>
                </a:solidFill>
                <a:latin typeface="Sylfaen" pitchFamily="18" charset="0"/>
              </a:rPr>
              <a:t>. </a:t>
            </a:r>
            <a:endParaRPr lang="en-US" sz="2400" b="1" dirty="0" smtClean="0">
              <a:solidFill>
                <a:srgbClr val="FF33CC"/>
              </a:solidFill>
              <a:latin typeface="Sylfaen" pitchFamily="18" charset="0"/>
            </a:endParaRPr>
          </a:p>
          <a:p>
            <a:pPr marL="342900" indent="-342900">
              <a:buFont typeface="Arial" pitchFamily="34" charset="0"/>
              <a:buChar char="•"/>
            </a:pPr>
            <a:r>
              <a:rPr lang="en-US" sz="2400" b="1" dirty="0" err="1" smtClean="0">
                <a:solidFill>
                  <a:srgbClr val="FF33CC"/>
                </a:solidFill>
                <a:latin typeface="Sylfaen" pitchFamily="18" charset="0"/>
              </a:rPr>
              <a:t>Brane</a:t>
            </a:r>
            <a:r>
              <a:rPr lang="en-US" sz="2400" b="1" dirty="0" smtClean="0">
                <a:solidFill>
                  <a:srgbClr val="FF33CC"/>
                </a:solidFill>
                <a:latin typeface="Sylfaen" pitchFamily="18" charset="0"/>
              </a:rPr>
              <a:t> </a:t>
            </a:r>
            <a:r>
              <a:rPr lang="en-US" sz="2400" b="1" dirty="0">
                <a:solidFill>
                  <a:srgbClr val="FF33CC"/>
                </a:solidFill>
                <a:latin typeface="Sylfaen" pitchFamily="18" charset="0"/>
              </a:rPr>
              <a:t>model with standing gravitational waves in the bulk. </a:t>
            </a:r>
            <a:r>
              <a:rPr lang="en-US" sz="2400" b="1" dirty="0">
                <a:solidFill>
                  <a:srgbClr val="008000"/>
                </a:solidFill>
                <a:latin typeface="Sylfaen" pitchFamily="18" charset="0"/>
              </a:rPr>
              <a:t> </a:t>
            </a:r>
          </a:p>
        </p:txBody>
      </p:sp>
      <p:sp>
        <p:nvSpPr>
          <p:cNvPr id="9" name="TextBox 17"/>
          <p:cNvSpPr txBox="1">
            <a:spLocks noChangeArrowheads="1"/>
          </p:cNvSpPr>
          <p:nvPr/>
        </p:nvSpPr>
        <p:spPr bwMode="auto">
          <a:xfrm>
            <a:off x="1905000" y="3407448"/>
            <a:ext cx="3810000" cy="431337"/>
          </a:xfrm>
          <a:prstGeom prst="rect">
            <a:avLst/>
          </a:prstGeom>
          <a:noFill/>
          <a:ln w="9525">
            <a:noFill/>
            <a:miter lim="800000"/>
            <a:headEnd/>
            <a:tailEnd/>
          </a:ln>
        </p:spPr>
        <p:txBody>
          <a:bodyPr wrap="square" lIns="0">
            <a:spAutoFit/>
          </a:bodyPr>
          <a:lstStyle/>
          <a:p>
            <a:pPr algn="just">
              <a:lnSpc>
                <a:spcPts val="2438"/>
              </a:lnSpc>
              <a:defRPr/>
            </a:pPr>
            <a:r>
              <a:rPr lang="en-US" sz="3600" b="1" i="1" dirty="0" smtClean="0">
                <a:solidFill>
                  <a:srgbClr val="FF0000"/>
                </a:solidFill>
                <a:latin typeface="Times New Roman" pitchFamily="18" charset="0"/>
              </a:rPr>
              <a:t>Current </a:t>
            </a:r>
            <a:r>
              <a:rPr lang="en-US" sz="3600" b="1" i="1" dirty="0" smtClean="0">
                <a:solidFill>
                  <a:srgbClr val="FF0000"/>
                </a:solidFill>
                <a:latin typeface="Times New Roman" pitchFamily="18" charset="0"/>
              </a:rPr>
              <a:t>Teaching</a:t>
            </a:r>
            <a:endParaRPr lang="en-US" sz="3600" b="1" i="1" dirty="0">
              <a:solidFill>
                <a:srgbClr val="FF0000"/>
              </a:solidFill>
              <a:latin typeface="Times New Roman" pitchFamily="18" charset="0"/>
            </a:endParaRPr>
          </a:p>
        </p:txBody>
      </p:sp>
      <p:sp>
        <p:nvSpPr>
          <p:cNvPr id="10" name="TextBox 17"/>
          <p:cNvSpPr txBox="1">
            <a:spLocks noChangeArrowheads="1"/>
          </p:cNvSpPr>
          <p:nvPr/>
        </p:nvSpPr>
        <p:spPr bwMode="auto">
          <a:xfrm>
            <a:off x="1052945" y="3930650"/>
            <a:ext cx="6071755" cy="1200329"/>
          </a:xfrm>
          <a:prstGeom prst="rect">
            <a:avLst/>
          </a:prstGeom>
          <a:noFill/>
          <a:ln w="9525">
            <a:noFill/>
            <a:miter lim="800000"/>
            <a:headEnd/>
            <a:tailEnd/>
          </a:ln>
        </p:spPr>
        <p:txBody>
          <a:bodyPr wrap="square" lIns="0">
            <a:spAutoFit/>
          </a:bodyPr>
          <a:lstStyle/>
          <a:p>
            <a:pPr marL="342900" lvl="0" indent="-342900">
              <a:buFont typeface="Wingdings" pitchFamily="2" charset="2"/>
              <a:buChar char="q"/>
            </a:pPr>
            <a:r>
              <a:rPr lang="en-US" sz="2400" b="1" dirty="0" smtClean="0">
                <a:solidFill>
                  <a:srgbClr val="008000"/>
                </a:solidFill>
                <a:latin typeface="Sylfaen" pitchFamily="18" charset="0"/>
              </a:rPr>
              <a:t>Gravitation and Cosmology (</a:t>
            </a:r>
            <a:r>
              <a:rPr lang="en-US" sz="2400" b="1" i="1" dirty="0" smtClean="0">
                <a:solidFill>
                  <a:srgbClr val="008000"/>
                </a:solidFill>
                <a:latin typeface="Sylfaen" pitchFamily="18" charset="0"/>
              </a:rPr>
              <a:t>Masters)</a:t>
            </a:r>
            <a:endParaRPr lang="en-US" sz="2400" b="1" i="1" dirty="0">
              <a:solidFill>
                <a:srgbClr val="008000"/>
              </a:solidFill>
              <a:latin typeface="Sylfaen" pitchFamily="18" charset="0"/>
            </a:endParaRPr>
          </a:p>
          <a:p>
            <a:pPr marL="342900" indent="-342900">
              <a:buFont typeface="Wingdings" pitchFamily="2" charset="2"/>
              <a:buChar char="q"/>
            </a:pPr>
            <a:r>
              <a:rPr lang="en-US" sz="2400" b="1" dirty="0" smtClean="0">
                <a:solidFill>
                  <a:srgbClr val="008000"/>
                </a:solidFill>
                <a:latin typeface="Sylfaen" pitchFamily="18" charset="0"/>
              </a:rPr>
              <a:t>Elementary Particles (</a:t>
            </a:r>
            <a:r>
              <a:rPr lang="en-US" sz="2400" b="1" i="1" dirty="0" smtClean="0">
                <a:solidFill>
                  <a:srgbClr val="008000"/>
                </a:solidFill>
                <a:latin typeface="Sylfaen" pitchFamily="18" charset="0"/>
              </a:rPr>
              <a:t>Masters</a:t>
            </a:r>
            <a:r>
              <a:rPr lang="en-US" sz="2400" b="1" dirty="0" smtClean="0">
                <a:solidFill>
                  <a:srgbClr val="008000"/>
                </a:solidFill>
                <a:latin typeface="Sylfaen" pitchFamily="18" charset="0"/>
              </a:rPr>
              <a:t>)</a:t>
            </a:r>
          </a:p>
          <a:p>
            <a:pPr marL="342900" indent="-342900">
              <a:buFont typeface="Wingdings" pitchFamily="2" charset="2"/>
              <a:buChar char="q"/>
            </a:pPr>
            <a:r>
              <a:rPr lang="en-US" sz="2400" b="1" dirty="0" smtClean="0">
                <a:solidFill>
                  <a:srgbClr val="008000"/>
                </a:solidFill>
                <a:latin typeface="Sylfaen" pitchFamily="18" charset="0"/>
              </a:rPr>
              <a:t>Mechanics (</a:t>
            </a:r>
            <a:r>
              <a:rPr lang="en-US" sz="2400" b="1" i="1" dirty="0" smtClean="0">
                <a:solidFill>
                  <a:srgbClr val="008000"/>
                </a:solidFill>
                <a:latin typeface="Sylfaen" pitchFamily="18" charset="0"/>
              </a:rPr>
              <a:t>Bachelors</a:t>
            </a:r>
            <a:r>
              <a:rPr lang="en-US" sz="2400" b="1" dirty="0" smtClean="0">
                <a:solidFill>
                  <a:srgbClr val="008000"/>
                </a:solidFill>
                <a:latin typeface="Sylfaen" pitchFamily="18" charset="0"/>
              </a:rPr>
              <a:t>)</a:t>
            </a:r>
            <a:r>
              <a:rPr lang="en-US" sz="2400" b="1" dirty="0">
                <a:solidFill>
                  <a:srgbClr val="008000"/>
                </a:solidFill>
                <a:latin typeface="Sylfaen" pitchFamily="18" charset="0"/>
              </a:rPr>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3" cstate="print"/>
          <a:tile tx="0" ty="0" sx="100000" sy="100000" flip="none" algn="tl"/>
        </a:blipFill>
        <a:effectLst/>
      </p:bgPr>
    </p:bg>
    <p:spTree>
      <p:nvGrpSpPr>
        <p:cNvPr id="1" name=""/>
        <p:cNvGrpSpPr/>
        <p:nvPr/>
      </p:nvGrpSpPr>
      <p:grpSpPr>
        <a:xfrm>
          <a:off x="0" y="0"/>
          <a:ext cx="0" cy="0"/>
          <a:chOff x="0" y="0"/>
          <a:chExt cx="0" cy="0"/>
        </a:xfrm>
      </p:grpSpPr>
      <p:sp>
        <p:nvSpPr>
          <p:cNvPr id="3078" name="TextBox 17"/>
          <p:cNvSpPr txBox="1">
            <a:spLocks noChangeArrowheads="1"/>
          </p:cNvSpPr>
          <p:nvPr/>
        </p:nvSpPr>
        <p:spPr bwMode="auto">
          <a:xfrm>
            <a:off x="1066800" y="2025650"/>
            <a:ext cx="4572000" cy="3139321"/>
          </a:xfrm>
          <a:prstGeom prst="rect">
            <a:avLst/>
          </a:prstGeom>
          <a:noFill/>
          <a:ln w="9525">
            <a:noFill/>
            <a:miter lim="800000"/>
            <a:headEnd/>
            <a:tailEnd/>
          </a:ln>
        </p:spPr>
        <p:txBody>
          <a:bodyPr lIns="0">
            <a:spAutoFit/>
          </a:bodyPr>
          <a:lstStyle/>
          <a:p>
            <a:pPr algn="ctr">
              <a:defRPr/>
            </a:pPr>
            <a:r>
              <a:rPr lang="en-US" sz="7200" b="1" i="1" dirty="0" smtClean="0">
                <a:solidFill>
                  <a:srgbClr val="002060"/>
                </a:solidFill>
                <a:latin typeface="Algerian" pitchFamily="82" charset="0"/>
              </a:rPr>
              <a:t>Plan </a:t>
            </a:r>
          </a:p>
          <a:p>
            <a:pPr algn="ctr">
              <a:defRPr/>
            </a:pPr>
            <a:r>
              <a:rPr lang="en-US" sz="5400" b="1" i="1" dirty="0" smtClean="0">
                <a:solidFill>
                  <a:srgbClr val="002060"/>
                </a:solidFill>
                <a:latin typeface="Algerian" pitchFamily="82" charset="0"/>
              </a:rPr>
              <a:t>of the </a:t>
            </a:r>
          </a:p>
          <a:p>
            <a:pPr algn="ctr">
              <a:defRPr/>
            </a:pPr>
            <a:r>
              <a:rPr lang="en-US" sz="7200" b="1" i="1" dirty="0" smtClean="0">
                <a:solidFill>
                  <a:srgbClr val="002060"/>
                </a:solidFill>
                <a:latin typeface="Algerian" pitchFamily="82" charset="0"/>
              </a:rPr>
              <a:t>talk</a:t>
            </a:r>
            <a:endParaRPr lang="en-US" sz="7200" i="1" dirty="0" smtClean="0">
              <a:solidFill>
                <a:srgbClr val="002060"/>
              </a:solidFill>
              <a:latin typeface="Algerian" pitchFamily="82" charset="0"/>
            </a:endParaRPr>
          </a:p>
        </p:txBody>
      </p:sp>
      <p:sp>
        <p:nvSpPr>
          <p:cNvPr id="4" name="Rectangle 12"/>
          <p:cNvSpPr>
            <a:spLocks noChangeArrowheads="1"/>
          </p:cNvSpPr>
          <p:nvPr/>
        </p:nvSpPr>
        <p:spPr bwMode="auto">
          <a:xfrm>
            <a:off x="6545580" y="577850"/>
            <a:ext cx="3200400" cy="6524863"/>
          </a:xfrm>
          <a:prstGeom prst="rect">
            <a:avLst/>
          </a:prstGeom>
          <a:noFill/>
          <a:ln w="9525">
            <a:noFill/>
            <a:miter lim="800000"/>
            <a:headEnd/>
            <a:tailEnd/>
          </a:ln>
        </p:spPr>
        <p:txBody>
          <a:bodyPr wrap="square">
            <a:spAutoFit/>
          </a:bodyPr>
          <a:lstStyle/>
          <a:p>
            <a:r>
              <a:rPr lang="en-US" sz="2200" b="1" dirty="0" smtClean="0">
                <a:solidFill>
                  <a:srgbClr val="00B0F0"/>
                </a:solidFill>
                <a:latin typeface="Times New Roman" pitchFamily="18" charset="0"/>
                <a:cs typeface="Times New Roman" pitchFamily="18" charset="0"/>
              </a:rPr>
              <a:t>Brane Models</a:t>
            </a:r>
          </a:p>
          <a:p>
            <a:endParaRPr lang="en-US" sz="2200" b="1" dirty="0" smtClean="0">
              <a:solidFill>
                <a:srgbClr val="00B0F0"/>
              </a:solidFill>
              <a:latin typeface="Times New Roman" pitchFamily="18" charset="0"/>
              <a:cs typeface="Times New Roman" pitchFamily="18" charset="0"/>
            </a:endParaRPr>
          </a:p>
          <a:p>
            <a:pPr>
              <a:defRPr/>
            </a:pPr>
            <a:r>
              <a:rPr lang="en-US" sz="2200" b="1" dirty="0" smtClean="0">
                <a:solidFill>
                  <a:srgbClr val="00B0F0"/>
                </a:solidFill>
                <a:latin typeface="Times New Roman" pitchFamily="18" charset="0"/>
                <a:cs typeface="Times New Roman" pitchFamily="18" charset="0"/>
              </a:rPr>
              <a:t>Standing GW-s in 4D</a:t>
            </a:r>
          </a:p>
          <a:p>
            <a:pPr>
              <a:defRPr/>
            </a:pPr>
            <a:endParaRPr lang="en-US" sz="2200" b="1" dirty="0" smtClean="0">
              <a:solidFill>
                <a:srgbClr val="00B0F0"/>
              </a:solidFill>
              <a:latin typeface="Times New Roman" pitchFamily="18" charset="0"/>
              <a:cs typeface="Times New Roman" pitchFamily="18" charset="0"/>
            </a:endParaRPr>
          </a:p>
          <a:p>
            <a:pPr>
              <a:defRPr/>
            </a:pPr>
            <a:r>
              <a:rPr lang="en-US" sz="2200" b="1" dirty="0" smtClean="0">
                <a:solidFill>
                  <a:srgbClr val="00B0F0"/>
                </a:solidFill>
                <a:latin typeface="Times New Roman" pitchFamily="18" charset="0"/>
                <a:cs typeface="Times New Roman" pitchFamily="18" charset="0"/>
              </a:rPr>
              <a:t>GW-s from Brane</a:t>
            </a:r>
          </a:p>
          <a:p>
            <a:pPr>
              <a:defRPr/>
            </a:pPr>
            <a:endParaRPr lang="en-US" sz="2200" b="1" dirty="0" smtClean="0">
              <a:solidFill>
                <a:srgbClr val="00B0F0"/>
              </a:solidFill>
              <a:latin typeface="Times New Roman" pitchFamily="18" charset="0"/>
              <a:cs typeface="Times New Roman" pitchFamily="18" charset="0"/>
            </a:endParaRPr>
          </a:p>
          <a:p>
            <a:pPr>
              <a:defRPr/>
            </a:pPr>
            <a:r>
              <a:rPr lang="en-US" sz="2200" b="1" dirty="0" smtClean="0">
                <a:solidFill>
                  <a:srgbClr val="00B0F0"/>
                </a:solidFill>
                <a:latin typeface="Times New Roman" pitchFamily="18" charset="0"/>
                <a:cs typeface="Times New Roman" pitchFamily="18" charset="0"/>
              </a:rPr>
              <a:t>Localization Problem</a:t>
            </a:r>
          </a:p>
          <a:p>
            <a:pPr>
              <a:defRPr/>
            </a:pPr>
            <a:endParaRPr lang="en-US" sz="2200" b="1" dirty="0" smtClean="0">
              <a:solidFill>
                <a:srgbClr val="00B0F0"/>
              </a:solidFill>
              <a:latin typeface="Times New Roman" pitchFamily="18" charset="0"/>
              <a:cs typeface="Times New Roman" pitchFamily="18" charset="0"/>
            </a:endParaRPr>
          </a:p>
          <a:p>
            <a:pPr>
              <a:defRPr/>
            </a:pPr>
            <a:r>
              <a:rPr lang="en-US" sz="2200" b="1" dirty="0" smtClean="0">
                <a:solidFill>
                  <a:srgbClr val="FF9900"/>
                </a:solidFill>
                <a:latin typeface="Times New Roman" pitchFamily="18" charset="0"/>
                <a:cs typeface="Times New Roman" pitchFamily="18" charset="0"/>
              </a:rPr>
              <a:t>Mechanical Waves</a:t>
            </a:r>
          </a:p>
          <a:p>
            <a:pPr>
              <a:defRPr/>
            </a:pPr>
            <a:endParaRPr lang="en-US" sz="2200" b="1" dirty="0" smtClean="0">
              <a:solidFill>
                <a:srgbClr val="FF9900"/>
              </a:solidFill>
              <a:latin typeface="Times New Roman" pitchFamily="18" charset="0"/>
              <a:cs typeface="Times New Roman" pitchFamily="18" charset="0"/>
            </a:endParaRPr>
          </a:p>
          <a:p>
            <a:pPr>
              <a:defRPr/>
            </a:pPr>
            <a:r>
              <a:rPr lang="en-US" sz="2200" b="1" dirty="0" smtClean="0">
                <a:solidFill>
                  <a:srgbClr val="FF9900"/>
                </a:solidFill>
                <a:latin typeface="Times New Roman" pitchFamily="18" charset="0"/>
                <a:cs typeface="Times New Roman" pitchFamily="18" charset="0"/>
              </a:rPr>
              <a:t>Optical Lattices</a:t>
            </a:r>
            <a:r>
              <a:rPr lang="en-US" sz="2200" dirty="0" smtClean="0">
                <a:solidFill>
                  <a:srgbClr val="FF9900"/>
                </a:solidFill>
                <a:latin typeface="Times New Roman" pitchFamily="18" charset="0"/>
                <a:cs typeface="Times New Roman" pitchFamily="18" charset="0"/>
              </a:rPr>
              <a:t> </a:t>
            </a:r>
          </a:p>
          <a:p>
            <a:pPr>
              <a:defRPr/>
            </a:pPr>
            <a:endParaRPr lang="en-US" sz="2200" dirty="0" smtClean="0">
              <a:solidFill>
                <a:srgbClr val="00B0F0"/>
              </a:solidFill>
              <a:latin typeface="Times New Roman" pitchFamily="18" charset="0"/>
              <a:cs typeface="Times New Roman" pitchFamily="18" charset="0"/>
            </a:endParaRPr>
          </a:p>
          <a:p>
            <a:pPr>
              <a:defRPr/>
            </a:pPr>
            <a:r>
              <a:rPr lang="en-US" sz="2200" b="1" dirty="0" smtClean="0">
                <a:solidFill>
                  <a:srgbClr val="C00000"/>
                </a:solidFill>
                <a:latin typeface="Times New Roman" pitchFamily="18" charset="0"/>
                <a:cs typeface="Times New Roman" pitchFamily="18" charset="0"/>
              </a:rPr>
              <a:t>Boundary Conditions</a:t>
            </a:r>
          </a:p>
          <a:p>
            <a:pPr>
              <a:defRPr/>
            </a:pPr>
            <a:endParaRPr lang="en-US" sz="2200" b="1" dirty="0" smtClean="0">
              <a:solidFill>
                <a:srgbClr val="C00000"/>
              </a:solidFill>
              <a:latin typeface="Times New Roman" pitchFamily="18" charset="0"/>
              <a:cs typeface="Times New Roman" pitchFamily="18" charset="0"/>
            </a:endParaRPr>
          </a:p>
          <a:p>
            <a:r>
              <a:rPr lang="en-US" sz="2200" b="1" dirty="0" smtClean="0">
                <a:solidFill>
                  <a:srgbClr val="C00000"/>
                </a:solidFill>
                <a:latin typeface="Times New Roman" pitchFamily="18" charset="0"/>
                <a:cs typeface="Times New Roman" pitchFamily="18" charset="0"/>
              </a:rPr>
              <a:t>Localization of Scalars</a:t>
            </a:r>
          </a:p>
          <a:p>
            <a:endParaRPr lang="en-US" sz="2200" b="1" dirty="0" smtClean="0">
              <a:solidFill>
                <a:srgbClr val="C00000"/>
              </a:solidFill>
              <a:latin typeface="Times New Roman" pitchFamily="18" charset="0"/>
              <a:cs typeface="Times New Roman" pitchFamily="18" charset="0"/>
            </a:endParaRPr>
          </a:p>
          <a:p>
            <a:r>
              <a:rPr lang="en-US" sz="2200" b="1" dirty="0" smtClean="0">
                <a:solidFill>
                  <a:srgbClr val="C00000"/>
                </a:solidFill>
                <a:latin typeface="Times New Roman" pitchFamily="18" charset="0"/>
                <a:cs typeface="Times New Roman" pitchFamily="18" charset="0"/>
              </a:rPr>
              <a:t>Localization of Vectors</a:t>
            </a:r>
          </a:p>
          <a:p>
            <a:endParaRPr lang="en-US" sz="2200" b="1" dirty="0" smtClean="0">
              <a:solidFill>
                <a:srgbClr val="C00000"/>
              </a:solidFill>
              <a:latin typeface="Times New Roman" pitchFamily="18" charset="0"/>
              <a:cs typeface="Times New Roman" pitchFamily="18" charset="0"/>
            </a:endParaRPr>
          </a:p>
          <a:p>
            <a:r>
              <a:rPr lang="en-US" sz="2200" b="1" dirty="0" smtClean="0">
                <a:solidFill>
                  <a:srgbClr val="C00000"/>
                </a:solidFill>
                <a:latin typeface="Times New Roman" pitchFamily="18" charset="0"/>
                <a:cs typeface="Times New Roman" pitchFamily="18" charset="0"/>
              </a:rPr>
              <a:t>Localization of Spinors</a:t>
            </a:r>
          </a:p>
        </p:txBody>
      </p:sp>
    </p:spTree>
    <p:extLst>
      <p:ext uri="{BB962C8B-B14F-4D97-AF65-F5344CB8AC3E}">
        <p14:creationId xmlns:p14="http://schemas.microsoft.com/office/powerpoint/2010/main" val="37137923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6826250"/>
            <a:ext cx="10668000" cy="730250"/>
          </a:xfrm>
          <a:solidFill>
            <a:schemeClr val="accent3">
              <a:lumMod val="40000"/>
              <a:lumOff val="60000"/>
            </a:schemeClr>
          </a:solidFill>
        </p:spPr>
        <p:txBody>
          <a:bodyPr anchor="t"/>
          <a:lstStyle/>
          <a:p>
            <a:pPr indent="12700" algn="l">
              <a:lnSpc>
                <a:spcPct val="80000"/>
              </a:lnSpc>
              <a:defRPr/>
            </a:pPr>
            <a:r>
              <a:rPr lang="en-US" sz="1000" dirty="0" smtClean="0">
                <a:solidFill>
                  <a:schemeClr val="accent1">
                    <a:lumMod val="50000"/>
                  </a:schemeClr>
                </a:solidFill>
              </a:rPr>
              <a:t/>
            </a:r>
            <a:br>
              <a:rPr lang="en-US" sz="1000" dirty="0" smtClean="0">
                <a:solidFill>
                  <a:schemeClr val="accent1">
                    <a:lumMod val="50000"/>
                  </a:schemeClr>
                </a:solidFill>
              </a:rPr>
            </a:br>
            <a:endParaRPr lang="en-US" sz="1000" dirty="0"/>
          </a:p>
        </p:txBody>
      </p:sp>
      <p:sp>
        <p:nvSpPr>
          <p:cNvPr id="4099" name="Text Placeholder 6"/>
          <p:cNvSpPr>
            <a:spLocks noGrp="1"/>
          </p:cNvSpPr>
          <p:nvPr>
            <p:ph type="body" sz="quarter" idx="4294967295"/>
          </p:nvPr>
        </p:nvSpPr>
        <p:spPr>
          <a:xfrm>
            <a:off x="2133600" y="1111250"/>
            <a:ext cx="8534400" cy="5715000"/>
          </a:xfrm>
          <a:solidFill>
            <a:schemeClr val="bg1"/>
          </a:solidFill>
        </p:spPr>
        <p:txBody>
          <a:bodyPr tIns="91440" rIns="365760" bIns="0"/>
          <a:lstStyle/>
          <a:p>
            <a:pPr marL="0" indent="12700" algn="just">
              <a:spcBef>
                <a:spcPts val="480"/>
              </a:spcBef>
              <a:buFont typeface="Arial" charset="0"/>
              <a:buNone/>
            </a:pPr>
            <a:r>
              <a:rPr lang="en-US" sz="2000" dirty="0" smtClean="0">
                <a:latin typeface="Times New Roman" pitchFamily="18" charset="0"/>
              </a:rPr>
              <a:t>The scenario where our world is associated with a brane embedded in a higher dimensional space-time </a:t>
            </a:r>
            <a:r>
              <a:rPr lang="en-US" sz="2000" b="1" dirty="0" smtClean="0">
                <a:solidFill>
                  <a:srgbClr val="FF0000"/>
                </a:solidFill>
                <a:latin typeface="Times New Roman" pitchFamily="18" charset="0"/>
              </a:rPr>
              <a:t>[1,2,3] </a:t>
            </a:r>
            <a:r>
              <a:rPr lang="en-US" sz="2000" dirty="0" smtClean="0">
                <a:latin typeface="Times New Roman" pitchFamily="18" charset="0"/>
              </a:rPr>
              <a:t>has attracted a lot of interest with the aim of solving several open questions in modern physics. </a:t>
            </a:r>
          </a:p>
          <a:p>
            <a:pPr marL="0" indent="12700" algn="just">
              <a:spcBef>
                <a:spcPts val="480"/>
              </a:spcBef>
              <a:buFont typeface="Arial" charset="0"/>
              <a:buNone/>
            </a:pPr>
            <a:endParaRPr lang="en-US" sz="400" dirty="0" smtClean="0">
              <a:latin typeface="Times New Roman" pitchFamily="18" charset="0"/>
            </a:endParaRPr>
          </a:p>
          <a:p>
            <a:pPr marL="0" indent="12700" algn="just">
              <a:spcBef>
                <a:spcPts val="480"/>
              </a:spcBef>
              <a:buFont typeface="Arial" charset="0"/>
              <a:buNone/>
            </a:pPr>
            <a:r>
              <a:rPr lang="en-US" sz="2000" dirty="0" smtClean="0">
                <a:latin typeface="Times New Roman" pitchFamily="18" charset="0"/>
              </a:rPr>
              <a:t>Most of brane models were realized as time independent field configurations. Here we present the braneworld scenario with non-stationary metric coefficients proposed in </a:t>
            </a:r>
            <a:r>
              <a:rPr lang="sv-SE" sz="2000" b="1" dirty="0" smtClean="0">
                <a:solidFill>
                  <a:srgbClr val="FF3300"/>
                </a:solidFill>
                <a:latin typeface="Times New Roman" pitchFamily="18" charset="0"/>
              </a:rPr>
              <a:t>[4]</a:t>
            </a:r>
            <a:r>
              <a:rPr lang="en-US" sz="2000" dirty="0" smtClean="0">
                <a:latin typeface="Times New Roman" pitchFamily="18" charset="0"/>
              </a:rPr>
              <a:t>. The braneworld is generated by </a:t>
            </a:r>
            <a:r>
              <a:rPr lang="en-US" sz="2000" b="1" dirty="0" smtClean="0">
                <a:solidFill>
                  <a:srgbClr val="0033CC"/>
                </a:solidFill>
                <a:latin typeface="Times New Roman" pitchFamily="18" charset="0"/>
              </a:rPr>
              <a:t>5D</a:t>
            </a:r>
            <a:r>
              <a:rPr lang="en-US" sz="2000" dirty="0" smtClean="0">
                <a:latin typeface="Times New Roman" pitchFamily="18" charset="0"/>
              </a:rPr>
              <a:t> standing gravitational waves coupled to a phantom-like scalar field in the bulk. </a:t>
            </a:r>
          </a:p>
          <a:p>
            <a:pPr marL="0" indent="12700" algn="just">
              <a:spcBef>
                <a:spcPts val="480"/>
              </a:spcBef>
              <a:buFont typeface="Arial" charset="0"/>
              <a:buNone/>
            </a:pPr>
            <a:endParaRPr lang="en-US" sz="400" dirty="0" smtClean="0">
              <a:latin typeface="Times New Roman" pitchFamily="18" charset="0"/>
            </a:endParaRPr>
          </a:p>
          <a:p>
            <a:pPr marL="0" indent="12700" algn="just">
              <a:spcBef>
                <a:spcPts val="480"/>
              </a:spcBef>
              <a:buFont typeface="Arial" charset="0"/>
              <a:buNone/>
            </a:pPr>
            <a:r>
              <a:rPr lang="en-US" sz="2000" dirty="0" smtClean="0">
                <a:latin typeface="Times New Roman" pitchFamily="18" charset="0"/>
                <a:cs typeface="Times New Roman" pitchFamily="18" charset="0"/>
              </a:rPr>
              <a:t>The nodes of standing waves correspond to </a:t>
            </a:r>
            <a:r>
              <a:rPr lang="en-US" sz="2000" b="1" dirty="0" smtClean="0">
                <a:solidFill>
                  <a:srgbClr val="008000"/>
                </a:solidFill>
                <a:latin typeface="Times New Roman" pitchFamily="18" charset="0"/>
                <a:cs typeface="Times New Roman" pitchFamily="18" charset="0"/>
              </a:rPr>
              <a:t>Anti-de-Sitter</a:t>
            </a:r>
            <a:r>
              <a:rPr lang="en-US" sz="2000" dirty="0" smtClean="0">
                <a:latin typeface="Times New Roman" pitchFamily="18" charset="0"/>
                <a:cs typeface="Times New Roman" pitchFamily="18" charset="0"/>
              </a:rPr>
              <a:t> ‘islands’ having the different </a:t>
            </a:r>
            <a:r>
              <a:rPr lang="en-US" sz="2000" b="1" dirty="0" smtClean="0">
                <a:solidFill>
                  <a:srgbClr val="0033CC"/>
                </a:solidFill>
                <a:latin typeface="Times New Roman" pitchFamily="18" charset="0"/>
                <a:cs typeface="Times New Roman" pitchFamily="18" charset="0"/>
              </a:rPr>
              <a:t>4</a:t>
            </a:r>
            <a:r>
              <a:rPr lang="en-US" sz="2000" dirty="0" smtClean="0">
                <a:latin typeface="Times New Roman" pitchFamily="18" charset="0"/>
                <a:cs typeface="Times New Roman" pitchFamily="18" charset="0"/>
              </a:rPr>
              <a:t>-dimensional cosmological and gravitational constants,</a:t>
            </a:r>
            <a:endParaRPr lang="es-ES" sz="2000" dirty="0" smtClean="0">
              <a:latin typeface="Times New Roman" pitchFamily="18" charset="0"/>
              <a:cs typeface="Times New Roman" pitchFamily="18" charset="0"/>
            </a:endParaRPr>
          </a:p>
          <a:p>
            <a:pPr marL="0" indent="12700" algn="ctr">
              <a:lnSpc>
                <a:spcPct val="90000"/>
              </a:lnSpc>
              <a:buFont typeface="Arial" charset="0"/>
              <a:buNone/>
            </a:pPr>
            <a:r>
              <a:rPr lang="en-US" sz="2000" b="1" dirty="0" smtClean="0">
                <a:solidFill>
                  <a:srgbClr val="0033CC"/>
                </a:solidFill>
                <a:latin typeface="Times New Roman" pitchFamily="18" charset="0"/>
                <a:cs typeface="Times New Roman" pitchFamily="18" charset="0"/>
              </a:rPr>
              <a:t>Λ</a:t>
            </a:r>
            <a:r>
              <a:rPr lang="es-ES" sz="2000" b="1" baseline="-25000" dirty="0" smtClean="0">
                <a:solidFill>
                  <a:srgbClr val="0033CC"/>
                </a:solidFill>
                <a:latin typeface="Times New Roman" pitchFamily="18" charset="0"/>
                <a:cs typeface="Times New Roman" pitchFamily="18" charset="0"/>
              </a:rPr>
              <a:t>n</a:t>
            </a:r>
            <a:r>
              <a:rPr lang="es-ES" sz="2000" b="1" dirty="0" smtClean="0">
                <a:solidFill>
                  <a:srgbClr val="0033CC"/>
                </a:solidFill>
                <a:latin typeface="Times New Roman" pitchFamily="18" charset="0"/>
                <a:cs typeface="Times New Roman" pitchFamily="18" charset="0"/>
              </a:rPr>
              <a:t> = e</a:t>
            </a:r>
            <a:r>
              <a:rPr lang="es-ES" sz="2000" b="1" baseline="30000" dirty="0" smtClean="0">
                <a:solidFill>
                  <a:srgbClr val="0033CC"/>
                </a:solidFill>
                <a:latin typeface="Times New Roman" pitchFamily="18" charset="0"/>
                <a:cs typeface="Times New Roman" pitchFamily="18" charset="0"/>
              </a:rPr>
              <a:t>2a</a:t>
            </a:r>
            <a:r>
              <a:rPr lang="en-US" sz="2000" b="1" baseline="30000" dirty="0" smtClean="0">
                <a:solidFill>
                  <a:srgbClr val="0033CC"/>
                </a:solidFill>
                <a:latin typeface="Times New Roman" pitchFamily="18" charset="0"/>
                <a:cs typeface="Times New Roman" pitchFamily="18" charset="0"/>
              </a:rPr>
              <a:t>ξ</a:t>
            </a:r>
            <a:r>
              <a:rPr lang="es-ES" sz="2000" b="1" baseline="30000" dirty="0" smtClean="0">
                <a:solidFill>
                  <a:srgbClr val="0033CC"/>
                </a:solidFill>
                <a:latin typeface="Times New Roman" pitchFamily="18" charset="0"/>
                <a:cs typeface="Times New Roman" pitchFamily="18" charset="0"/>
              </a:rPr>
              <a:t>(n) </a:t>
            </a:r>
            <a:r>
              <a:rPr lang="en-US" sz="2000" b="1" dirty="0" smtClean="0">
                <a:solidFill>
                  <a:srgbClr val="0033CC"/>
                </a:solidFill>
                <a:latin typeface="Times New Roman" pitchFamily="18" charset="0"/>
                <a:cs typeface="Times New Roman" pitchFamily="18" charset="0"/>
              </a:rPr>
              <a:t>Λ</a:t>
            </a:r>
            <a:r>
              <a:rPr lang="es-ES" sz="2000" b="1" baseline="-25000" dirty="0" smtClean="0">
                <a:solidFill>
                  <a:srgbClr val="0033CC"/>
                </a:solidFill>
                <a:latin typeface="Times New Roman" pitchFamily="18" charset="0"/>
                <a:cs typeface="Times New Roman" pitchFamily="18" charset="0"/>
              </a:rPr>
              <a:t>5</a:t>
            </a:r>
            <a:r>
              <a:rPr lang="es-ES" sz="2000" b="1" dirty="0" smtClean="0">
                <a:solidFill>
                  <a:srgbClr val="0033CC"/>
                </a:solidFill>
                <a:latin typeface="Times New Roman" pitchFamily="18" charset="0"/>
                <a:cs typeface="Times New Roman" pitchFamily="18" charset="0"/>
              </a:rPr>
              <a:t> </a:t>
            </a:r>
            <a:r>
              <a:rPr lang="es-ES" sz="2000" b="1" dirty="0" smtClean="0">
                <a:latin typeface="Times New Roman" pitchFamily="18" charset="0"/>
                <a:cs typeface="Times New Roman" pitchFamily="18" charset="0"/>
              </a:rPr>
              <a:t>,      </a:t>
            </a:r>
            <a:r>
              <a:rPr lang="es-ES" sz="2000" b="1" dirty="0" err="1" smtClean="0">
                <a:solidFill>
                  <a:srgbClr val="0033CC"/>
                </a:solidFill>
                <a:latin typeface="Times New Roman" pitchFamily="18" charset="0"/>
                <a:cs typeface="Times New Roman" pitchFamily="18" charset="0"/>
              </a:rPr>
              <a:t>G</a:t>
            </a:r>
            <a:r>
              <a:rPr lang="es-ES" sz="2000" b="1" baseline="-25000" dirty="0" err="1" smtClean="0">
                <a:solidFill>
                  <a:srgbClr val="0033CC"/>
                </a:solidFill>
                <a:latin typeface="Times New Roman" pitchFamily="18" charset="0"/>
                <a:cs typeface="Times New Roman" pitchFamily="18" charset="0"/>
              </a:rPr>
              <a:t>n</a:t>
            </a:r>
            <a:r>
              <a:rPr lang="es-ES" sz="2000" b="1" dirty="0" smtClean="0">
                <a:solidFill>
                  <a:srgbClr val="0033CC"/>
                </a:solidFill>
                <a:latin typeface="Times New Roman" pitchFamily="18" charset="0"/>
                <a:cs typeface="Times New Roman" pitchFamily="18" charset="0"/>
              </a:rPr>
              <a:t> = e</a:t>
            </a:r>
            <a:r>
              <a:rPr lang="es-ES" sz="2000" b="1" baseline="30000" dirty="0" smtClean="0">
                <a:solidFill>
                  <a:srgbClr val="0033CC"/>
                </a:solidFill>
                <a:latin typeface="Times New Roman" pitchFamily="18" charset="0"/>
                <a:cs typeface="Times New Roman" pitchFamily="18" charset="0"/>
              </a:rPr>
              <a:t>-2a</a:t>
            </a:r>
            <a:r>
              <a:rPr lang="en-US" sz="2000" b="1" baseline="30000" dirty="0" smtClean="0">
                <a:solidFill>
                  <a:srgbClr val="0033CC"/>
                </a:solidFill>
                <a:latin typeface="Times New Roman" pitchFamily="18" charset="0"/>
                <a:cs typeface="Times New Roman" pitchFamily="18" charset="0"/>
              </a:rPr>
              <a:t>ξ</a:t>
            </a:r>
            <a:r>
              <a:rPr lang="es-ES" sz="2000" b="1" baseline="30000" dirty="0" smtClean="0">
                <a:solidFill>
                  <a:srgbClr val="0033CC"/>
                </a:solidFill>
                <a:latin typeface="Times New Roman" pitchFamily="18" charset="0"/>
                <a:cs typeface="Times New Roman" pitchFamily="18" charset="0"/>
              </a:rPr>
              <a:t>(n) </a:t>
            </a:r>
            <a:r>
              <a:rPr lang="es-ES" sz="2000" b="1" dirty="0" smtClean="0">
                <a:solidFill>
                  <a:srgbClr val="0033CC"/>
                </a:solidFill>
                <a:latin typeface="Times New Roman" pitchFamily="18" charset="0"/>
                <a:cs typeface="Times New Roman" pitchFamily="18" charset="0"/>
              </a:rPr>
              <a:t>G</a:t>
            </a:r>
            <a:r>
              <a:rPr lang="es-ES" sz="2000" b="1" baseline="-25000" dirty="0" smtClean="0">
                <a:solidFill>
                  <a:srgbClr val="0033CC"/>
                </a:solidFill>
                <a:latin typeface="Times New Roman" pitchFamily="18" charset="0"/>
                <a:cs typeface="Times New Roman" pitchFamily="18" charset="0"/>
              </a:rPr>
              <a:t>5 </a:t>
            </a:r>
            <a:r>
              <a:rPr lang="es-ES" sz="2000" b="1" dirty="0" smtClean="0">
                <a:solidFill>
                  <a:srgbClr val="0033CC"/>
                </a:solidFill>
                <a:latin typeface="Times New Roman" pitchFamily="18" charset="0"/>
                <a:cs typeface="Times New Roman" pitchFamily="18" charset="0"/>
              </a:rPr>
              <a:t>/2d </a:t>
            </a:r>
            <a:r>
              <a:rPr lang="es-ES" sz="2000" b="1" dirty="0" smtClean="0">
                <a:latin typeface="Times New Roman" pitchFamily="18" charset="0"/>
                <a:cs typeface="Times New Roman" pitchFamily="18" charset="0"/>
              </a:rPr>
              <a:t>,</a:t>
            </a:r>
          </a:p>
          <a:p>
            <a:pPr marL="0" indent="12700" algn="just">
              <a:lnSpc>
                <a:spcPct val="90000"/>
              </a:lnSpc>
              <a:buFont typeface="Arial" charset="0"/>
              <a:buNone/>
            </a:pPr>
            <a:r>
              <a:rPr lang="en-US" sz="2000" dirty="0" smtClean="0">
                <a:latin typeface="Times New Roman" pitchFamily="18" charset="0"/>
                <a:cs typeface="Times New Roman" pitchFamily="18" charset="0"/>
              </a:rPr>
              <a:t>and could be used to solve the hierarchy and cosmological constant problems. </a:t>
            </a:r>
          </a:p>
          <a:p>
            <a:pPr marL="0" indent="12700" algn="just">
              <a:lnSpc>
                <a:spcPct val="90000"/>
              </a:lnSpc>
              <a:buFont typeface="Arial" charset="0"/>
              <a:buNone/>
            </a:pPr>
            <a:endParaRPr lang="en-US" sz="2000" dirty="0" smtClean="0">
              <a:latin typeface="Times New Roman" pitchFamily="18" charset="0"/>
              <a:cs typeface="Times New Roman" pitchFamily="18" charset="0"/>
            </a:endParaRPr>
          </a:p>
          <a:p>
            <a:pPr marL="0" indent="12700" algn="just">
              <a:lnSpc>
                <a:spcPct val="90000"/>
              </a:lnSpc>
              <a:buFont typeface="Arial" charset="0"/>
              <a:buNone/>
            </a:pPr>
            <a:r>
              <a:rPr lang="pl-PL" sz="2000" b="1" dirty="0" smtClean="0">
                <a:solidFill>
                  <a:srgbClr val="FF3300"/>
                </a:solidFill>
                <a:latin typeface="Times New Roman" pitchFamily="18" charset="0"/>
              </a:rPr>
              <a:t>[</a:t>
            </a:r>
            <a:r>
              <a:rPr lang="en-US" sz="2000" b="1" dirty="0" smtClean="0">
                <a:solidFill>
                  <a:srgbClr val="FF0000"/>
                </a:solidFill>
                <a:latin typeface="Times New Roman" pitchFamily="18" charset="0"/>
              </a:rPr>
              <a:t>1</a:t>
            </a:r>
            <a:r>
              <a:rPr lang="pl-PL" sz="2000" b="1" dirty="0" smtClean="0">
                <a:solidFill>
                  <a:srgbClr val="FF0000"/>
                </a:solidFill>
                <a:latin typeface="Times New Roman" pitchFamily="18" charset="0"/>
              </a:rPr>
              <a:t>]</a:t>
            </a:r>
            <a:r>
              <a:rPr lang="pl-PL" sz="1900" b="1" dirty="0" smtClean="0">
                <a:solidFill>
                  <a:srgbClr val="FF0000"/>
                </a:solidFill>
                <a:latin typeface="Times New Roman" pitchFamily="18" charset="0"/>
              </a:rPr>
              <a:t> </a:t>
            </a:r>
            <a:r>
              <a:rPr lang="de-DE" sz="1900" b="1" dirty="0" smtClean="0">
                <a:solidFill>
                  <a:srgbClr val="FF3300"/>
                </a:solidFill>
                <a:latin typeface="Times New Roman" pitchFamily="18" charset="0"/>
              </a:rPr>
              <a:t>N. Arkani-Hamed, S. Dimopoulos</a:t>
            </a:r>
            <a:r>
              <a:rPr lang="de-DE" sz="1900" dirty="0" smtClean="0">
                <a:solidFill>
                  <a:srgbClr val="FF3300"/>
                </a:solidFill>
                <a:latin typeface="Times New Roman" pitchFamily="18" charset="0"/>
              </a:rPr>
              <a:t> and </a:t>
            </a:r>
            <a:r>
              <a:rPr lang="de-DE" sz="1900" b="1" dirty="0" smtClean="0">
                <a:solidFill>
                  <a:srgbClr val="FF3300"/>
                </a:solidFill>
                <a:latin typeface="Times New Roman" pitchFamily="18" charset="0"/>
              </a:rPr>
              <a:t>G. Dvali</a:t>
            </a:r>
            <a:r>
              <a:rPr lang="de-DE" sz="1900" dirty="0" smtClean="0">
                <a:solidFill>
                  <a:srgbClr val="FF3300"/>
                </a:solidFill>
                <a:latin typeface="Times New Roman" pitchFamily="18" charset="0"/>
              </a:rPr>
              <a:t>, </a:t>
            </a:r>
            <a:r>
              <a:rPr lang="nb-NO" sz="1900" i="1" dirty="0" smtClean="0">
                <a:solidFill>
                  <a:srgbClr val="FF3300"/>
                </a:solidFill>
                <a:latin typeface="Times New Roman" pitchFamily="18" charset="0"/>
              </a:rPr>
              <a:t>Phys Lett.</a:t>
            </a:r>
            <a:r>
              <a:rPr lang="nb-NO" sz="1900" dirty="0" smtClean="0">
                <a:solidFill>
                  <a:srgbClr val="FF3300"/>
                </a:solidFill>
                <a:latin typeface="Times New Roman" pitchFamily="18" charset="0"/>
              </a:rPr>
              <a:t> </a:t>
            </a:r>
            <a:r>
              <a:rPr lang="nb-NO" sz="1900" b="1" dirty="0" smtClean="0">
                <a:solidFill>
                  <a:srgbClr val="FF3300"/>
                </a:solidFill>
                <a:latin typeface="Times New Roman" pitchFamily="18" charset="0"/>
              </a:rPr>
              <a:t>B 429</a:t>
            </a:r>
            <a:r>
              <a:rPr lang="nb-NO" sz="1900" dirty="0" smtClean="0">
                <a:solidFill>
                  <a:srgbClr val="FF3300"/>
                </a:solidFill>
                <a:latin typeface="Times New Roman" pitchFamily="18" charset="0"/>
              </a:rPr>
              <a:t> (1998) 263.</a:t>
            </a:r>
          </a:p>
          <a:p>
            <a:pPr marL="0" indent="12700" algn="just">
              <a:spcBef>
                <a:spcPts val="480"/>
              </a:spcBef>
              <a:buFont typeface="Arial" charset="0"/>
              <a:buNone/>
            </a:pPr>
            <a:r>
              <a:rPr lang="en-US" sz="2000" b="1" dirty="0" smtClean="0">
                <a:solidFill>
                  <a:srgbClr val="FF0000"/>
                </a:solidFill>
                <a:latin typeface="Times New Roman" pitchFamily="18" charset="0"/>
              </a:rPr>
              <a:t>[2] </a:t>
            </a:r>
            <a:r>
              <a:rPr lang="sv-SE" sz="2000" b="1" dirty="0" smtClean="0">
                <a:solidFill>
                  <a:srgbClr val="FF3300"/>
                </a:solidFill>
                <a:latin typeface="Times New Roman" pitchFamily="18" charset="0"/>
              </a:rPr>
              <a:t>M. Gogberashvili, </a:t>
            </a:r>
            <a:r>
              <a:rPr lang="sv-SE" sz="2000" i="1" dirty="0" smtClean="0">
                <a:solidFill>
                  <a:srgbClr val="FF3300"/>
                </a:solidFill>
                <a:latin typeface="Times New Roman" pitchFamily="18" charset="0"/>
              </a:rPr>
              <a:t>Int. J. Mod. Phys.</a:t>
            </a:r>
            <a:r>
              <a:rPr lang="sv-SE" sz="2000" b="1" dirty="0" smtClean="0">
                <a:solidFill>
                  <a:srgbClr val="FF3300"/>
                </a:solidFill>
                <a:latin typeface="Times New Roman" pitchFamily="18" charset="0"/>
              </a:rPr>
              <a:t> D 11 </a:t>
            </a:r>
            <a:r>
              <a:rPr lang="sv-SE" sz="2000" dirty="0" smtClean="0">
                <a:solidFill>
                  <a:srgbClr val="FF3300"/>
                </a:solidFill>
                <a:latin typeface="Times New Roman" pitchFamily="18" charset="0"/>
              </a:rPr>
              <a:t>(2002) 1635, [hep-ph/9812296]. </a:t>
            </a:r>
          </a:p>
          <a:p>
            <a:pPr marL="0" indent="12700" algn="just">
              <a:spcBef>
                <a:spcPts val="480"/>
              </a:spcBef>
              <a:buFont typeface="Arial" charset="0"/>
              <a:buNone/>
            </a:pPr>
            <a:r>
              <a:rPr lang="sv-SE" sz="2000" b="1" dirty="0" smtClean="0">
                <a:solidFill>
                  <a:srgbClr val="FF3300"/>
                </a:solidFill>
                <a:latin typeface="Times New Roman" pitchFamily="18" charset="0"/>
              </a:rPr>
              <a:t>[3]</a:t>
            </a:r>
            <a:r>
              <a:rPr lang="sv-SE" sz="2000" dirty="0" smtClean="0">
                <a:solidFill>
                  <a:srgbClr val="FF3300"/>
                </a:solidFill>
                <a:latin typeface="Times New Roman" pitchFamily="18" charset="0"/>
              </a:rPr>
              <a:t> </a:t>
            </a:r>
            <a:r>
              <a:rPr lang="en-US" sz="2000" b="1" dirty="0" smtClean="0">
                <a:solidFill>
                  <a:srgbClr val="FF3300"/>
                </a:solidFill>
                <a:latin typeface="Times New Roman" pitchFamily="18" charset="0"/>
              </a:rPr>
              <a:t>L. Randall </a:t>
            </a:r>
            <a:r>
              <a:rPr lang="en-US" sz="2000" dirty="0" smtClean="0">
                <a:solidFill>
                  <a:srgbClr val="FF3300"/>
                </a:solidFill>
                <a:latin typeface="Times New Roman" pitchFamily="18" charset="0"/>
              </a:rPr>
              <a:t>and</a:t>
            </a:r>
            <a:r>
              <a:rPr lang="en-US" sz="2000" b="1" dirty="0" smtClean="0">
                <a:solidFill>
                  <a:srgbClr val="FF3300"/>
                </a:solidFill>
                <a:latin typeface="Times New Roman" pitchFamily="18" charset="0"/>
              </a:rPr>
              <a:t> R. </a:t>
            </a:r>
            <a:r>
              <a:rPr lang="en-US" sz="2000" b="1" dirty="0" err="1" smtClean="0">
                <a:solidFill>
                  <a:srgbClr val="FF3300"/>
                </a:solidFill>
                <a:latin typeface="Times New Roman" pitchFamily="18" charset="0"/>
              </a:rPr>
              <a:t>Sundrum</a:t>
            </a:r>
            <a:r>
              <a:rPr lang="en-US" sz="2000" b="1" dirty="0" smtClean="0">
                <a:solidFill>
                  <a:srgbClr val="FF3300"/>
                </a:solidFill>
                <a:latin typeface="Times New Roman" pitchFamily="18" charset="0"/>
              </a:rPr>
              <a:t>,  </a:t>
            </a:r>
            <a:r>
              <a:rPr lang="en-US" sz="2000" i="1" dirty="0" smtClean="0">
                <a:solidFill>
                  <a:srgbClr val="FF3300"/>
                </a:solidFill>
                <a:latin typeface="Times New Roman" pitchFamily="18" charset="0"/>
              </a:rPr>
              <a:t>Phys. Rev. </a:t>
            </a:r>
            <a:r>
              <a:rPr lang="en-US" sz="2000" i="1" dirty="0" err="1" smtClean="0">
                <a:solidFill>
                  <a:srgbClr val="FF3300"/>
                </a:solidFill>
                <a:latin typeface="Times New Roman" pitchFamily="18" charset="0"/>
              </a:rPr>
              <a:t>Lett</a:t>
            </a:r>
            <a:r>
              <a:rPr lang="en-US" sz="2000" b="1" i="1" dirty="0" smtClean="0">
                <a:solidFill>
                  <a:srgbClr val="FF3300"/>
                </a:solidFill>
                <a:latin typeface="Times New Roman" pitchFamily="18" charset="0"/>
              </a:rPr>
              <a:t>.</a:t>
            </a:r>
            <a:r>
              <a:rPr lang="en-US" sz="2000" b="1" dirty="0" smtClean="0">
                <a:solidFill>
                  <a:srgbClr val="FF3300"/>
                </a:solidFill>
                <a:latin typeface="Times New Roman" pitchFamily="18" charset="0"/>
              </a:rPr>
              <a:t> 83 </a:t>
            </a:r>
            <a:r>
              <a:rPr lang="en-US" sz="2000" dirty="0" smtClean="0">
                <a:solidFill>
                  <a:srgbClr val="FF3300"/>
                </a:solidFill>
                <a:latin typeface="Times New Roman" pitchFamily="18" charset="0"/>
              </a:rPr>
              <a:t>(1999) 3370; 4690.</a:t>
            </a:r>
          </a:p>
          <a:p>
            <a:pPr marL="0" indent="12700" algn="just">
              <a:spcBef>
                <a:spcPts val="480"/>
              </a:spcBef>
              <a:buFont typeface="Arial" charset="0"/>
              <a:buNone/>
            </a:pPr>
            <a:r>
              <a:rPr lang="en-US" sz="2000" b="1" dirty="0" smtClean="0">
                <a:solidFill>
                  <a:srgbClr val="FF3300"/>
                </a:solidFill>
                <a:latin typeface="Times New Roman" pitchFamily="18" charset="0"/>
                <a:cs typeface="Times New Roman" pitchFamily="18" charset="0"/>
              </a:rPr>
              <a:t>[4] </a:t>
            </a:r>
            <a:r>
              <a:rPr lang="en-GB" sz="2000" b="1" dirty="0" smtClean="0">
                <a:solidFill>
                  <a:srgbClr val="FF3300"/>
                </a:solidFill>
                <a:latin typeface="Times New Roman" pitchFamily="18" charset="0"/>
              </a:rPr>
              <a:t>M. </a:t>
            </a:r>
            <a:r>
              <a:rPr lang="en-GB" sz="2000" b="1" dirty="0" err="1" smtClean="0">
                <a:solidFill>
                  <a:srgbClr val="FF3300"/>
                </a:solidFill>
                <a:latin typeface="Times New Roman" pitchFamily="18" charset="0"/>
              </a:rPr>
              <a:t>Gogberashvili</a:t>
            </a:r>
            <a:r>
              <a:rPr lang="en-GB" sz="2000" b="1" dirty="0" smtClean="0">
                <a:solidFill>
                  <a:srgbClr val="FF3300"/>
                </a:solidFill>
                <a:latin typeface="Times New Roman" pitchFamily="18" charset="0"/>
              </a:rPr>
              <a:t> </a:t>
            </a:r>
            <a:r>
              <a:rPr lang="en-GB" sz="2000" dirty="0" smtClean="0">
                <a:solidFill>
                  <a:srgbClr val="FF3300"/>
                </a:solidFill>
                <a:latin typeface="Times New Roman" pitchFamily="18" charset="0"/>
              </a:rPr>
              <a:t>and </a:t>
            </a:r>
            <a:r>
              <a:rPr lang="en-GB" sz="2000" b="1" dirty="0" smtClean="0">
                <a:solidFill>
                  <a:srgbClr val="FF3300"/>
                </a:solidFill>
                <a:latin typeface="Times New Roman" pitchFamily="18" charset="0"/>
              </a:rPr>
              <a:t>D. Singleton, </a:t>
            </a:r>
            <a:r>
              <a:rPr lang="en-US" sz="2000" i="1" dirty="0" smtClean="0">
                <a:solidFill>
                  <a:srgbClr val="FF3300"/>
                </a:solidFill>
                <a:latin typeface="Times New Roman" pitchFamily="18" charset="0"/>
              </a:rPr>
              <a:t>Mod. Phys. </a:t>
            </a:r>
            <a:r>
              <a:rPr lang="en-US" sz="2000" i="1" dirty="0" err="1" smtClean="0">
                <a:solidFill>
                  <a:srgbClr val="FF3300"/>
                </a:solidFill>
                <a:latin typeface="Times New Roman" pitchFamily="18" charset="0"/>
              </a:rPr>
              <a:t>Lett</a:t>
            </a:r>
            <a:r>
              <a:rPr lang="en-US" sz="2000" i="1" dirty="0" smtClean="0">
                <a:solidFill>
                  <a:srgbClr val="FF3300"/>
                </a:solidFill>
                <a:latin typeface="Times New Roman" pitchFamily="18" charset="0"/>
              </a:rPr>
              <a:t>. </a:t>
            </a:r>
            <a:r>
              <a:rPr lang="en-US" sz="2000" b="1" dirty="0" smtClean="0">
                <a:solidFill>
                  <a:srgbClr val="FF3300"/>
                </a:solidFill>
                <a:latin typeface="Times New Roman" pitchFamily="18" charset="0"/>
              </a:rPr>
              <a:t>A 25 </a:t>
            </a:r>
            <a:r>
              <a:rPr lang="en-US" sz="2000" dirty="0" smtClean="0">
                <a:solidFill>
                  <a:srgbClr val="FF3300"/>
                </a:solidFill>
                <a:latin typeface="Times New Roman" pitchFamily="18" charset="0"/>
              </a:rPr>
              <a:t>(2010) 2131</a:t>
            </a:r>
            <a:r>
              <a:rPr lang="en-GB" sz="2000" dirty="0" smtClean="0">
                <a:solidFill>
                  <a:srgbClr val="FF3300"/>
                </a:solidFill>
                <a:latin typeface="Times New Roman" pitchFamily="18" charset="0"/>
              </a:rPr>
              <a:t>.</a:t>
            </a:r>
          </a:p>
          <a:p>
            <a:pPr marL="0" indent="0">
              <a:spcBef>
                <a:spcPts val="450"/>
              </a:spcBef>
              <a:spcAft>
                <a:spcPts val="600"/>
              </a:spcAft>
              <a:buFont typeface="Arial" charset="0"/>
              <a:buNone/>
            </a:pPr>
            <a:endParaRPr lang="en-US" sz="2000" dirty="0" smtClean="0">
              <a:solidFill>
                <a:srgbClr val="FF0000"/>
              </a:solidFill>
              <a:latin typeface="Times New Roman" pitchFamily="18" charset="0"/>
            </a:endParaRPr>
          </a:p>
        </p:txBody>
      </p:sp>
      <p:sp>
        <p:nvSpPr>
          <p:cNvPr id="4100" name="TextBox 17"/>
          <p:cNvSpPr txBox="1">
            <a:spLocks noChangeArrowheads="1"/>
          </p:cNvSpPr>
          <p:nvPr/>
        </p:nvSpPr>
        <p:spPr bwMode="auto">
          <a:xfrm>
            <a:off x="2057400" y="425450"/>
            <a:ext cx="7315200" cy="431800"/>
          </a:xfrm>
          <a:prstGeom prst="rect">
            <a:avLst/>
          </a:prstGeom>
          <a:noFill/>
          <a:ln w="9525">
            <a:noFill/>
            <a:miter lim="800000"/>
            <a:headEnd/>
            <a:tailEnd/>
          </a:ln>
        </p:spPr>
        <p:txBody>
          <a:bodyPr lIns="0">
            <a:spAutoFit/>
          </a:bodyPr>
          <a:lstStyle/>
          <a:p>
            <a:pPr algn="just">
              <a:lnSpc>
                <a:spcPts val="2438"/>
              </a:lnSpc>
              <a:defRPr/>
            </a:pPr>
            <a:r>
              <a:rPr lang="en-US" sz="3600" b="1" i="1" dirty="0" smtClean="0">
                <a:solidFill>
                  <a:srgbClr val="00B0F0"/>
                </a:solidFill>
                <a:latin typeface="Times New Roman" pitchFamily="18" charset="0"/>
              </a:rPr>
              <a:t>Brane models</a:t>
            </a:r>
            <a:endParaRPr lang="en-US" sz="3600" b="1" i="1" dirty="0">
              <a:solidFill>
                <a:srgbClr val="00B0F0"/>
              </a:solidFill>
              <a:latin typeface="Times New Roman" pitchFamily="18" charset="0"/>
            </a:endParaRPr>
          </a:p>
        </p:txBody>
      </p:sp>
      <p:sp>
        <p:nvSpPr>
          <p:cNvPr id="4102" name="Date Placeholder 68"/>
          <p:cNvSpPr txBox="1">
            <a:spLocks noGrp="1"/>
          </p:cNvSpPr>
          <p:nvPr/>
        </p:nvSpPr>
        <p:spPr bwMode="auto">
          <a:xfrm>
            <a:off x="228600" y="7004050"/>
            <a:ext cx="2794000" cy="401638"/>
          </a:xfrm>
          <a:prstGeom prst="rect">
            <a:avLst/>
          </a:prstGeom>
          <a:noFill/>
          <a:ln w="9525">
            <a:noFill/>
            <a:miter lim="800000"/>
            <a:headEnd/>
            <a:tailEnd/>
          </a:ln>
        </p:spPr>
        <p:txBody>
          <a:bodyPr anchor="ctr"/>
          <a:lstStyle/>
          <a:p>
            <a:endParaRPr lang="es-ES" sz="1200">
              <a:solidFill>
                <a:srgbClr val="898989"/>
              </a:solidFill>
              <a:latin typeface="Calibri" pitchFamily="34" charset="0"/>
            </a:endParaRPr>
          </a:p>
        </p:txBody>
      </p:sp>
      <p:sp>
        <p:nvSpPr>
          <p:cNvPr id="4103" name="Footer Placeholder 8"/>
          <p:cNvSpPr txBox="1">
            <a:spLocks noGrp="1"/>
          </p:cNvSpPr>
          <p:nvPr/>
        </p:nvSpPr>
        <p:spPr bwMode="auto">
          <a:xfrm>
            <a:off x="3352800" y="7004050"/>
            <a:ext cx="4038600" cy="401638"/>
          </a:xfrm>
          <a:prstGeom prst="rect">
            <a:avLst/>
          </a:prstGeom>
          <a:noFill/>
          <a:ln w="9525">
            <a:noFill/>
            <a:miter lim="800000"/>
            <a:headEnd/>
            <a:tailEnd/>
          </a:ln>
        </p:spPr>
        <p:txBody>
          <a:bodyPr anchor="ctr"/>
          <a:lstStyle/>
          <a:p>
            <a:pPr algn="ctr"/>
            <a:endParaRPr lang="es-ES" sz="1200">
              <a:solidFill>
                <a:srgbClr val="808080"/>
              </a:solidFill>
              <a:latin typeface="Calibri" pitchFamily="34" charset="0"/>
            </a:endParaRPr>
          </a:p>
        </p:txBody>
      </p:sp>
      <p:sp>
        <p:nvSpPr>
          <p:cNvPr id="4105" name="Date Placeholder 12"/>
          <p:cNvSpPr>
            <a:spLocks noGrp="1"/>
          </p:cNvSpPr>
          <p:nvPr>
            <p:ph type="dt" sz="quarter" idx="10"/>
          </p:nvPr>
        </p:nvSpPr>
        <p:spPr bwMode="auto">
          <a:noFill/>
          <a:ln>
            <a:miter lim="800000"/>
            <a:headEnd/>
            <a:tailEnd/>
          </a:ln>
        </p:spPr>
        <p:txBody>
          <a:bodyPr/>
          <a:lstStyle/>
          <a:p>
            <a:r>
              <a:rPr lang="en-US" smtClean="0">
                <a:cs typeface="Arial" charset="0"/>
              </a:rPr>
              <a:t>14 March 2013</a:t>
            </a:r>
          </a:p>
        </p:txBody>
      </p:sp>
      <p:sp>
        <p:nvSpPr>
          <p:cNvPr id="14" name="Slide Number Placeholder 14"/>
          <p:cNvSpPr txBox="1">
            <a:spLocks noGrp="1"/>
          </p:cNvSpPr>
          <p:nvPr/>
        </p:nvSpPr>
        <p:spPr bwMode="auto">
          <a:xfrm>
            <a:off x="7645400" y="7004050"/>
            <a:ext cx="2489200" cy="401638"/>
          </a:xfrm>
          <a:prstGeom prst="rect">
            <a:avLst/>
          </a:prstGeom>
          <a:noFill/>
          <a:ln w="9525">
            <a:noFill/>
            <a:miter lim="800000"/>
            <a:headEnd/>
            <a:tailEnd/>
          </a:ln>
        </p:spPr>
        <p:txBody>
          <a:bodyPr anchor="ctr"/>
          <a:lstStyle/>
          <a:p>
            <a:pPr algn="r"/>
            <a:r>
              <a:rPr lang="en-US" sz="1200" dirty="0">
                <a:solidFill>
                  <a:srgbClr val="898989"/>
                </a:solidFill>
                <a:latin typeface="Calibri" pitchFamily="34" charset="0"/>
              </a:rPr>
              <a:t>Page – </a:t>
            </a:r>
            <a:fld id="{05956456-435B-441B-8DDD-694BF5C345F1}" type="slidenum">
              <a:rPr lang="en-US" sz="1200" smtClean="0">
                <a:solidFill>
                  <a:srgbClr val="898989"/>
                </a:solidFill>
                <a:latin typeface="Calibri" pitchFamily="34" charset="0"/>
              </a:rPr>
              <a:pPr algn="r"/>
              <a:t>4</a:t>
            </a:fld>
            <a:r>
              <a:rPr lang="en-US" sz="1200" dirty="0" smtClean="0">
                <a:solidFill>
                  <a:srgbClr val="898989"/>
                </a:solidFill>
                <a:latin typeface="Calibri" pitchFamily="34" charset="0"/>
              </a:rPr>
              <a:t>/13</a:t>
            </a:r>
            <a:endParaRPr lang="en-US" sz="1200" dirty="0">
              <a:solidFill>
                <a:srgbClr val="898989"/>
              </a:solidFill>
              <a:latin typeface="Calibri" pitchFamily="34" charset="0"/>
            </a:endParaRPr>
          </a:p>
        </p:txBody>
      </p:sp>
      <p:sp>
        <p:nvSpPr>
          <p:cNvPr id="16" name="Text Placeholder 4"/>
          <p:cNvSpPr txBox="1">
            <a:spLocks/>
          </p:cNvSpPr>
          <p:nvPr/>
        </p:nvSpPr>
        <p:spPr bwMode="auto">
          <a:xfrm>
            <a:off x="0" y="1263650"/>
            <a:ext cx="2057400" cy="228600"/>
          </a:xfrm>
          <a:prstGeom prst="rect">
            <a:avLst/>
          </a:prstGeom>
          <a:solidFill>
            <a:schemeClr val="accent1">
              <a:lumMod val="75000"/>
              <a:alpha val="70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dirty="0">
              <a:ln>
                <a:noFill/>
              </a:ln>
              <a:solidFill>
                <a:schemeClr val="tx1"/>
              </a:solidFill>
              <a:effectLst/>
              <a:uLnTx/>
              <a:uFillTx/>
              <a:latin typeface="+mn-lt"/>
              <a:ea typeface="+mn-ea"/>
              <a:cs typeface="+mn-cs"/>
            </a:endParaRPr>
          </a:p>
        </p:txBody>
      </p:sp>
      <p:sp>
        <p:nvSpPr>
          <p:cNvPr id="13" name="Rectangle 12"/>
          <p:cNvSpPr>
            <a:spLocks noChangeArrowheads="1"/>
          </p:cNvSpPr>
          <p:nvPr/>
        </p:nvSpPr>
        <p:spPr bwMode="auto">
          <a:xfrm>
            <a:off x="0" y="1187450"/>
            <a:ext cx="2133600" cy="4478149"/>
          </a:xfrm>
          <a:prstGeom prst="rect">
            <a:avLst/>
          </a:prstGeom>
          <a:noFill/>
          <a:ln w="9525">
            <a:noFill/>
            <a:miter lim="800000"/>
            <a:headEnd/>
            <a:tailEnd/>
          </a:ln>
        </p:spPr>
        <p:txBody>
          <a:bodyPr wrap="square">
            <a:spAutoFit/>
          </a:bodyPr>
          <a:lstStyle/>
          <a:p>
            <a:r>
              <a:rPr lang="en-US" sz="1500" b="1" dirty="0" smtClean="0">
                <a:solidFill>
                  <a:schemeClr val="bg1"/>
                </a:solidFill>
                <a:latin typeface="Times New Roman" pitchFamily="18" charset="0"/>
                <a:cs typeface="Times New Roman" pitchFamily="18" charset="0"/>
              </a:rPr>
              <a:t>Brane Models</a:t>
            </a:r>
          </a:p>
          <a:p>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00B0F0"/>
                </a:solidFill>
                <a:latin typeface="Times New Roman" pitchFamily="18" charset="0"/>
                <a:cs typeface="Times New Roman" pitchFamily="18" charset="0"/>
              </a:rPr>
              <a:t>Standing GW-s in 4D</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00B0F0"/>
                </a:solidFill>
                <a:latin typeface="Times New Roman" pitchFamily="18" charset="0"/>
                <a:cs typeface="Times New Roman" pitchFamily="18" charset="0"/>
              </a:rPr>
              <a:t>GW-s from Brane</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00B0F0"/>
                </a:solidFill>
                <a:latin typeface="Times New Roman" pitchFamily="18" charset="0"/>
                <a:cs typeface="Times New Roman" pitchFamily="18" charset="0"/>
              </a:rPr>
              <a:t>Localization Problem</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FF9900"/>
                </a:solidFill>
                <a:latin typeface="Times New Roman" pitchFamily="18" charset="0"/>
                <a:cs typeface="Times New Roman" pitchFamily="18" charset="0"/>
              </a:rPr>
              <a:t>Mechanical Waves</a:t>
            </a:r>
          </a:p>
          <a:p>
            <a:pPr>
              <a:defRPr/>
            </a:pPr>
            <a:endParaRPr lang="en-US" sz="1500" b="1" dirty="0" smtClean="0">
              <a:solidFill>
                <a:srgbClr val="FF9900"/>
              </a:solidFill>
              <a:latin typeface="Times New Roman" pitchFamily="18" charset="0"/>
              <a:cs typeface="Times New Roman" pitchFamily="18" charset="0"/>
            </a:endParaRPr>
          </a:p>
          <a:p>
            <a:pPr>
              <a:defRPr/>
            </a:pPr>
            <a:r>
              <a:rPr lang="en-US" sz="1500" b="1" dirty="0" smtClean="0">
                <a:solidFill>
                  <a:srgbClr val="FF9900"/>
                </a:solidFill>
                <a:latin typeface="Times New Roman" pitchFamily="18" charset="0"/>
                <a:cs typeface="Times New Roman" pitchFamily="18" charset="0"/>
              </a:rPr>
              <a:t>Optical Lattices</a:t>
            </a:r>
            <a:r>
              <a:rPr lang="en-US" sz="1500" dirty="0" smtClean="0">
                <a:solidFill>
                  <a:srgbClr val="FF9900"/>
                </a:solidFill>
                <a:latin typeface="Times New Roman" pitchFamily="18" charset="0"/>
                <a:cs typeface="Times New Roman" pitchFamily="18" charset="0"/>
              </a:rPr>
              <a:t> </a:t>
            </a:r>
          </a:p>
          <a:p>
            <a:pPr>
              <a:defRPr/>
            </a:pPr>
            <a:endParaRPr lang="en-US" sz="1500" dirty="0" smtClean="0">
              <a:solidFill>
                <a:srgbClr val="00B0F0"/>
              </a:solidFill>
              <a:latin typeface="Times New Roman" pitchFamily="18" charset="0"/>
              <a:cs typeface="Times New Roman" pitchFamily="18" charset="0"/>
            </a:endParaRPr>
          </a:p>
          <a:p>
            <a:pPr>
              <a:defRPr/>
            </a:pPr>
            <a:r>
              <a:rPr lang="en-US" sz="1500" b="1" dirty="0" smtClean="0">
                <a:solidFill>
                  <a:srgbClr val="C00000"/>
                </a:solidFill>
                <a:latin typeface="Times New Roman" pitchFamily="18" charset="0"/>
                <a:cs typeface="Times New Roman" pitchFamily="18" charset="0"/>
              </a:rPr>
              <a:t>Boundary Conditions</a:t>
            </a:r>
          </a:p>
          <a:p>
            <a:pPr>
              <a:defRPr/>
            </a:pPr>
            <a:endParaRPr lang="en-US" sz="1500" b="1" dirty="0" smtClean="0">
              <a:solidFill>
                <a:srgbClr val="C00000"/>
              </a:solidFill>
              <a:latin typeface="Times New Roman" pitchFamily="18" charset="0"/>
              <a:cs typeface="Times New Roman" pitchFamily="18" charset="0"/>
            </a:endParaRPr>
          </a:p>
          <a:p>
            <a:r>
              <a:rPr lang="en-US" sz="1500" b="1" dirty="0" smtClean="0">
                <a:solidFill>
                  <a:srgbClr val="C00000"/>
                </a:solidFill>
                <a:latin typeface="Times New Roman" pitchFamily="18" charset="0"/>
                <a:cs typeface="Times New Roman" pitchFamily="18" charset="0"/>
              </a:rPr>
              <a:t>Localization of Scalars</a:t>
            </a:r>
          </a:p>
          <a:p>
            <a:endParaRPr lang="en-US" sz="1500" b="1" dirty="0" smtClean="0">
              <a:solidFill>
                <a:srgbClr val="C00000"/>
              </a:solidFill>
              <a:latin typeface="Times New Roman" pitchFamily="18" charset="0"/>
              <a:cs typeface="Times New Roman" pitchFamily="18" charset="0"/>
            </a:endParaRPr>
          </a:p>
          <a:p>
            <a:r>
              <a:rPr lang="en-US" sz="1500" b="1" dirty="0" smtClean="0">
                <a:solidFill>
                  <a:srgbClr val="C00000"/>
                </a:solidFill>
                <a:latin typeface="Times New Roman" pitchFamily="18" charset="0"/>
                <a:cs typeface="Times New Roman" pitchFamily="18" charset="0"/>
              </a:rPr>
              <a:t>Localization of Vectors</a:t>
            </a:r>
          </a:p>
          <a:p>
            <a:endParaRPr lang="en-US" sz="1500" b="1" dirty="0" smtClean="0">
              <a:solidFill>
                <a:srgbClr val="C00000"/>
              </a:solidFill>
              <a:latin typeface="Times New Roman" pitchFamily="18" charset="0"/>
              <a:cs typeface="Times New Roman" pitchFamily="18" charset="0"/>
            </a:endParaRPr>
          </a:p>
          <a:p>
            <a:r>
              <a:rPr lang="en-US" sz="1500" b="1" dirty="0" smtClean="0">
                <a:solidFill>
                  <a:srgbClr val="C00000"/>
                </a:solidFill>
                <a:latin typeface="Times New Roman" pitchFamily="18" charset="0"/>
                <a:cs typeface="Times New Roman" pitchFamily="18" charset="0"/>
              </a:rPr>
              <a:t>Localization of Spinors</a:t>
            </a:r>
          </a:p>
        </p:txBody>
      </p:sp>
      <p:sp>
        <p:nvSpPr>
          <p:cNvPr id="2" name="Footer Placeholder 1"/>
          <p:cNvSpPr>
            <a:spLocks noGrp="1"/>
          </p:cNvSpPr>
          <p:nvPr>
            <p:ph type="ftr" sz="quarter" idx="11"/>
          </p:nvPr>
        </p:nvSpPr>
        <p:spPr/>
        <p:txBody>
          <a:bodyPr/>
          <a:lstStyle/>
          <a:p>
            <a:r>
              <a:rPr lang="en-US" smtClean="0"/>
              <a:t>5D Standing Waves Braneworld</a:t>
            </a: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6826250"/>
            <a:ext cx="10668000" cy="730250"/>
          </a:xfrm>
          <a:solidFill>
            <a:schemeClr val="accent3">
              <a:lumMod val="40000"/>
              <a:lumOff val="60000"/>
            </a:schemeClr>
          </a:solidFill>
        </p:spPr>
        <p:txBody>
          <a:bodyPr anchor="t"/>
          <a:lstStyle/>
          <a:p>
            <a:pPr indent="12700" algn="l">
              <a:lnSpc>
                <a:spcPct val="80000"/>
              </a:lnSpc>
              <a:defRPr/>
            </a:pPr>
            <a:r>
              <a:rPr lang="en-US" sz="1000" dirty="0" smtClean="0">
                <a:solidFill>
                  <a:schemeClr val="accent1">
                    <a:lumMod val="50000"/>
                  </a:schemeClr>
                </a:solidFill>
              </a:rPr>
              <a:t/>
            </a:r>
            <a:br>
              <a:rPr lang="en-US" sz="1000" dirty="0" smtClean="0">
                <a:solidFill>
                  <a:schemeClr val="accent1">
                    <a:lumMod val="50000"/>
                  </a:schemeClr>
                </a:solidFill>
              </a:rPr>
            </a:br>
            <a:endParaRPr lang="en-US" sz="1000" dirty="0"/>
          </a:p>
        </p:txBody>
      </p:sp>
      <p:sp>
        <p:nvSpPr>
          <p:cNvPr id="10244" name="Text Placeholder 6"/>
          <p:cNvSpPr>
            <a:spLocks noGrp="1"/>
          </p:cNvSpPr>
          <p:nvPr>
            <p:ph type="body" sz="quarter" idx="4294967295"/>
          </p:nvPr>
        </p:nvSpPr>
        <p:spPr>
          <a:xfrm>
            <a:off x="2133600" y="1111250"/>
            <a:ext cx="8534400" cy="5715000"/>
          </a:xfrm>
          <a:solidFill>
            <a:schemeClr val="bg1"/>
          </a:solidFill>
        </p:spPr>
        <p:txBody>
          <a:bodyPr tIns="91440" rIns="365760" bIns="0"/>
          <a:lstStyle/>
          <a:p>
            <a:pPr marL="0" indent="12700" algn="just">
              <a:lnSpc>
                <a:spcPct val="90000"/>
              </a:lnSpc>
              <a:buFont typeface="Arial" charset="0"/>
              <a:buNone/>
              <a:defRPr/>
            </a:pPr>
            <a:r>
              <a:rPr lang="en-US" sz="2000" dirty="0" smtClean="0">
                <a:latin typeface="Times New Roman" pitchFamily="18" charset="0"/>
                <a:cs typeface="Times New Roman" pitchFamily="18" charset="0"/>
              </a:rPr>
              <a:t>For  the </a:t>
            </a:r>
            <a:r>
              <a:rPr lang="en-US" sz="2000" dirty="0" err="1" smtClean="0">
                <a:latin typeface="Times New Roman" pitchFamily="18" charset="0"/>
                <a:cs typeface="Times New Roman" pitchFamily="18" charset="0"/>
              </a:rPr>
              <a:t>massless</a:t>
            </a:r>
            <a:r>
              <a:rPr lang="en-US" sz="2000" dirty="0" smtClean="0">
                <a:latin typeface="Times New Roman" pitchFamily="18" charset="0"/>
                <a:cs typeface="Times New Roman" pitchFamily="18" charset="0"/>
              </a:rPr>
              <a:t> scalar field, which obeys the </a:t>
            </a:r>
            <a:r>
              <a:rPr lang="en-US" sz="2000" b="1" dirty="0" smtClean="0">
                <a:solidFill>
                  <a:srgbClr val="008000"/>
                </a:solidFill>
                <a:latin typeface="Times New Roman" pitchFamily="18" charset="0"/>
                <a:cs typeface="Times New Roman" pitchFamily="18" charset="0"/>
              </a:rPr>
              <a:t>Klein-Gordon</a:t>
            </a:r>
            <a:r>
              <a:rPr lang="en-US" sz="2000" dirty="0" smtClean="0">
                <a:latin typeface="Times New Roman" pitchFamily="18" charset="0"/>
                <a:cs typeface="Times New Roman" pitchFamily="18" charset="0"/>
              </a:rPr>
              <a:t> equation,</a:t>
            </a:r>
            <a:endParaRPr lang="es-ES" sz="2000" dirty="0" smtClean="0">
              <a:latin typeface="Times New Roman" pitchFamily="18" charset="0"/>
              <a:cs typeface="Times New Roman" pitchFamily="18" charset="0"/>
            </a:endParaRPr>
          </a:p>
          <a:p>
            <a:pPr marL="0" indent="12700" algn="ctr">
              <a:lnSpc>
                <a:spcPct val="90000"/>
              </a:lnSpc>
              <a:buFont typeface="Arial" charset="0"/>
              <a:buNone/>
              <a:defRPr/>
            </a:pPr>
            <a:r>
              <a:rPr lang="en-US" sz="1800" b="1" dirty="0" smtClean="0">
                <a:solidFill>
                  <a:srgbClr val="0033CC"/>
                </a:solidFill>
                <a:latin typeface="Times New Roman" pitchFamily="18" charset="0"/>
                <a:cs typeface="Times New Roman" pitchFamily="18" charset="0"/>
              </a:rPr>
              <a:t>(- g)</a:t>
            </a:r>
            <a:r>
              <a:rPr lang="en-US" sz="1800" b="1" baseline="30000" dirty="0" smtClean="0">
                <a:solidFill>
                  <a:srgbClr val="0033CC"/>
                </a:solidFill>
                <a:latin typeface="Times New Roman" pitchFamily="18" charset="0"/>
                <a:cs typeface="Times New Roman" pitchFamily="18" charset="0"/>
              </a:rPr>
              <a:t>-1/2</a:t>
            </a:r>
            <a:r>
              <a:rPr lang="en-US" sz="1800" b="1" dirty="0" smtClean="0">
                <a:solidFill>
                  <a:srgbClr val="0033CC"/>
                </a:solidFill>
                <a:latin typeface="Times New Roman" pitchFamily="18" charset="0"/>
                <a:cs typeface="Times New Roman" pitchFamily="18" charset="0"/>
              </a:rPr>
              <a:t>∂</a:t>
            </a:r>
            <a:r>
              <a:rPr lang="en-US" sz="1800" b="1" baseline="-25000" dirty="0" smtClean="0">
                <a:solidFill>
                  <a:srgbClr val="0033CC"/>
                </a:solidFill>
                <a:latin typeface="Times New Roman" pitchFamily="18" charset="0"/>
                <a:cs typeface="Times New Roman" pitchFamily="18" charset="0"/>
                <a:sym typeface="Symbol"/>
              </a:rPr>
              <a:t></a:t>
            </a:r>
            <a:r>
              <a:rPr lang="en-US" sz="1800" b="1" baseline="-25000" dirty="0" smtClean="0">
                <a:solidFill>
                  <a:srgbClr val="0033CC"/>
                </a:solidFill>
                <a:latin typeface="Times New Roman" pitchFamily="18" charset="0"/>
                <a:cs typeface="Times New Roman" pitchFamily="18" charset="0"/>
              </a:rPr>
              <a:t> </a:t>
            </a:r>
            <a:r>
              <a:rPr lang="en-US" sz="1800" b="1" dirty="0" smtClean="0">
                <a:solidFill>
                  <a:srgbClr val="0033CC"/>
                </a:solidFill>
                <a:latin typeface="Times New Roman" pitchFamily="18" charset="0"/>
                <a:cs typeface="Times New Roman" pitchFamily="18" charset="0"/>
              </a:rPr>
              <a:t>[(- g)</a:t>
            </a:r>
            <a:r>
              <a:rPr lang="en-US" sz="1800" b="1" baseline="30000" dirty="0" smtClean="0">
                <a:solidFill>
                  <a:srgbClr val="0033CC"/>
                </a:solidFill>
                <a:latin typeface="Times New Roman" pitchFamily="18" charset="0"/>
                <a:cs typeface="Times New Roman" pitchFamily="18" charset="0"/>
              </a:rPr>
              <a:t>1/2</a:t>
            </a:r>
            <a:r>
              <a:rPr lang="en-US" sz="1800" b="1" dirty="0" smtClean="0">
                <a:solidFill>
                  <a:srgbClr val="0033CC"/>
                </a:solidFill>
                <a:latin typeface="Times New Roman" pitchFamily="18" charset="0"/>
                <a:cs typeface="Times New Roman" pitchFamily="18" charset="0"/>
              </a:rPr>
              <a:t> g</a:t>
            </a:r>
            <a:r>
              <a:rPr lang="en-US" sz="1800" b="1" baseline="30000" dirty="0" smtClean="0">
                <a:solidFill>
                  <a:srgbClr val="0033CC"/>
                </a:solidFill>
                <a:latin typeface="Times New Roman" pitchFamily="18" charset="0"/>
                <a:cs typeface="Times New Roman" pitchFamily="18" charset="0"/>
                <a:sym typeface="Symbol"/>
              </a:rPr>
              <a:t></a:t>
            </a:r>
            <a:r>
              <a:rPr lang="en-US" sz="1800" b="1" baseline="30000" dirty="0" smtClean="0">
                <a:solidFill>
                  <a:srgbClr val="0033CC"/>
                </a:solidFill>
                <a:latin typeface="Times New Roman" pitchFamily="18" charset="0"/>
                <a:cs typeface="Times New Roman" pitchFamily="18" charset="0"/>
              </a:rPr>
              <a:t> </a:t>
            </a:r>
            <a:r>
              <a:rPr lang="en-US" sz="1800" b="1" dirty="0" smtClean="0">
                <a:solidFill>
                  <a:srgbClr val="0033CC"/>
                </a:solidFill>
                <a:latin typeface="Times New Roman" pitchFamily="18" charset="0"/>
                <a:cs typeface="Times New Roman" pitchFamily="18" charset="0"/>
              </a:rPr>
              <a:t>∂</a:t>
            </a:r>
            <a:r>
              <a:rPr lang="en-US" sz="1800" b="1" baseline="-25000" dirty="0" smtClean="0">
                <a:solidFill>
                  <a:srgbClr val="0033CC"/>
                </a:solidFill>
                <a:latin typeface="Times New Roman" pitchFamily="18" charset="0"/>
                <a:cs typeface="Times New Roman" pitchFamily="18" charset="0"/>
                <a:sym typeface="Symbol"/>
              </a:rPr>
              <a:t></a:t>
            </a:r>
            <a:r>
              <a:rPr lang="es-ES" sz="1800" dirty="0" smtClean="0">
                <a:solidFill>
                  <a:srgbClr val="0033CC"/>
                </a:solidFill>
                <a:latin typeface="Times New Roman" pitchFamily="18" charset="0"/>
                <a:cs typeface="Times New Roman" pitchFamily="18" charset="0"/>
              </a:rPr>
              <a:t>φ</a:t>
            </a:r>
            <a:r>
              <a:rPr lang="en-US" sz="1800" b="1" dirty="0" smtClean="0">
                <a:solidFill>
                  <a:srgbClr val="0033CC"/>
                </a:solidFill>
                <a:latin typeface="Times New Roman" pitchFamily="18" charset="0"/>
                <a:cs typeface="Times New Roman" pitchFamily="18" charset="0"/>
              </a:rPr>
              <a:t>] = 0 </a:t>
            </a:r>
            <a:r>
              <a:rPr lang="en-US" sz="1800" b="1" dirty="0" smtClean="0">
                <a:latin typeface="Times New Roman" pitchFamily="18" charset="0"/>
                <a:cs typeface="Times New Roman" pitchFamily="18" charset="0"/>
              </a:rPr>
              <a:t>,</a:t>
            </a:r>
          </a:p>
          <a:p>
            <a:pPr marL="0" indent="12700" algn="just">
              <a:lnSpc>
                <a:spcPct val="90000"/>
              </a:lnSpc>
              <a:buFont typeface="Arial" charset="0"/>
              <a:buNone/>
              <a:defRPr/>
            </a:pPr>
            <a:r>
              <a:rPr lang="en-US" sz="2000" dirty="0" smtClean="0">
                <a:latin typeface="Times New Roman" pitchFamily="18" charset="0"/>
                <a:cs typeface="Times New Roman" pitchFamily="18" charset="0"/>
              </a:rPr>
              <a:t>the </a:t>
            </a:r>
            <a:r>
              <a:rPr lang="en-US" sz="2000" b="1" dirty="0" smtClean="0">
                <a:solidFill>
                  <a:srgbClr val="008000"/>
                </a:solidFill>
                <a:latin typeface="Times New Roman" pitchFamily="18" charset="0"/>
                <a:cs typeface="Times New Roman" pitchFamily="18" charset="0"/>
              </a:rPr>
              <a:t>Einstein</a:t>
            </a:r>
            <a:r>
              <a:rPr lang="en-US" sz="2000" dirty="0" smtClean="0">
                <a:latin typeface="Times New Roman" pitchFamily="18" charset="0"/>
                <a:cs typeface="Times New Roman" pitchFamily="18" charset="0"/>
              </a:rPr>
              <a:t> equations can be written as: </a:t>
            </a:r>
            <a:endParaRPr lang="es-ES" sz="2000" dirty="0" smtClean="0">
              <a:latin typeface="Times New Roman" pitchFamily="18" charset="0"/>
              <a:cs typeface="Times New Roman" pitchFamily="18" charset="0"/>
            </a:endParaRPr>
          </a:p>
          <a:p>
            <a:pPr marL="0" indent="12700" algn="ctr">
              <a:lnSpc>
                <a:spcPct val="90000"/>
              </a:lnSpc>
              <a:buFont typeface="Arial" charset="0"/>
              <a:buNone/>
              <a:defRPr/>
            </a:pPr>
            <a:r>
              <a:rPr lang="en-US" sz="2000" b="1" dirty="0" smtClean="0">
                <a:solidFill>
                  <a:srgbClr val="0033CC"/>
                </a:solidFill>
                <a:latin typeface="Times New Roman" pitchFamily="18" charset="0"/>
                <a:cs typeface="Times New Roman" pitchFamily="18" charset="0"/>
              </a:rPr>
              <a:t>R</a:t>
            </a:r>
            <a:r>
              <a:rPr lang="en-US" sz="2000" b="1" baseline="-25000" dirty="0" smtClean="0">
                <a:solidFill>
                  <a:srgbClr val="0033CC"/>
                </a:solidFill>
                <a:latin typeface="Times New Roman" pitchFamily="18" charset="0"/>
                <a:cs typeface="Times New Roman" pitchFamily="18" charset="0"/>
                <a:sym typeface="Symbol"/>
              </a:rPr>
              <a:t></a:t>
            </a:r>
            <a:r>
              <a:rPr lang="en-US" sz="2000" b="1" dirty="0" smtClean="0">
                <a:solidFill>
                  <a:srgbClr val="0033CC"/>
                </a:solidFill>
                <a:latin typeface="Times New Roman" pitchFamily="18" charset="0"/>
                <a:cs typeface="Times New Roman" pitchFamily="18" charset="0"/>
              </a:rPr>
              <a:t> = 2 ∂</a:t>
            </a:r>
            <a:r>
              <a:rPr lang="en-US" sz="2000" b="1" baseline="-25000" dirty="0" smtClean="0">
                <a:solidFill>
                  <a:srgbClr val="0033CC"/>
                </a:solidFill>
                <a:latin typeface="Times New Roman" pitchFamily="18" charset="0"/>
                <a:cs typeface="Times New Roman" pitchFamily="18" charset="0"/>
                <a:sym typeface="Symbol"/>
              </a:rPr>
              <a:t></a:t>
            </a:r>
            <a:r>
              <a:rPr lang="es-ES" sz="2000" b="1" dirty="0" smtClean="0">
                <a:solidFill>
                  <a:srgbClr val="0033CC"/>
                </a:solidFill>
                <a:latin typeface="Times New Roman" pitchFamily="18" charset="0"/>
                <a:cs typeface="Times New Roman" pitchFamily="18" charset="0"/>
              </a:rPr>
              <a:t>φ</a:t>
            </a:r>
            <a:r>
              <a:rPr lang="en-US" sz="2000" b="1" dirty="0" smtClean="0">
                <a:solidFill>
                  <a:srgbClr val="0033CC"/>
                </a:solidFill>
                <a:latin typeface="Times New Roman" pitchFamily="18" charset="0"/>
                <a:cs typeface="Times New Roman" pitchFamily="18" charset="0"/>
              </a:rPr>
              <a:t> ∂</a:t>
            </a:r>
            <a:r>
              <a:rPr lang="en-US" sz="2000" b="1" baseline="-25000" dirty="0" smtClean="0">
                <a:solidFill>
                  <a:srgbClr val="0033CC"/>
                </a:solidFill>
                <a:latin typeface="Times New Roman" pitchFamily="18" charset="0"/>
                <a:cs typeface="Times New Roman" pitchFamily="18" charset="0"/>
                <a:sym typeface="Symbol"/>
              </a:rPr>
              <a:t></a:t>
            </a:r>
            <a:r>
              <a:rPr lang="es-ES" sz="2000" b="1" dirty="0" smtClean="0">
                <a:solidFill>
                  <a:srgbClr val="0033CC"/>
                </a:solidFill>
                <a:latin typeface="Times New Roman" pitchFamily="18" charset="0"/>
                <a:cs typeface="Times New Roman" pitchFamily="18" charset="0"/>
              </a:rPr>
              <a:t>φ </a:t>
            </a:r>
            <a:r>
              <a:rPr lang="es-ES" sz="2000" b="1" dirty="0" smtClean="0">
                <a:latin typeface="Times New Roman" pitchFamily="18" charset="0"/>
                <a:cs typeface="Times New Roman" pitchFamily="18" charset="0"/>
              </a:rPr>
              <a:t>.</a:t>
            </a:r>
          </a:p>
          <a:p>
            <a:pPr marL="0" indent="12700" algn="just">
              <a:lnSpc>
                <a:spcPct val="90000"/>
              </a:lnSpc>
              <a:buFont typeface="Arial" charset="0"/>
              <a:buNone/>
              <a:defRPr/>
            </a:pPr>
            <a:r>
              <a:rPr lang="es-ES"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We take the metric</a:t>
            </a:r>
            <a:r>
              <a:rPr lang="es-ES" sz="2000" dirty="0" smtClean="0">
                <a:latin typeface="Times New Roman" pitchFamily="18" charset="0"/>
                <a:cs typeface="Times New Roman" pitchFamily="18" charset="0"/>
              </a:rPr>
              <a:t> </a:t>
            </a:r>
            <a:r>
              <a:rPr lang="es-ES" sz="2000" i="1" dirty="0" err="1" smtClean="0">
                <a:latin typeface="Times New Roman" pitchFamily="18" charset="0"/>
                <a:cs typeface="Times New Roman" pitchFamily="18" charset="0"/>
              </a:rPr>
              <a:t>ansatz</a:t>
            </a:r>
            <a:r>
              <a:rPr lang="es-ES" sz="2000" i="1" dirty="0" smtClean="0">
                <a:latin typeface="Times New Roman" pitchFamily="18" charset="0"/>
                <a:cs typeface="Times New Roman" pitchFamily="18" charset="0"/>
              </a:rPr>
              <a:t> </a:t>
            </a:r>
            <a:r>
              <a:rPr lang="es-ES" sz="2000" b="1" dirty="0" smtClean="0">
                <a:solidFill>
                  <a:srgbClr val="FF0000"/>
                </a:solidFill>
                <a:latin typeface="Times New Roman" pitchFamily="18" charset="0"/>
                <a:cs typeface="Times New Roman" pitchFamily="18" charset="0"/>
              </a:rPr>
              <a:t>[1]</a:t>
            </a:r>
            <a:r>
              <a:rPr lang="es-ES" sz="2000" dirty="0" smtClean="0">
                <a:latin typeface="Times New Roman" pitchFamily="18" charset="0"/>
                <a:cs typeface="Times New Roman" pitchFamily="18" charset="0"/>
              </a:rPr>
              <a:t>,</a:t>
            </a:r>
          </a:p>
          <a:p>
            <a:pPr marL="0" indent="12700" algn="ctr">
              <a:lnSpc>
                <a:spcPct val="90000"/>
              </a:lnSpc>
              <a:buFont typeface="Arial" charset="0"/>
              <a:buNone/>
              <a:defRPr/>
            </a:pPr>
            <a:r>
              <a:rPr lang="es-ES" sz="2000" b="1" dirty="0" smtClean="0">
                <a:solidFill>
                  <a:srgbClr val="0033CC"/>
                </a:solidFill>
                <a:latin typeface="Times New Roman" pitchFamily="18" charset="0"/>
                <a:cs typeface="Times New Roman" pitchFamily="18" charset="0"/>
              </a:rPr>
              <a:t>ds</a:t>
            </a:r>
            <a:r>
              <a:rPr lang="es-ES" sz="2000" b="1" baseline="30000" dirty="0" smtClean="0">
                <a:solidFill>
                  <a:srgbClr val="0033CC"/>
                </a:solidFill>
                <a:latin typeface="Times New Roman" pitchFamily="18" charset="0"/>
                <a:cs typeface="Times New Roman" pitchFamily="18" charset="0"/>
              </a:rPr>
              <a:t>2</a:t>
            </a:r>
            <a:r>
              <a:rPr lang="es-ES" sz="2000" b="1" dirty="0" smtClean="0">
                <a:solidFill>
                  <a:srgbClr val="0033CC"/>
                </a:solidFill>
                <a:latin typeface="Times New Roman" pitchFamily="18" charset="0"/>
                <a:cs typeface="Times New Roman" pitchFamily="18" charset="0"/>
              </a:rPr>
              <a:t> = (1 + </a:t>
            </a:r>
            <a:r>
              <a:rPr lang="es-ES" sz="2000" b="1" dirty="0" err="1" smtClean="0">
                <a:solidFill>
                  <a:srgbClr val="0033CC"/>
                </a:solidFill>
                <a:latin typeface="Times New Roman" pitchFamily="18" charset="0"/>
                <a:cs typeface="Times New Roman" pitchFamily="18" charset="0"/>
              </a:rPr>
              <a:t>kz</a:t>
            </a:r>
            <a:r>
              <a:rPr lang="es-ES" sz="2000" b="1" dirty="0" smtClean="0">
                <a:solidFill>
                  <a:srgbClr val="0033CC"/>
                </a:solidFill>
                <a:latin typeface="Times New Roman" pitchFamily="18" charset="0"/>
                <a:cs typeface="Times New Roman" pitchFamily="18" charset="0"/>
              </a:rPr>
              <a:t>)</a:t>
            </a:r>
            <a:r>
              <a:rPr lang="es-ES" sz="2000" b="1" baseline="30000" dirty="0" smtClean="0">
                <a:solidFill>
                  <a:srgbClr val="0033CC"/>
                </a:solidFill>
                <a:latin typeface="Times New Roman" pitchFamily="18" charset="0"/>
                <a:cs typeface="Times New Roman" pitchFamily="18" charset="0"/>
              </a:rPr>
              <a:t>-1/2 </a:t>
            </a:r>
            <a:r>
              <a:rPr lang="es-ES" sz="2000" b="1" dirty="0" smtClean="0">
                <a:solidFill>
                  <a:srgbClr val="0033CC"/>
                </a:solidFill>
                <a:latin typeface="Times New Roman" pitchFamily="18" charset="0"/>
                <a:cs typeface="Times New Roman" pitchFamily="18" charset="0"/>
              </a:rPr>
              <a:t>e</a:t>
            </a:r>
            <a:r>
              <a:rPr lang="es-ES" sz="2000" b="1" baseline="30000" dirty="0" smtClean="0">
                <a:solidFill>
                  <a:srgbClr val="0033CC"/>
                </a:solidFill>
                <a:latin typeface="Times New Roman" pitchFamily="18" charset="0"/>
                <a:cs typeface="Times New Roman" pitchFamily="18" charset="0"/>
              </a:rPr>
              <a:t>-S(</a:t>
            </a:r>
            <a:r>
              <a:rPr lang="es-ES" sz="2000" b="1" baseline="30000" dirty="0" err="1" smtClean="0">
                <a:solidFill>
                  <a:srgbClr val="0033CC"/>
                </a:solidFill>
                <a:latin typeface="Times New Roman" pitchFamily="18" charset="0"/>
                <a:cs typeface="Times New Roman" pitchFamily="18" charset="0"/>
              </a:rPr>
              <a:t>t,z</a:t>
            </a:r>
            <a:r>
              <a:rPr lang="es-ES" sz="2000" b="1" baseline="30000" dirty="0" smtClean="0">
                <a:solidFill>
                  <a:srgbClr val="0033CC"/>
                </a:solidFill>
                <a:latin typeface="Times New Roman" pitchFamily="18" charset="0"/>
                <a:cs typeface="Times New Roman" pitchFamily="18" charset="0"/>
              </a:rPr>
              <a:t>)</a:t>
            </a:r>
            <a:r>
              <a:rPr lang="es-ES" sz="2000" b="1" dirty="0" smtClean="0">
                <a:solidFill>
                  <a:srgbClr val="0033CC"/>
                </a:solidFill>
                <a:latin typeface="Times New Roman" pitchFamily="18" charset="0"/>
                <a:cs typeface="Times New Roman" pitchFamily="18" charset="0"/>
              </a:rPr>
              <a:t> (dt</a:t>
            </a:r>
            <a:r>
              <a:rPr lang="es-ES" sz="2000" b="1" baseline="30000" dirty="0" smtClean="0">
                <a:solidFill>
                  <a:srgbClr val="0033CC"/>
                </a:solidFill>
                <a:latin typeface="Times New Roman" pitchFamily="18" charset="0"/>
                <a:cs typeface="Times New Roman" pitchFamily="18" charset="0"/>
              </a:rPr>
              <a:t>2</a:t>
            </a:r>
            <a:r>
              <a:rPr lang="es-ES" sz="2000" b="1" dirty="0" smtClean="0">
                <a:solidFill>
                  <a:srgbClr val="0033CC"/>
                </a:solidFill>
                <a:latin typeface="Times New Roman" pitchFamily="18" charset="0"/>
                <a:cs typeface="Times New Roman" pitchFamily="18" charset="0"/>
              </a:rPr>
              <a:t> - dz</a:t>
            </a:r>
            <a:r>
              <a:rPr lang="es-ES" sz="2000" b="1" baseline="30000" dirty="0" smtClean="0">
                <a:solidFill>
                  <a:srgbClr val="0033CC"/>
                </a:solidFill>
                <a:latin typeface="Times New Roman" pitchFamily="18" charset="0"/>
                <a:cs typeface="Times New Roman" pitchFamily="18" charset="0"/>
              </a:rPr>
              <a:t>2</a:t>
            </a:r>
            <a:r>
              <a:rPr lang="es-ES" sz="2000" b="1" dirty="0" smtClean="0">
                <a:solidFill>
                  <a:srgbClr val="0033CC"/>
                </a:solidFill>
                <a:latin typeface="Times New Roman" pitchFamily="18" charset="0"/>
                <a:cs typeface="Times New Roman" pitchFamily="18" charset="0"/>
              </a:rPr>
              <a:t>) – (1 + </a:t>
            </a:r>
            <a:r>
              <a:rPr lang="es-ES" sz="2000" b="1" dirty="0" err="1" smtClean="0">
                <a:solidFill>
                  <a:srgbClr val="0033CC"/>
                </a:solidFill>
                <a:latin typeface="Times New Roman" pitchFamily="18" charset="0"/>
                <a:cs typeface="Times New Roman" pitchFamily="18" charset="0"/>
              </a:rPr>
              <a:t>kz</a:t>
            </a:r>
            <a:r>
              <a:rPr lang="es-ES" sz="2000" b="1" dirty="0" smtClean="0">
                <a:solidFill>
                  <a:srgbClr val="0033CC"/>
                </a:solidFill>
                <a:latin typeface="Times New Roman" pitchFamily="18" charset="0"/>
                <a:cs typeface="Times New Roman" pitchFamily="18" charset="0"/>
              </a:rPr>
              <a:t>) (</a:t>
            </a:r>
            <a:r>
              <a:rPr lang="es-ES" sz="2000" b="1" dirty="0" err="1" smtClean="0">
                <a:solidFill>
                  <a:srgbClr val="0033CC"/>
                </a:solidFill>
                <a:latin typeface="Times New Roman" pitchFamily="18" charset="0"/>
                <a:cs typeface="Times New Roman" pitchFamily="18" charset="0"/>
              </a:rPr>
              <a:t>e</a:t>
            </a:r>
            <a:r>
              <a:rPr lang="es-ES" sz="2000" b="1" baseline="30000" dirty="0" err="1" smtClean="0">
                <a:solidFill>
                  <a:srgbClr val="0033CC"/>
                </a:solidFill>
                <a:latin typeface="Times New Roman" pitchFamily="18" charset="0"/>
                <a:cs typeface="Times New Roman" pitchFamily="18" charset="0"/>
              </a:rPr>
              <a:t>u</a:t>
            </a:r>
            <a:r>
              <a:rPr lang="es-ES" sz="2000" b="1" baseline="30000" dirty="0" smtClean="0">
                <a:solidFill>
                  <a:srgbClr val="0033CC"/>
                </a:solidFill>
                <a:latin typeface="Times New Roman" pitchFamily="18" charset="0"/>
                <a:cs typeface="Times New Roman" pitchFamily="18" charset="0"/>
              </a:rPr>
              <a:t>(</a:t>
            </a:r>
            <a:r>
              <a:rPr lang="es-ES" sz="2000" b="1" baseline="30000" dirty="0" err="1" smtClean="0">
                <a:solidFill>
                  <a:srgbClr val="0033CC"/>
                </a:solidFill>
                <a:latin typeface="Times New Roman" pitchFamily="18" charset="0"/>
                <a:cs typeface="Times New Roman" pitchFamily="18" charset="0"/>
              </a:rPr>
              <a:t>t,z</a:t>
            </a:r>
            <a:r>
              <a:rPr lang="es-ES" sz="2000" b="1" baseline="30000" dirty="0" smtClean="0">
                <a:solidFill>
                  <a:srgbClr val="0033CC"/>
                </a:solidFill>
                <a:latin typeface="Times New Roman" pitchFamily="18" charset="0"/>
                <a:cs typeface="Times New Roman" pitchFamily="18" charset="0"/>
              </a:rPr>
              <a:t>) </a:t>
            </a:r>
            <a:r>
              <a:rPr lang="es-ES" sz="2000" b="1" dirty="0" smtClean="0">
                <a:solidFill>
                  <a:srgbClr val="0033CC"/>
                </a:solidFill>
                <a:latin typeface="Times New Roman" pitchFamily="18" charset="0"/>
                <a:cs typeface="Times New Roman" pitchFamily="18" charset="0"/>
              </a:rPr>
              <a:t>dx</a:t>
            </a:r>
            <a:r>
              <a:rPr lang="es-ES" sz="2000" b="1" baseline="30000" dirty="0" smtClean="0">
                <a:solidFill>
                  <a:srgbClr val="0033CC"/>
                </a:solidFill>
                <a:latin typeface="Times New Roman" pitchFamily="18" charset="0"/>
                <a:cs typeface="Times New Roman" pitchFamily="18" charset="0"/>
              </a:rPr>
              <a:t>2</a:t>
            </a:r>
            <a:r>
              <a:rPr lang="es-ES" sz="2000" b="1" dirty="0" smtClean="0">
                <a:solidFill>
                  <a:srgbClr val="0033CC"/>
                </a:solidFill>
                <a:latin typeface="Times New Roman" pitchFamily="18" charset="0"/>
                <a:cs typeface="Times New Roman" pitchFamily="18" charset="0"/>
              </a:rPr>
              <a:t> + e</a:t>
            </a:r>
            <a:r>
              <a:rPr lang="es-ES" sz="2000" b="1" baseline="30000" dirty="0" smtClean="0">
                <a:solidFill>
                  <a:srgbClr val="0033CC"/>
                </a:solidFill>
                <a:latin typeface="Times New Roman" pitchFamily="18" charset="0"/>
                <a:cs typeface="Times New Roman" pitchFamily="18" charset="0"/>
              </a:rPr>
              <a:t>-u(</a:t>
            </a:r>
            <a:r>
              <a:rPr lang="es-ES" sz="2000" b="1" baseline="30000" dirty="0" err="1" smtClean="0">
                <a:solidFill>
                  <a:srgbClr val="0033CC"/>
                </a:solidFill>
                <a:latin typeface="Times New Roman" pitchFamily="18" charset="0"/>
                <a:cs typeface="Times New Roman" pitchFamily="18" charset="0"/>
              </a:rPr>
              <a:t>t,z</a:t>
            </a:r>
            <a:r>
              <a:rPr lang="es-ES" sz="2000" b="1" baseline="30000" dirty="0" smtClean="0">
                <a:solidFill>
                  <a:srgbClr val="0033CC"/>
                </a:solidFill>
                <a:latin typeface="Times New Roman" pitchFamily="18" charset="0"/>
                <a:cs typeface="Times New Roman" pitchFamily="18" charset="0"/>
              </a:rPr>
              <a:t>) </a:t>
            </a:r>
            <a:r>
              <a:rPr lang="es-ES" sz="2000" b="1" dirty="0" smtClean="0">
                <a:solidFill>
                  <a:srgbClr val="0033CC"/>
                </a:solidFill>
                <a:latin typeface="Times New Roman" pitchFamily="18" charset="0"/>
                <a:cs typeface="Times New Roman" pitchFamily="18" charset="0"/>
              </a:rPr>
              <a:t>dy</a:t>
            </a:r>
            <a:r>
              <a:rPr lang="es-ES" sz="2000" b="1" baseline="30000" dirty="0" smtClean="0">
                <a:solidFill>
                  <a:srgbClr val="0033CC"/>
                </a:solidFill>
                <a:latin typeface="Times New Roman" pitchFamily="18" charset="0"/>
                <a:cs typeface="Times New Roman" pitchFamily="18" charset="0"/>
              </a:rPr>
              <a:t>2</a:t>
            </a:r>
            <a:r>
              <a:rPr lang="es-ES" sz="2000" b="1" dirty="0" smtClean="0">
                <a:solidFill>
                  <a:srgbClr val="0033CC"/>
                </a:solidFill>
                <a:latin typeface="Times New Roman" pitchFamily="18" charset="0"/>
                <a:cs typeface="Times New Roman" pitchFamily="18" charset="0"/>
              </a:rPr>
              <a:t>) </a:t>
            </a:r>
            <a:r>
              <a:rPr lang="es-ES" sz="2000" b="1" dirty="0" smtClean="0">
                <a:latin typeface="Times New Roman" pitchFamily="18" charset="0"/>
                <a:cs typeface="Times New Roman" pitchFamily="18" charset="0"/>
              </a:rPr>
              <a:t>,</a:t>
            </a:r>
            <a:endParaRPr lang="es-ES" sz="2000" dirty="0" smtClean="0">
              <a:latin typeface="Times New Roman" pitchFamily="18" charset="0"/>
              <a:cs typeface="Times New Roman" pitchFamily="18" charset="0"/>
            </a:endParaRPr>
          </a:p>
          <a:p>
            <a:pPr marL="0" indent="12700" algn="just">
              <a:lnSpc>
                <a:spcPct val="90000"/>
              </a:lnSpc>
              <a:buFont typeface="Arial" charset="0"/>
              <a:buNone/>
              <a:defRPr/>
            </a:pPr>
            <a:r>
              <a:rPr lang="en-US" sz="2000" dirty="0" smtClean="0">
                <a:latin typeface="Times New Roman" pitchFamily="18" charset="0"/>
                <a:cs typeface="Times New Roman" pitchFamily="18" charset="0"/>
              </a:rPr>
              <a:t>which is the combination of the domain wall solution (</a:t>
            </a:r>
            <a:r>
              <a:rPr lang="en-US" sz="2000" b="1" dirty="0" smtClean="0">
                <a:solidFill>
                  <a:srgbClr val="0033CC"/>
                </a:solidFill>
                <a:latin typeface="Times New Roman" pitchFamily="18" charset="0"/>
                <a:cs typeface="Times New Roman" pitchFamily="18" charset="0"/>
              </a:rPr>
              <a:t>S(</a:t>
            </a:r>
            <a:r>
              <a:rPr lang="en-US" sz="2000" b="1" dirty="0" err="1" smtClean="0">
                <a:solidFill>
                  <a:srgbClr val="0033CC"/>
                </a:solidFill>
                <a:latin typeface="Times New Roman" pitchFamily="18" charset="0"/>
                <a:cs typeface="Times New Roman" pitchFamily="18" charset="0"/>
              </a:rPr>
              <a:t>t,z</a:t>
            </a:r>
            <a:r>
              <a:rPr lang="en-US" sz="2000" b="1" dirty="0" smtClean="0">
                <a:solidFill>
                  <a:srgbClr val="0033CC"/>
                </a:solidFill>
                <a:latin typeface="Times New Roman" pitchFamily="18" charset="0"/>
                <a:cs typeface="Times New Roman" pitchFamily="18" charset="0"/>
              </a:rPr>
              <a:t>) = u(</a:t>
            </a:r>
            <a:r>
              <a:rPr lang="en-US" sz="2000" b="1" dirty="0" err="1" smtClean="0">
                <a:solidFill>
                  <a:srgbClr val="0033CC"/>
                </a:solidFill>
                <a:latin typeface="Times New Roman" pitchFamily="18" charset="0"/>
                <a:cs typeface="Times New Roman" pitchFamily="18" charset="0"/>
              </a:rPr>
              <a:t>t,z</a:t>
            </a:r>
            <a:r>
              <a:rPr lang="en-US" sz="2000" b="1" dirty="0" smtClean="0">
                <a:solidFill>
                  <a:srgbClr val="0033CC"/>
                </a:solidFill>
                <a:latin typeface="Times New Roman" pitchFamily="18" charset="0"/>
                <a:cs typeface="Times New Roman" pitchFamily="18" charset="0"/>
              </a:rPr>
              <a:t>) = 0</a:t>
            </a:r>
            <a:r>
              <a:rPr lang="en-US" sz="2000" dirty="0" smtClean="0">
                <a:latin typeface="Times New Roman" pitchFamily="18" charset="0"/>
                <a:cs typeface="Times New Roman" pitchFamily="18" charset="0"/>
              </a:rPr>
              <a:t>) </a:t>
            </a:r>
            <a:r>
              <a:rPr lang="en-US" sz="2000" b="1" dirty="0" smtClean="0">
                <a:solidFill>
                  <a:srgbClr val="FF0000"/>
                </a:solidFill>
                <a:latin typeface="Times New Roman" pitchFamily="18" charset="0"/>
                <a:cs typeface="Times New Roman" pitchFamily="18" charset="0"/>
              </a:rPr>
              <a:t>[2]</a:t>
            </a:r>
            <a:r>
              <a:rPr lang="en-US" sz="2000" b="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and the plane wave solutions (</a:t>
            </a:r>
            <a:r>
              <a:rPr lang="en-US" sz="2000" b="1" dirty="0" smtClean="0">
                <a:solidFill>
                  <a:srgbClr val="0033CC"/>
                </a:solidFill>
                <a:latin typeface="Times New Roman" pitchFamily="18" charset="0"/>
                <a:cs typeface="Times New Roman" pitchFamily="18" charset="0"/>
              </a:rPr>
              <a:t>k = 0</a:t>
            </a:r>
            <a:r>
              <a:rPr lang="en-US" sz="2000" dirty="0" smtClean="0">
                <a:latin typeface="Times New Roman" pitchFamily="18" charset="0"/>
                <a:cs typeface="Times New Roman" pitchFamily="18" charset="0"/>
              </a:rPr>
              <a:t>) </a:t>
            </a:r>
            <a:r>
              <a:rPr lang="en-US" sz="2000" b="1" dirty="0" smtClean="0">
                <a:solidFill>
                  <a:srgbClr val="FF0000"/>
                </a:solidFill>
                <a:latin typeface="Times New Roman" pitchFamily="18" charset="0"/>
                <a:cs typeface="Times New Roman" pitchFamily="18" charset="0"/>
              </a:rPr>
              <a:t>[3]</a:t>
            </a:r>
            <a:r>
              <a:rPr lang="en-US" sz="2000" dirty="0" smtClean="0">
                <a:latin typeface="Times New Roman" pitchFamily="18" charset="0"/>
                <a:cs typeface="Times New Roman" pitchFamily="18" charset="0"/>
              </a:rPr>
              <a:t>. In our case the solution has the form:</a:t>
            </a:r>
            <a:endParaRPr lang="es-ES" sz="2000" dirty="0" smtClean="0">
              <a:latin typeface="Times New Roman" pitchFamily="18" charset="0"/>
              <a:cs typeface="Times New Roman" pitchFamily="18" charset="0"/>
            </a:endParaRPr>
          </a:p>
          <a:p>
            <a:pPr algn="ctr">
              <a:buFont typeface="Arial" charset="0"/>
              <a:buNone/>
              <a:defRPr/>
            </a:pPr>
            <a:r>
              <a:rPr lang="es-ES" sz="2000" dirty="0" smtClean="0">
                <a:solidFill>
                  <a:srgbClr val="0033CC"/>
                </a:solidFill>
                <a:latin typeface="Times New Roman" pitchFamily="18" charset="0"/>
                <a:cs typeface="Times New Roman" pitchFamily="18" charset="0"/>
              </a:rPr>
              <a:t>φ</a:t>
            </a:r>
            <a:r>
              <a:rPr lang="en-US" sz="2000" b="1" dirty="0" smtClean="0">
                <a:solidFill>
                  <a:srgbClr val="0033CC"/>
                </a:solidFill>
                <a:latin typeface="Times New Roman" pitchFamily="18" charset="0"/>
                <a:cs typeface="Times New Roman" pitchFamily="18" charset="0"/>
              </a:rPr>
              <a:t>(</a:t>
            </a:r>
            <a:r>
              <a:rPr lang="en-US" sz="2000" b="1" dirty="0" err="1" smtClean="0">
                <a:solidFill>
                  <a:srgbClr val="0033CC"/>
                </a:solidFill>
                <a:latin typeface="Times New Roman" pitchFamily="18" charset="0"/>
                <a:cs typeface="Times New Roman" pitchFamily="18" charset="0"/>
              </a:rPr>
              <a:t>t,z</a:t>
            </a:r>
            <a:r>
              <a:rPr lang="en-US" sz="2000" b="1" dirty="0" smtClean="0">
                <a:solidFill>
                  <a:srgbClr val="0033CC"/>
                </a:solidFill>
                <a:latin typeface="Times New Roman" pitchFamily="18" charset="0"/>
                <a:cs typeface="Times New Roman" pitchFamily="18" charset="0"/>
              </a:rPr>
              <a:t>) = A/2 sin(</a:t>
            </a:r>
            <a:r>
              <a:rPr lang="en-US" sz="2000" b="1" dirty="0" err="1" smtClean="0">
                <a:solidFill>
                  <a:srgbClr val="0033CC"/>
                </a:solidFill>
                <a:latin typeface="Times New Roman" pitchFamily="18" charset="0"/>
                <a:cs typeface="Times New Roman" pitchFamily="18" charset="0"/>
              </a:rPr>
              <a:t>ωt</a:t>
            </a:r>
            <a:r>
              <a:rPr lang="en-US" sz="2000" b="1" dirty="0" smtClean="0">
                <a:solidFill>
                  <a:srgbClr val="0033CC"/>
                </a:solidFill>
                <a:latin typeface="Times New Roman" pitchFamily="18" charset="0"/>
                <a:cs typeface="Times New Roman" pitchFamily="18" charset="0"/>
              </a:rPr>
              <a:t>) J</a:t>
            </a:r>
            <a:r>
              <a:rPr lang="en-US" sz="2000" b="1" baseline="-25000" dirty="0" smtClean="0">
                <a:solidFill>
                  <a:srgbClr val="0033CC"/>
                </a:solidFill>
                <a:latin typeface="Times New Roman" pitchFamily="18" charset="0"/>
                <a:cs typeface="Times New Roman" pitchFamily="18" charset="0"/>
              </a:rPr>
              <a:t>0</a:t>
            </a:r>
            <a:r>
              <a:rPr lang="en-US" sz="2000" b="1" dirty="0" smtClean="0">
                <a:solidFill>
                  <a:srgbClr val="0033CC"/>
                </a:solidFill>
                <a:latin typeface="Times New Roman" pitchFamily="18" charset="0"/>
                <a:cs typeface="Times New Roman" pitchFamily="18" charset="0"/>
              </a:rPr>
              <a:t>(</a:t>
            </a:r>
            <a:r>
              <a:rPr lang="en-US" sz="2000" b="1" dirty="0" err="1" smtClean="0">
                <a:solidFill>
                  <a:srgbClr val="0033CC"/>
                </a:solidFill>
                <a:latin typeface="Times New Roman" pitchFamily="18" charset="0"/>
                <a:cs typeface="Times New Roman" pitchFamily="18" charset="0"/>
              </a:rPr>
              <a:t>ωz</a:t>
            </a:r>
            <a:r>
              <a:rPr lang="en-US" sz="2000" b="1" dirty="0" smtClean="0">
                <a:solidFill>
                  <a:srgbClr val="0033CC"/>
                </a:solidFill>
                <a:latin typeface="Times New Roman" pitchFamily="18" charset="0"/>
                <a:cs typeface="Times New Roman" pitchFamily="18" charset="0"/>
              </a:rPr>
              <a:t> + ω/k) </a:t>
            </a:r>
            <a:r>
              <a:rPr lang="en-US" sz="2000" b="1" dirty="0" smtClean="0">
                <a:latin typeface="Times New Roman" pitchFamily="18" charset="0"/>
                <a:cs typeface="Times New Roman" pitchFamily="18" charset="0"/>
              </a:rPr>
              <a:t>,       </a:t>
            </a:r>
            <a:r>
              <a:rPr lang="es-ES" sz="2000" b="1" dirty="0" smtClean="0">
                <a:solidFill>
                  <a:srgbClr val="0033CC"/>
                </a:solidFill>
                <a:latin typeface="Times New Roman" pitchFamily="18" charset="0"/>
                <a:cs typeface="Times New Roman" pitchFamily="18" charset="0"/>
              </a:rPr>
              <a:t>u(</a:t>
            </a:r>
            <a:r>
              <a:rPr lang="es-ES" sz="2000" b="1" dirty="0" err="1" smtClean="0">
                <a:solidFill>
                  <a:srgbClr val="0033CC"/>
                </a:solidFill>
                <a:latin typeface="Times New Roman" pitchFamily="18" charset="0"/>
                <a:cs typeface="Times New Roman" pitchFamily="18" charset="0"/>
              </a:rPr>
              <a:t>t,z</a:t>
            </a:r>
            <a:r>
              <a:rPr lang="es-ES" sz="2000" b="1" dirty="0" smtClean="0">
                <a:solidFill>
                  <a:srgbClr val="0033CC"/>
                </a:solidFill>
                <a:latin typeface="Times New Roman" pitchFamily="18" charset="0"/>
                <a:cs typeface="Times New Roman" pitchFamily="18" charset="0"/>
              </a:rPr>
              <a:t>) = A </a:t>
            </a:r>
            <a:r>
              <a:rPr lang="es-ES" sz="2000" b="1" dirty="0" err="1" smtClean="0">
                <a:solidFill>
                  <a:srgbClr val="0033CC"/>
                </a:solidFill>
                <a:latin typeface="Times New Roman" pitchFamily="18" charset="0"/>
                <a:cs typeface="Times New Roman" pitchFamily="18" charset="0"/>
              </a:rPr>
              <a:t>cos</a:t>
            </a:r>
            <a:r>
              <a:rPr lang="es-ES" sz="2000" b="1" dirty="0" smtClean="0">
                <a:solidFill>
                  <a:srgbClr val="0033CC"/>
                </a:solidFill>
                <a:latin typeface="Times New Roman" pitchFamily="18" charset="0"/>
                <a:cs typeface="Times New Roman" pitchFamily="18" charset="0"/>
              </a:rPr>
              <a:t>(</a:t>
            </a:r>
            <a:r>
              <a:rPr lang="en-US" sz="2000" b="1" dirty="0" smtClean="0">
                <a:solidFill>
                  <a:srgbClr val="0033CC"/>
                </a:solidFill>
                <a:latin typeface="Times New Roman" pitchFamily="18" charset="0"/>
                <a:cs typeface="Times New Roman" pitchFamily="18" charset="0"/>
              </a:rPr>
              <a:t>ω</a:t>
            </a:r>
            <a:r>
              <a:rPr lang="es-ES" sz="2000" b="1" dirty="0" smtClean="0">
                <a:solidFill>
                  <a:srgbClr val="0033CC"/>
                </a:solidFill>
                <a:latin typeface="Times New Roman" pitchFamily="18" charset="0"/>
                <a:cs typeface="Times New Roman" pitchFamily="18" charset="0"/>
              </a:rPr>
              <a:t>t) J</a:t>
            </a:r>
            <a:r>
              <a:rPr lang="es-ES" sz="2000" b="1" baseline="-25000" dirty="0" smtClean="0">
                <a:solidFill>
                  <a:srgbClr val="0033CC"/>
                </a:solidFill>
                <a:latin typeface="Times New Roman" pitchFamily="18" charset="0"/>
                <a:cs typeface="Times New Roman" pitchFamily="18" charset="0"/>
              </a:rPr>
              <a:t>0</a:t>
            </a:r>
            <a:r>
              <a:rPr lang="es-ES" sz="2000" b="1" dirty="0" smtClean="0">
                <a:solidFill>
                  <a:srgbClr val="0033CC"/>
                </a:solidFill>
                <a:latin typeface="Times New Roman" pitchFamily="18" charset="0"/>
                <a:cs typeface="Times New Roman" pitchFamily="18" charset="0"/>
              </a:rPr>
              <a:t>(</a:t>
            </a:r>
            <a:r>
              <a:rPr lang="en-US" sz="2000" b="1" dirty="0" smtClean="0">
                <a:solidFill>
                  <a:srgbClr val="0033CC"/>
                </a:solidFill>
                <a:latin typeface="Times New Roman" pitchFamily="18" charset="0"/>
                <a:cs typeface="Times New Roman" pitchFamily="18" charset="0"/>
              </a:rPr>
              <a:t>ω</a:t>
            </a:r>
            <a:r>
              <a:rPr lang="es-ES" sz="2000" b="1" dirty="0" smtClean="0">
                <a:solidFill>
                  <a:srgbClr val="0033CC"/>
                </a:solidFill>
                <a:latin typeface="Times New Roman" pitchFamily="18" charset="0"/>
                <a:cs typeface="Times New Roman" pitchFamily="18" charset="0"/>
              </a:rPr>
              <a:t>z + </a:t>
            </a:r>
            <a:r>
              <a:rPr lang="en-US" sz="2000" b="1" dirty="0" smtClean="0">
                <a:solidFill>
                  <a:srgbClr val="0033CC"/>
                </a:solidFill>
                <a:latin typeface="Times New Roman" pitchFamily="18" charset="0"/>
                <a:cs typeface="Times New Roman" pitchFamily="18" charset="0"/>
              </a:rPr>
              <a:t>ω</a:t>
            </a:r>
            <a:r>
              <a:rPr lang="es-ES" sz="2000" b="1" dirty="0" smtClean="0">
                <a:solidFill>
                  <a:srgbClr val="0033CC"/>
                </a:solidFill>
                <a:latin typeface="Times New Roman" pitchFamily="18" charset="0"/>
                <a:cs typeface="Times New Roman" pitchFamily="18" charset="0"/>
              </a:rPr>
              <a:t>/k) </a:t>
            </a:r>
            <a:r>
              <a:rPr lang="es-ES" sz="2000" b="1" dirty="0" smtClean="0">
                <a:latin typeface="Times New Roman" pitchFamily="18" charset="0"/>
                <a:cs typeface="Times New Roman" pitchFamily="18" charset="0"/>
              </a:rPr>
              <a:t>,</a:t>
            </a:r>
            <a:endParaRPr lang="es-ES" sz="2000" dirty="0" smtClean="0">
              <a:latin typeface="Times New Roman" pitchFamily="18" charset="0"/>
              <a:cs typeface="Times New Roman" pitchFamily="18" charset="0"/>
            </a:endParaRPr>
          </a:p>
          <a:p>
            <a:pPr algn="ctr">
              <a:buFont typeface="Arial" charset="0"/>
              <a:buNone/>
              <a:defRPr/>
            </a:pPr>
            <a:r>
              <a:rPr lang="en-US" sz="2000" b="1" dirty="0" smtClean="0">
                <a:solidFill>
                  <a:srgbClr val="0033CC"/>
                </a:solidFill>
                <a:latin typeface="Times New Roman" pitchFamily="18" charset="0"/>
                <a:cs typeface="Times New Roman" pitchFamily="18" charset="0"/>
              </a:rPr>
              <a:t>S(</a:t>
            </a:r>
            <a:r>
              <a:rPr lang="en-US" sz="2000" b="1" dirty="0" err="1" smtClean="0">
                <a:solidFill>
                  <a:srgbClr val="0033CC"/>
                </a:solidFill>
                <a:latin typeface="Times New Roman" pitchFamily="18" charset="0"/>
                <a:cs typeface="Times New Roman" pitchFamily="18" charset="0"/>
              </a:rPr>
              <a:t>t,z</a:t>
            </a:r>
            <a:r>
              <a:rPr lang="en-US" sz="2000" b="1" dirty="0" smtClean="0">
                <a:solidFill>
                  <a:srgbClr val="0033CC"/>
                </a:solidFill>
                <a:latin typeface="Times New Roman" pitchFamily="18" charset="0"/>
                <a:cs typeface="Times New Roman" pitchFamily="18" charset="0"/>
              </a:rPr>
              <a:t>) = A ω</a:t>
            </a:r>
            <a:r>
              <a:rPr lang="en-US" sz="2000" b="1" baseline="30000" dirty="0" smtClean="0">
                <a:solidFill>
                  <a:srgbClr val="0033CC"/>
                </a:solidFill>
                <a:latin typeface="Times New Roman" pitchFamily="18" charset="0"/>
                <a:cs typeface="Times New Roman" pitchFamily="18" charset="0"/>
              </a:rPr>
              <a:t>2</a:t>
            </a:r>
            <a:r>
              <a:rPr lang="en-US" sz="2000" b="1" dirty="0" smtClean="0">
                <a:solidFill>
                  <a:srgbClr val="0033CC"/>
                </a:solidFill>
                <a:latin typeface="Times New Roman" pitchFamily="18" charset="0"/>
                <a:cs typeface="Times New Roman" pitchFamily="18" charset="0"/>
              </a:rPr>
              <a:t>/4k</a:t>
            </a:r>
            <a:r>
              <a:rPr lang="en-US" sz="2000" b="1" baseline="30000" dirty="0" smtClean="0">
                <a:solidFill>
                  <a:srgbClr val="0033CC"/>
                </a:solidFill>
                <a:latin typeface="Times New Roman" pitchFamily="18" charset="0"/>
                <a:cs typeface="Times New Roman" pitchFamily="18" charset="0"/>
              </a:rPr>
              <a:t>2</a:t>
            </a:r>
            <a:r>
              <a:rPr lang="en-US" sz="2000" b="1" dirty="0" smtClean="0">
                <a:solidFill>
                  <a:srgbClr val="0033CC"/>
                </a:solidFill>
                <a:latin typeface="Times New Roman" pitchFamily="18" charset="0"/>
                <a:cs typeface="Times New Roman" pitchFamily="18" charset="0"/>
              </a:rPr>
              <a:t> (1 + </a:t>
            </a:r>
            <a:r>
              <a:rPr lang="en-US" sz="2000" b="1" dirty="0" err="1" smtClean="0">
                <a:solidFill>
                  <a:srgbClr val="0033CC"/>
                </a:solidFill>
                <a:latin typeface="Times New Roman" pitchFamily="18" charset="0"/>
                <a:cs typeface="Times New Roman" pitchFamily="18" charset="0"/>
              </a:rPr>
              <a:t>kz</a:t>
            </a:r>
            <a:r>
              <a:rPr lang="en-US" sz="2000" b="1" dirty="0" smtClean="0">
                <a:solidFill>
                  <a:srgbClr val="0033CC"/>
                </a:solidFill>
                <a:latin typeface="Times New Roman" pitchFamily="18" charset="0"/>
                <a:cs typeface="Times New Roman" pitchFamily="18" charset="0"/>
              </a:rPr>
              <a:t>)</a:t>
            </a:r>
            <a:r>
              <a:rPr lang="en-US" sz="2000" b="1" baseline="30000" dirty="0" smtClean="0">
                <a:solidFill>
                  <a:srgbClr val="0033CC"/>
                </a:solidFill>
                <a:latin typeface="Times New Roman" pitchFamily="18" charset="0"/>
                <a:cs typeface="Times New Roman" pitchFamily="18" charset="0"/>
              </a:rPr>
              <a:t>2</a:t>
            </a:r>
            <a:r>
              <a:rPr lang="en-US" sz="2000" b="1" dirty="0" smtClean="0">
                <a:solidFill>
                  <a:srgbClr val="0033CC"/>
                </a:solidFill>
                <a:latin typeface="Times New Roman" pitchFamily="18" charset="0"/>
                <a:cs typeface="Times New Roman" pitchFamily="18" charset="0"/>
              </a:rPr>
              <a:t> (J</a:t>
            </a:r>
            <a:r>
              <a:rPr lang="en-US" sz="2000" b="1" baseline="-25000" dirty="0" smtClean="0">
                <a:solidFill>
                  <a:srgbClr val="0033CC"/>
                </a:solidFill>
                <a:latin typeface="Times New Roman" pitchFamily="18" charset="0"/>
                <a:cs typeface="Times New Roman" pitchFamily="18" charset="0"/>
              </a:rPr>
              <a:t>0</a:t>
            </a:r>
            <a:r>
              <a:rPr lang="en-US" sz="2000" b="1" baseline="30000" dirty="0" smtClean="0">
                <a:solidFill>
                  <a:srgbClr val="0033CC"/>
                </a:solidFill>
                <a:latin typeface="Times New Roman" pitchFamily="18" charset="0"/>
                <a:cs typeface="Times New Roman" pitchFamily="18" charset="0"/>
              </a:rPr>
              <a:t>2</a:t>
            </a:r>
            <a:r>
              <a:rPr lang="en-US" sz="2000" b="1" dirty="0" smtClean="0">
                <a:solidFill>
                  <a:srgbClr val="0033CC"/>
                </a:solidFill>
                <a:latin typeface="Times New Roman" pitchFamily="18" charset="0"/>
                <a:cs typeface="Times New Roman" pitchFamily="18" charset="0"/>
              </a:rPr>
              <a:t> + 2J</a:t>
            </a:r>
            <a:r>
              <a:rPr lang="en-US" sz="2000" b="1" baseline="-25000" dirty="0" smtClean="0">
                <a:solidFill>
                  <a:srgbClr val="0033CC"/>
                </a:solidFill>
                <a:latin typeface="Times New Roman" pitchFamily="18" charset="0"/>
                <a:cs typeface="Times New Roman" pitchFamily="18" charset="0"/>
              </a:rPr>
              <a:t>1</a:t>
            </a:r>
            <a:r>
              <a:rPr lang="en-US" sz="2000" b="1" baseline="30000" dirty="0" smtClean="0">
                <a:solidFill>
                  <a:srgbClr val="0033CC"/>
                </a:solidFill>
                <a:latin typeface="Times New Roman" pitchFamily="18" charset="0"/>
                <a:cs typeface="Times New Roman" pitchFamily="18" charset="0"/>
              </a:rPr>
              <a:t>2</a:t>
            </a:r>
            <a:r>
              <a:rPr lang="en-US" sz="2000" b="1" dirty="0" smtClean="0">
                <a:solidFill>
                  <a:srgbClr val="0033CC"/>
                </a:solidFill>
                <a:latin typeface="Times New Roman" pitchFamily="18" charset="0"/>
                <a:cs typeface="Times New Roman" pitchFamily="18" charset="0"/>
              </a:rPr>
              <a:t> - J</a:t>
            </a:r>
            <a:r>
              <a:rPr lang="en-US" sz="2000" b="1" baseline="-25000" dirty="0" smtClean="0">
                <a:solidFill>
                  <a:srgbClr val="0033CC"/>
                </a:solidFill>
                <a:latin typeface="Times New Roman" pitchFamily="18" charset="0"/>
                <a:cs typeface="Times New Roman" pitchFamily="18" charset="0"/>
              </a:rPr>
              <a:t>0</a:t>
            </a:r>
            <a:r>
              <a:rPr lang="en-US" sz="2000" b="1" dirty="0" smtClean="0">
                <a:solidFill>
                  <a:srgbClr val="0033CC"/>
                </a:solidFill>
                <a:latin typeface="Times New Roman" pitchFamily="18" charset="0"/>
                <a:cs typeface="Times New Roman" pitchFamily="18" charset="0"/>
              </a:rPr>
              <a:t>J</a:t>
            </a:r>
            <a:r>
              <a:rPr lang="en-US" sz="2000" b="1" baseline="-25000" dirty="0" smtClean="0">
                <a:solidFill>
                  <a:srgbClr val="0033CC"/>
                </a:solidFill>
                <a:latin typeface="Times New Roman" pitchFamily="18" charset="0"/>
                <a:cs typeface="Times New Roman" pitchFamily="18" charset="0"/>
              </a:rPr>
              <a:t>2</a:t>
            </a:r>
            <a:r>
              <a:rPr lang="en-US" sz="2000" b="1" dirty="0" smtClean="0">
                <a:solidFill>
                  <a:srgbClr val="0033CC"/>
                </a:solidFill>
                <a:latin typeface="Times New Roman" pitchFamily="18" charset="0"/>
                <a:cs typeface="Times New Roman" pitchFamily="18" charset="0"/>
              </a:rPr>
              <a:t>) </a:t>
            </a:r>
            <a:r>
              <a:rPr lang="en-US" sz="2000" b="1" dirty="0" smtClean="0">
                <a:latin typeface="Times New Roman" pitchFamily="18" charset="0"/>
                <a:cs typeface="Times New Roman" pitchFamily="18" charset="0"/>
              </a:rPr>
              <a:t>,</a:t>
            </a:r>
            <a:endParaRPr lang="es-ES" sz="2000" dirty="0" smtClean="0">
              <a:latin typeface="Times New Roman" pitchFamily="18" charset="0"/>
              <a:cs typeface="Times New Roman" pitchFamily="18" charset="0"/>
            </a:endParaRPr>
          </a:p>
          <a:p>
            <a:pPr marL="0" indent="12700" algn="just">
              <a:lnSpc>
                <a:spcPct val="90000"/>
              </a:lnSpc>
              <a:buFont typeface="Arial" charset="0"/>
              <a:buNone/>
              <a:defRPr/>
            </a:pPr>
            <a:r>
              <a:rPr lang="en-US" sz="2000" dirty="0" smtClean="0">
                <a:latin typeface="Times New Roman" pitchFamily="18" charset="0"/>
                <a:cs typeface="Times New Roman" pitchFamily="18" charset="0"/>
              </a:rPr>
              <a:t>where</a:t>
            </a:r>
            <a:r>
              <a:rPr lang="en-US" sz="2000" b="1" dirty="0" smtClean="0">
                <a:latin typeface="Times New Roman" pitchFamily="18" charset="0"/>
                <a:cs typeface="Times New Roman" pitchFamily="18" charset="0"/>
              </a:rPr>
              <a:t> </a:t>
            </a:r>
            <a:r>
              <a:rPr lang="en-US" sz="2000" b="1" dirty="0" err="1" smtClean="0">
                <a:solidFill>
                  <a:srgbClr val="0033CC"/>
                </a:solidFill>
                <a:latin typeface="Times New Roman" pitchFamily="18" charset="0"/>
                <a:cs typeface="Times New Roman" pitchFamily="18" charset="0"/>
              </a:rPr>
              <a:t>J</a:t>
            </a:r>
            <a:r>
              <a:rPr lang="en-US" sz="2000" b="1" baseline="-25000" dirty="0" err="1" smtClean="0">
                <a:solidFill>
                  <a:srgbClr val="0033CC"/>
                </a:solidFill>
                <a:latin typeface="Times New Roman" pitchFamily="18" charset="0"/>
                <a:cs typeface="Times New Roman" pitchFamily="18" charset="0"/>
              </a:rPr>
              <a:t>n</a:t>
            </a:r>
            <a:r>
              <a:rPr lang="en-US" sz="2000" b="1" dirty="0" smtClean="0">
                <a:solidFill>
                  <a:srgbClr val="0033CC"/>
                </a:solidFill>
                <a:latin typeface="Times New Roman" pitchFamily="18" charset="0"/>
                <a:cs typeface="Times New Roman" pitchFamily="18" charset="0"/>
              </a:rPr>
              <a:t>(</a:t>
            </a:r>
            <a:r>
              <a:rPr lang="en-US" sz="2000" b="1" dirty="0" err="1" smtClean="0">
                <a:solidFill>
                  <a:srgbClr val="0033CC"/>
                </a:solidFill>
                <a:latin typeface="Times New Roman" pitchFamily="18" charset="0"/>
                <a:cs typeface="Times New Roman" pitchFamily="18" charset="0"/>
              </a:rPr>
              <a:t>ωz+ω</a:t>
            </a:r>
            <a:r>
              <a:rPr lang="en-US" sz="2000" b="1" dirty="0" smtClean="0">
                <a:solidFill>
                  <a:srgbClr val="0033CC"/>
                </a:solidFill>
                <a:latin typeface="Times New Roman" pitchFamily="18" charset="0"/>
                <a:cs typeface="Times New Roman" pitchFamily="18" charset="0"/>
              </a:rPr>
              <a:t>/k)</a:t>
            </a:r>
            <a:r>
              <a:rPr lang="en-US" sz="2000" dirty="0" smtClean="0">
                <a:solidFill>
                  <a:srgbClr val="0033CC"/>
                </a:solidFill>
                <a:latin typeface="Times New Roman" pitchFamily="18" charset="0"/>
                <a:cs typeface="Times New Roman" pitchFamily="18" charset="0"/>
              </a:rPr>
              <a:t> </a:t>
            </a:r>
            <a:r>
              <a:rPr lang="en-US" sz="2000" dirty="0" smtClean="0">
                <a:latin typeface="Times New Roman" pitchFamily="18" charset="0"/>
                <a:cs typeface="Times New Roman" pitchFamily="18" charset="0"/>
              </a:rPr>
              <a:t>are </a:t>
            </a:r>
            <a:r>
              <a:rPr lang="en-US" sz="2000" b="1" dirty="0" smtClean="0">
                <a:solidFill>
                  <a:srgbClr val="008000"/>
                </a:solidFill>
                <a:latin typeface="Times New Roman" pitchFamily="18" charset="0"/>
                <a:cs typeface="Times New Roman" pitchFamily="18" charset="0"/>
              </a:rPr>
              <a:t>Bessel</a:t>
            </a:r>
            <a:r>
              <a:rPr lang="en-US" sz="2000" dirty="0" smtClean="0">
                <a:latin typeface="Times New Roman" pitchFamily="18" charset="0"/>
                <a:cs typeface="Times New Roman" pitchFamily="18" charset="0"/>
              </a:rPr>
              <a:t> functions, </a:t>
            </a:r>
            <a:r>
              <a:rPr lang="en-US" sz="2000" b="1" dirty="0" smtClean="0">
                <a:solidFill>
                  <a:srgbClr val="0033CC"/>
                </a:solidFill>
                <a:latin typeface="Times New Roman" pitchFamily="18" charset="0"/>
                <a:cs typeface="Times New Roman" pitchFamily="18" charset="0"/>
              </a:rPr>
              <a:t>A</a:t>
            </a:r>
            <a:r>
              <a:rPr lang="en-US" sz="2000" dirty="0" smtClean="0">
                <a:latin typeface="Times New Roman" pitchFamily="18" charset="0"/>
                <a:cs typeface="Times New Roman" pitchFamily="18" charset="0"/>
              </a:rPr>
              <a:t> is the gravitational wave amplitude and </a:t>
            </a:r>
            <a:r>
              <a:rPr lang="en-US" sz="2000" b="1" dirty="0" smtClean="0">
                <a:solidFill>
                  <a:srgbClr val="0033CC"/>
                </a:solidFill>
                <a:latin typeface="Times New Roman" pitchFamily="18" charset="0"/>
                <a:cs typeface="Times New Roman" pitchFamily="18" charset="0"/>
              </a:rPr>
              <a:t>ω = k</a:t>
            </a:r>
            <a:r>
              <a:rPr lang="el-GR" sz="2000" b="1" dirty="0" smtClean="0">
                <a:solidFill>
                  <a:srgbClr val="0033CC"/>
                </a:solidFill>
                <a:latin typeface="Times New Roman" pitchFamily="18" charset="0"/>
                <a:cs typeface="Times New Roman" pitchFamily="18" charset="0"/>
              </a:rPr>
              <a:t>ξ</a:t>
            </a:r>
            <a:r>
              <a:rPr lang="en-US" sz="2000" b="1" baseline="-25000" dirty="0" smtClean="0">
                <a:solidFill>
                  <a:srgbClr val="0033CC"/>
                </a:solidFill>
                <a:latin typeface="Times New Roman" pitchFamily="18" charset="0"/>
                <a:cs typeface="Times New Roman" pitchFamily="18" charset="0"/>
              </a:rPr>
              <a:t>n</a:t>
            </a:r>
            <a:r>
              <a:rPr lang="en-US" sz="2000" b="1" dirty="0" smtClean="0">
                <a:solidFill>
                  <a:srgbClr val="0033CC"/>
                </a:solidFill>
                <a:latin typeface="Times New Roman" pitchFamily="18" charset="0"/>
                <a:cs typeface="Times New Roman" pitchFamily="18" charset="0"/>
              </a:rPr>
              <a:t> </a:t>
            </a:r>
            <a:r>
              <a:rPr lang="en-US" sz="2000" dirty="0" smtClean="0">
                <a:latin typeface="Times New Roman" pitchFamily="18" charset="0"/>
                <a:cs typeface="Times New Roman" pitchFamily="18" charset="0"/>
              </a:rPr>
              <a:t>is its discrete frequency (</a:t>
            </a:r>
            <a:r>
              <a:rPr lang="el-GR" sz="2000" b="1" dirty="0" smtClean="0">
                <a:solidFill>
                  <a:srgbClr val="0033CC"/>
                </a:solidFill>
                <a:latin typeface="Times New Roman" pitchFamily="18" charset="0"/>
                <a:cs typeface="Times New Roman" pitchFamily="18" charset="0"/>
              </a:rPr>
              <a:t>ξ</a:t>
            </a:r>
            <a:r>
              <a:rPr lang="en-US" sz="2000" b="1" baseline="-25000" dirty="0" smtClean="0">
                <a:solidFill>
                  <a:srgbClr val="0033CC"/>
                </a:solidFill>
                <a:latin typeface="Times New Roman" pitchFamily="18" charset="0"/>
                <a:cs typeface="Times New Roman" pitchFamily="18" charset="0"/>
              </a:rPr>
              <a:t>n</a:t>
            </a:r>
            <a:r>
              <a:rPr lang="en-US" sz="2000" dirty="0" smtClean="0">
                <a:latin typeface="Times New Roman" pitchFamily="18" charset="0"/>
                <a:cs typeface="Times New Roman" pitchFamily="18" charset="0"/>
              </a:rPr>
              <a:t> are the zeros of </a:t>
            </a:r>
            <a:r>
              <a:rPr lang="en-US" sz="2000" b="1" dirty="0" smtClean="0">
                <a:solidFill>
                  <a:srgbClr val="0033CC"/>
                </a:solidFill>
                <a:latin typeface="Times New Roman" pitchFamily="18" charset="0"/>
                <a:cs typeface="Times New Roman" pitchFamily="18" charset="0"/>
              </a:rPr>
              <a:t>J</a:t>
            </a:r>
            <a:r>
              <a:rPr lang="en-US" sz="2000" b="1" baseline="-25000" dirty="0" smtClean="0">
                <a:solidFill>
                  <a:srgbClr val="0033CC"/>
                </a:solidFill>
                <a:latin typeface="Times New Roman" pitchFamily="18" charset="0"/>
                <a:cs typeface="Times New Roman" pitchFamily="18" charset="0"/>
              </a:rPr>
              <a:t>0</a:t>
            </a:r>
            <a:r>
              <a:rPr lang="en-US" sz="2000" dirty="0" smtClean="0">
                <a:latin typeface="Times New Roman" pitchFamily="18" charset="0"/>
                <a:cs typeface="Times New Roman" pitchFamily="18" charset="0"/>
              </a:rPr>
              <a:t>). Time oscillations of </a:t>
            </a:r>
            <a:r>
              <a:rPr lang="en-US" sz="2000" b="1" dirty="0" smtClean="0">
                <a:solidFill>
                  <a:srgbClr val="0033CC"/>
                </a:solidFill>
                <a:latin typeface="Times New Roman" pitchFamily="18" charset="0"/>
                <a:cs typeface="Times New Roman" pitchFamily="18" charset="0"/>
              </a:rPr>
              <a:t>u(</a:t>
            </a:r>
            <a:r>
              <a:rPr lang="en-US" sz="2000" b="1" dirty="0" err="1" smtClean="0">
                <a:solidFill>
                  <a:srgbClr val="0033CC"/>
                </a:solidFill>
                <a:latin typeface="Times New Roman" pitchFamily="18" charset="0"/>
                <a:cs typeface="Times New Roman" pitchFamily="18" charset="0"/>
              </a:rPr>
              <a:t>t,z</a:t>
            </a:r>
            <a:r>
              <a:rPr lang="en-US" sz="2000" b="1" dirty="0" smtClean="0">
                <a:solidFill>
                  <a:srgbClr val="0033CC"/>
                </a:solidFill>
                <a:latin typeface="Times New Roman" pitchFamily="18" charset="0"/>
                <a:cs typeface="Times New Roman" pitchFamily="18" charset="0"/>
              </a:rPr>
              <a:t>)</a:t>
            </a:r>
            <a:r>
              <a:rPr lang="en-US" sz="2000" dirty="0" smtClean="0">
                <a:latin typeface="Times New Roman" pitchFamily="18" charset="0"/>
                <a:cs typeface="Times New Roman" pitchFamily="18" charset="0"/>
              </a:rPr>
              <a:t> and </a:t>
            </a:r>
            <a:r>
              <a:rPr lang="es-ES" sz="2000" b="1" dirty="0" smtClean="0">
                <a:solidFill>
                  <a:srgbClr val="0033CC"/>
                </a:solidFill>
                <a:latin typeface="Times New Roman" pitchFamily="18" charset="0"/>
                <a:cs typeface="Times New Roman" pitchFamily="18" charset="0"/>
              </a:rPr>
              <a:t>φ</a:t>
            </a:r>
            <a:r>
              <a:rPr lang="en-US" sz="2000" b="1" dirty="0" smtClean="0">
                <a:solidFill>
                  <a:srgbClr val="0033CC"/>
                </a:solidFill>
                <a:latin typeface="Times New Roman" pitchFamily="18" charset="0"/>
                <a:cs typeface="Times New Roman" pitchFamily="18" charset="0"/>
              </a:rPr>
              <a:t>(</a:t>
            </a:r>
            <a:r>
              <a:rPr lang="en-US" sz="2000" b="1" dirty="0" err="1" smtClean="0">
                <a:solidFill>
                  <a:srgbClr val="0033CC"/>
                </a:solidFill>
                <a:latin typeface="Times New Roman" pitchFamily="18" charset="0"/>
                <a:cs typeface="Times New Roman" pitchFamily="18" charset="0"/>
              </a:rPr>
              <a:t>t,z</a:t>
            </a:r>
            <a:r>
              <a:rPr lang="en-US" sz="2000" b="1" dirty="0" smtClean="0">
                <a:solidFill>
                  <a:srgbClr val="0033CC"/>
                </a:solidFill>
                <a:latin typeface="Times New Roman" pitchFamily="18" charset="0"/>
                <a:cs typeface="Times New Roman" pitchFamily="18" charset="0"/>
              </a:rPr>
              <a:t>) </a:t>
            </a:r>
            <a:r>
              <a:rPr lang="en-US" sz="2000" dirty="0" smtClean="0">
                <a:latin typeface="Times New Roman" pitchFamily="18" charset="0"/>
                <a:cs typeface="Times New Roman" pitchFamily="18" charset="0"/>
              </a:rPr>
              <a:t>are </a:t>
            </a:r>
            <a:r>
              <a:rPr lang="en-US" sz="2000" b="1" dirty="0" smtClean="0">
                <a:solidFill>
                  <a:srgbClr val="0033CC"/>
                </a:solidFill>
                <a:latin typeface="Times New Roman" pitchFamily="18" charset="0"/>
                <a:cs typeface="Times New Roman" pitchFamily="18" charset="0"/>
              </a:rPr>
              <a:t>π/2</a:t>
            </a:r>
            <a:r>
              <a:rPr lang="en-US" sz="2000" dirty="0" smtClean="0">
                <a:solidFill>
                  <a:srgbClr val="0033CC"/>
                </a:solidFill>
                <a:latin typeface="Times New Roman" pitchFamily="18" charset="0"/>
                <a:cs typeface="Times New Roman" pitchFamily="18" charset="0"/>
              </a:rPr>
              <a:t> </a:t>
            </a:r>
            <a:r>
              <a:rPr lang="en-US" sz="2000" dirty="0" smtClean="0">
                <a:latin typeface="Times New Roman" pitchFamily="18" charset="0"/>
                <a:cs typeface="Times New Roman" pitchFamily="18" charset="0"/>
              </a:rPr>
              <a:t>out of phase, i.e. the energy of the oscillations passing back and forth between the scalar and gravitational waves, as in </a:t>
            </a:r>
            <a:r>
              <a:rPr lang="en-US" sz="2000" b="1" dirty="0" smtClean="0">
                <a:solidFill>
                  <a:srgbClr val="FF0000"/>
                </a:solidFill>
                <a:latin typeface="Times New Roman" pitchFamily="18" charset="0"/>
                <a:cs typeface="Times New Roman" pitchFamily="18" charset="0"/>
              </a:rPr>
              <a:t>[4]</a:t>
            </a:r>
            <a:r>
              <a:rPr lang="en-US" sz="2000" dirty="0" smtClean="0">
                <a:latin typeface="Times New Roman" pitchFamily="18" charset="0"/>
                <a:cs typeface="Times New Roman" pitchFamily="18" charset="0"/>
              </a:rPr>
              <a:t>.</a:t>
            </a:r>
            <a:endParaRPr lang="es-ES" sz="2000" dirty="0" smtClean="0"/>
          </a:p>
          <a:p>
            <a:pPr marL="0" indent="12700" algn="just">
              <a:lnSpc>
                <a:spcPct val="90000"/>
              </a:lnSpc>
              <a:buFont typeface="Arial" charset="0"/>
              <a:buNone/>
              <a:defRPr/>
            </a:pPr>
            <a:r>
              <a:rPr lang="en-GB" sz="1800" b="1" dirty="0" smtClean="0">
                <a:solidFill>
                  <a:srgbClr val="FF0000"/>
                </a:solidFill>
                <a:latin typeface="Times New Roman" pitchFamily="18" charset="0"/>
                <a:cs typeface="Times New Roman" pitchFamily="18" charset="0"/>
              </a:rPr>
              <a:t>[1] M. </a:t>
            </a:r>
            <a:r>
              <a:rPr lang="en-GB" sz="1800" b="1" dirty="0" err="1" smtClean="0">
                <a:solidFill>
                  <a:srgbClr val="FF0000"/>
                </a:solidFill>
                <a:latin typeface="Times New Roman" pitchFamily="18" charset="0"/>
                <a:cs typeface="Times New Roman" pitchFamily="18" charset="0"/>
              </a:rPr>
              <a:t>Gogberashvili</a:t>
            </a:r>
            <a:r>
              <a:rPr lang="en-GB" sz="1800" b="1" dirty="0" smtClean="0">
                <a:solidFill>
                  <a:srgbClr val="FF0000"/>
                </a:solidFill>
                <a:latin typeface="Times New Roman" pitchFamily="18" charset="0"/>
                <a:cs typeface="Times New Roman" pitchFamily="18" charset="0"/>
              </a:rPr>
              <a:t>, S. </a:t>
            </a:r>
            <a:r>
              <a:rPr lang="en-GB" sz="1800" b="1" dirty="0" err="1" smtClean="0">
                <a:solidFill>
                  <a:srgbClr val="FF0000"/>
                </a:solidFill>
                <a:latin typeface="Times New Roman" pitchFamily="18" charset="0"/>
                <a:cs typeface="Times New Roman" pitchFamily="18" charset="0"/>
              </a:rPr>
              <a:t>Myrzakul</a:t>
            </a:r>
            <a:r>
              <a:rPr lang="en-GB" sz="1800" b="1" dirty="0" smtClean="0">
                <a:solidFill>
                  <a:srgbClr val="FF0000"/>
                </a:solidFill>
                <a:latin typeface="Times New Roman" pitchFamily="18" charset="0"/>
                <a:cs typeface="Times New Roman" pitchFamily="18" charset="0"/>
              </a:rPr>
              <a:t> </a:t>
            </a:r>
            <a:r>
              <a:rPr lang="en-GB" sz="1800" dirty="0" smtClean="0">
                <a:solidFill>
                  <a:srgbClr val="FF0000"/>
                </a:solidFill>
                <a:latin typeface="Times New Roman" pitchFamily="18" charset="0"/>
                <a:cs typeface="Times New Roman" pitchFamily="18" charset="0"/>
              </a:rPr>
              <a:t>and </a:t>
            </a:r>
            <a:r>
              <a:rPr lang="en-GB" sz="1800" b="1" dirty="0" smtClean="0">
                <a:solidFill>
                  <a:srgbClr val="FF0000"/>
                </a:solidFill>
                <a:latin typeface="Times New Roman" pitchFamily="18" charset="0"/>
                <a:cs typeface="Times New Roman" pitchFamily="18" charset="0"/>
              </a:rPr>
              <a:t>D. Singleton, </a:t>
            </a:r>
            <a:r>
              <a:rPr lang="en-GB" sz="1800" i="1" dirty="0" smtClean="0">
                <a:solidFill>
                  <a:srgbClr val="FF0000"/>
                </a:solidFill>
                <a:latin typeface="Times New Roman" pitchFamily="18" charset="0"/>
                <a:cs typeface="Times New Roman" pitchFamily="18" charset="0"/>
              </a:rPr>
              <a:t>Phys. Rev.</a:t>
            </a:r>
            <a:r>
              <a:rPr lang="en-GB" sz="1800" b="1" dirty="0" smtClean="0">
                <a:solidFill>
                  <a:srgbClr val="FF0000"/>
                </a:solidFill>
                <a:latin typeface="Times New Roman" pitchFamily="18" charset="0"/>
                <a:cs typeface="Times New Roman" pitchFamily="18" charset="0"/>
              </a:rPr>
              <a:t> D 80 </a:t>
            </a:r>
            <a:r>
              <a:rPr lang="en-GB" sz="1800" dirty="0" smtClean="0">
                <a:solidFill>
                  <a:srgbClr val="FF0000"/>
                </a:solidFill>
                <a:latin typeface="Times New Roman" pitchFamily="18" charset="0"/>
                <a:cs typeface="Times New Roman" pitchFamily="18" charset="0"/>
              </a:rPr>
              <a:t>(2009) 024040.</a:t>
            </a:r>
            <a:endParaRPr lang="en-US" sz="1800" dirty="0" smtClean="0">
              <a:solidFill>
                <a:srgbClr val="FF0000"/>
              </a:solidFill>
              <a:latin typeface="Times New Roman" pitchFamily="18" charset="0"/>
              <a:cs typeface="Times New Roman" pitchFamily="18" charset="0"/>
            </a:endParaRPr>
          </a:p>
          <a:p>
            <a:pPr marL="0" indent="12700" algn="just">
              <a:lnSpc>
                <a:spcPct val="90000"/>
              </a:lnSpc>
              <a:buFont typeface="Arial" charset="0"/>
              <a:buNone/>
              <a:defRPr/>
            </a:pPr>
            <a:r>
              <a:rPr lang="en-US" sz="1800" b="1" dirty="0" smtClean="0">
                <a:solidFill>
                  <a:srgbClr val="FF0000"/>
                </a:solidFill>
                <a:latin typeface="Times New Roman" pitchFamily="18" charset="0"/>
                <a:cs typeface="Times New Roman" pitchFamily="18" charset="0"/>
              </a:rPr>
              <a:t>[2]</a:t>
            </a:r>
            <a:r>
              <a:rPr lang="en-US" sz="1800" dirty="0" smtClean="0">
                <a:solidFill>
                  <a:srgbClr val="FF0000"/>
                </a:solidFill>
                <a:latin typeface="Times New Roman" pitchFamily="18" charset="0"/>
                <a:cs typeface="Times New Roman" pitchFamily="18" charset="0"/>
              </a:rPr>
              <a:t> </a:t>
            </a:r>
            <a:r>
              <a:rPr lang="en-US" sz="1800" b="1" dirty="0" smtClean="0">
                <a:solidFill>
                  <a:srgbClr val="FF0000"/>
                </a:solidFill>
                <a:latin typeface="Times New Roman" pitchFamily="18" charset="0"/>
                <a:cs typeface="Times New Roman" pitchFamily="18" charset="0"/>
              </a:rPr>
              <a:t>A. </a:t>
            </a:r>
            <a:r>
              <a:rPr lang="en-US" sz="1800" b="1" dirty="0" err="1" smtClean="0">
                <a:solidFill>
                  <a:srgbClr val="FF0000"/>
                </a:solidFill>
                <a:latin typeface="Times New Roman" pitchFamily="18" charset="0"/>
                <a:cs typeface="Times New Roman" pitchFamily="18" charset="0"/>
              </a:rPr>
              <a:t>Vilenkin</a:t>
            </a:r>
            <a:r>
              <a:rPr lang="en-US" sz="1800" dirty="0" smtClean="0">
                <a:solidFill>
                  <a:srgbClr val="FF0000"/>
                </a:solidFill>
                <a:latin typeface="Times New Roman" pitchFamily="18" charset="0"/>
                <a:cs typeface="Times New Roman" pitchFamily="18" charset="0"/>
              </a:rPr>
              <a:t>, </a:t>
            </a:r>
            <a:r>
              <a:rPr lang="en-US" sz="1800" i="1" dirty="0" smtClean="0">
                <a:solidFill>
                  <a:srgbClr val="FF0000"/>
                </a:solidFill>
                <a:latin typeface="Times New Roman" pitchFamily="18" charset="0"/>
                <a:cs typeface="Times New Roman" pitchFamily="18" charset="0"/>
              </a:rPr>
              <a:t>Phys. Rev. </a:t>
            </a:r>
            <a:r>
              <a:rPr lang="en-US" sz="1800" b="1" dirty="0" smtClean="0">
                <a:solidFill>
                  <a:srgbClr val="FF0000"/>
                </a:solidFill>
                <a:latin typeface="Times New Roman" pitchFamily="18" charset="0"/>
                <a:cs typeface="Times New Roman" pitchFamily="18" charset="0"/>
              </a:rPr>
              <a:t>D 23 </a:t>
            </a:r>
            <a:r>
              <a:rPr lang="en-US" sz="1800" dirty="0" smtClean="0">
                <a:solidFill>
                  <a:srgbClr val="FF0000"/>
                </a:solidFill>
                <a:latin typeface="Times New Roman" pitchFamily="18" charset="0"/>
                <a:cs typeface="Times New Roman" pitchFamily="18" charset="0"/>
              </a:rPr>
              <a:t>(1981) 852. </a:t>
            </a:r>
          </a:p>
          <a:p>
            <a:pPr marL="0" indent="12700" algn="just">
              <a:lnSpc>
                <a:spcPct val="90000"/>
              </a:lnSpc>
              <a:buFont typeface="Arial" charset="0"/>
              <a:buNone/>
              <a:defRPr/>
            </a:pPr>
            <a:r>
              <a:rPr lang="en-US" sz="1800" b="1" dirty="0" smtClean="0">
                <a:solidFill>
                  <a:srgbClr val="FF0000"/>
                </a:solidFill>
                <a:latin typeface="Times New Roman" pitchFamily="18" charset="0"/>
                <a:cs typeface="Times New Roman" pitchFamily="18" charset="0"/>
              </a:rPr>
              <a:t>[3]</a:t>
            </a:r>
            <a:r>
              <a:rPr lang="en-US" sz="1800" dirty="0" smtClean="0">
                <a:solidFill>
                  <a:srgbClr val="FF0000"/>
                </a:solidFill>
                <a:latin typeface="Times New Roman" pitchFamily="18" charset="0"/>
                <a:cs typeface="Times New Roman" pitchFamily="18" charset="0"/>
              </a:rPr>
              <a:t> </a:t>
            </a:r>
            <a:r>
              <a:rPr lang="en-US" sz="1800" b="1" dirty="0" smtClean="0">
                <a:solidFill>
                  <a:srgbClr val="FF0000"/>
                </a:solidFill>
                <a:latin typeface="Times New Roman" pitchFamily="18" charset="0"/>
                <a:cs typeface="Times New Roman" pitchFamily="18" charset="0"/>
              </a:rPr>
              <a:t>J. Griffiths</a:t>
            </a:r>
            <a:r>
              <a:rPr lang="en-US" sz="1800" dirty="0" smtClean="0">
                <a:solidFill>
                  <a:srgbClr val="FF0000"/>
                </a:solidFill>
                <a:latin typeface="Times New Roman" pitchFamily="18" charset="0"/>
                <a:cs typeface="Times New Roman" pitchFamily="18" charset="0"/>
              </a:rPr>
              <a:t>, </a:t>
            </a:r>
            <a:r>
              <a:rPr lang="en-US" sz="1800" i="1" dirty="0" smtClean="0">
                <a:solidFill>
                  <a:srgbClr val="FF0000"/>
                </a:solidFill>
                <a:latin typeface="Times New Roman" pitchFamily="18" charset="0"/>
                <a:cs typeface="Times New Roman" pitchFamily="18" charset="0"/>
              </a:rPr>
              <a:t>Colliding Plane Waves in General Relativity</a:t>
            </a:r>
            <a:r>
              <a:rPr lang="en-US" sz="1800" dirty="0" smtClean="0">
                <a:solidFill>
                  <a:srgbClr val="FF0000"/>
                </a:solidFill>
                <a:latin typeface="Times New Roman" pitchFamily="18" charset="0"/>
                <a:cs typeface="Times New Roman" pitchFamily="18" charset="0"/>
              </a:rPr>
              <a:t> (Oxford Un. Press, 1991).</a:t>
            </a:r>
          </a:p>
          <a:p>
            <a:pPr marL="0" indent="12700" algn="just">
              <a:lnSpc>
                <a:spcPct val="90000"/>
              </a:lnSpc>
              <a:buNone/>
              <a:defRPr/>
            </a:pPr>
            <a:r>
              <a:rPr lang="en-US" sz="1800" b="1" dirty="0" smtClean="0">
                <a:solidFill>
                  <a:srgbClr val="FF0000"/>
                </a:solidFill>
                <a:latin typeface="Times New Roman" pitchFamily="18" charset="0"/>
                <a:cs typeface="Times New Roman" pitchFamily="18" charset="0"/>
              </a:rPr>
              <a:t>[4] M. </a:t>
            </a:r>
            <a:r>
              <a:rPr lang="en-US" sz="1800" b="1" dirty="0" err="1" smtClean="0">
                <a:solidFill>
                  <a:srgbClr val="FF0000"/>
                </a:solidFill>
                <a:latin typeface="Times New Roman" pitchFamily="18" charset="0"/>
                <a:cs typeface="Times New Roman" pitchFamily="18" charset="0"/>
              </a:rPr>
              <a:t>Gogberashvili</a:t>
            </a:r>
            <a:r>
              <a:rPr lang="en-US" sz="1800" b="1" dirty="0" smtClean="0">
                <a:solidFill>
                  <a:srgbClr val="FF0000"/>
                </a:solidFill>
                <a:latin typeface="Times New Roman" pitchFamily="18" charset="0"/>
                <a:cs typeface="Times New Roman" pitchFamily="18" charset="0"/>
              </a:rPr>
              <a:t> </a:t>
            </a:r>
            <a:r>
              <a:rPr lang="en-US" sz="1800" dirty="0" smtClean="0">
                <a:solidFill>
                  <a:srgbClr val="FF0000"/>
                </a:solidFill>
                <a:latin typeface="Times New Roman" pitchFamily="18" charset="0"/>
                <a:cs typeface="Times New Roman" pitchFamily="18" charset="0"/>
              </a:rPr>
              <a:t>and </a:t>
            </a:r>
            <a:r>
              <a:rPr lang="en-US" sz="1800" b="1" dirty="0" smtClean="0">
                <a:solidFill>
                  <a:srgbClr val="FF0000"/>
                </a:solidFill>
                <a:latin typeface="Times New Roman" pitchFamily="18" charset="0"/>
                <a:cs typeface="Times New Roman" pitchFamily="18" charset="0"/>
              </a:rPr>
              <a:t>R. </a:t>
            </a:r>
            <a:r>
              <a:rPr lang="en-US" sz="1800" b="1" dirty="0" err="1" smtClean="0">
                <a:solidFill>
                  <a:srgbClr val="FF0000"/>
                </a:solidFill>
                <a:latin typeface="Times New Roman" pitchFamily="18" charset="0"/>
                <a:cs typeface="Times New Roman" pitchFamily="18" charset="0"/>
              </a:rPr>
              <a:t>Khomeriki</a:t>
            </a:r>
            <a:r>
              <a:rPr lang="en-US" sz="1800" dirty="0" smtClean="0">
                <a:solidFill>
                  <a:srgbClr val="FF0000"/>
                </a:solidFill>
                <a:latin typeface="Times New Roman" pitchFamily="18" charset="0"/>
                <a:cs typeface="Times New Roman" pitchFamily="18" charset="0"/>
              </a:rPr>
              <a:t>, </a:t>
            </a:r>
            <a:r>
              <a:rPr lang="en-US" sz="1800" i="1" dirty="0" smtClean="0">
                <a:solidFill>
                  <a:srgbClr val="FF0000"/>
                </a:solidFill>
                <a:latin typeface="Times New Roman" pitchFamily="18" charset="0"/>
                <a:cs typeface="Times New Roman" pitchFamily="18" charset="0"/>
              </a:rPr>
              <a:t>Mod. Phys. </a:t>
            </a:r>
            <a:r>
              <a:rPr lang="en-US" sz="1800" i="1" dirty="0" err="1" smtClean="0">
                <a:solidFill>
                  <a:srgbClr val="FF0000"/>
                </a:solidFill>
                <a:latin typeface="Times New Roman" pitchFamily="18" charset="0"/>
                <a:cs typeface="Times New Roman" pitchFamily="18" charset="0"/>
              </a:rPr>
              <a:t>Lett</a:t>
            </a:r>
            <a:r>
              <a:rPr lang="en-US" sz="1800" i="1" dirty="0" smtClean="0">
                <a:solidFill>
                  <a:srgbClr val="FF0000"/>
                </a:solidFill>
                <a:latin typeface="Times New Roman" pitchFamily="18" charset="0"/>
                <a:cs typeface="Times New Roman" pitchFamily="18" charset="0"/>
              </a:rPr>
              <a:t>.  </a:t>
            </a:r>
            <a:r>
              <a:rPr lang="en-US" sz="1800" b="1" dirty="0" smtClean="0">
                <a:solidFill>
                  <a:srgbClr val="FF0000"/>
                </a:solidFill>
                <a:latin typeface="Times New Roman" pitchFamily="18" charset="0"/>
                <a:cs typeface="Times New Roman" pitchFamily="18" charset="0"/>
              </a:rPr>
              <a:t>A 24  </a:t>
            </a:r>
            <a:r>
              <a:rPr lang="en-US" sz="1800" dirty="0" smtClean="0">
                <a:solidFill>
                  <a:srgbClr val="FF0000"/>
                </a:solidFill>
                <a:latin typeface="Times New Roman" pitchFamily="18" charset="0"/>
                <a:cs typeface="Times New Roman" pitchFamily="18" charset="0"/>
              </a:rPr>
              <a:t>(2009) 2761.</a:t>
            </a:r>
          </a:p>
          <a:p>
            <a:pPr marL="0" indent="12700" algn="just">
              <a:lnSpc>
                <a:spcPct val="90000"/>
              </a:lnSpc>
              <a:buFont typeface="Arial" charset="0"/>
              <a:buNone/>
              <a:defRPr/>
            </a:pPr>
            <a:endParaRPr lang="es-ES" sz="1800" dirty="0" smtClean="0">
              <a:solidFill>
                <a:srgbClr val="FF0000"/>
              </a:solidFill>
              <a:latin typeface="Times New Roman" pitchFamily="18" charset="0"/>
              <a:cs typeface="Times New Roman" pitchFamily="18" charset="0"/>
            </a:endParaRPr>
          </a:p>
          <a:p>
            <a:pPr marL="0" indent="12700" algn="just">
              <a:lnSpc>
                <a:spcPct val="90000"/>
              </a:lnSpc>
              <a:buFont typeface="Arial" charset="0"/>
              <a:buNone/>
              <a:defRPr/>
            </a:pPr>
            <a:endParaRPr lang="es-ES" sz="1800" dirty="0" smtClean="0"/>
          </a:p>
          <a:p>
            <a:pPr marL="0" indent="12700" algn="just">
              <a:lnSpc>
                <a:spcPct val="90000"/>
              </a:lnSpc>
              <a:buFont typeface="Arial" charset="0"/>
              <a:buNone/>
              <a:defRPr/>
            </a:pPr>
            <a:r>
              <a:rPr lang="en-GB" sz="1800" dirty="0" smtClean="0">
                <a:solidFill>
                  <a:srgbClr val="FF3300"/>
                </a:solidFill>
                <a:latin typeface="Times New Roman" pitchFamily="18" charset="0"/>
              </a:rPr>
              <a:t> </a:t>
            </a:r>
          </a:p>
          <a:p>
            <a:pPr marL="0" indent="12700" algn="just">
              <a:lnSpc>
                <a:spcPct val="90000"/>
              </a:lnSpc>
              <a:buFont typeface="Arial" charset="0"/>
              <a:buNone/>
              <a:defRPr/>
            </a:pPr>
            <a:r>
              <a:rPr lang="en-GB" sz="1800" dirty="0" smtClean="0">
                <a:solidFill>
                  <a:srgbClr val="FF3300"/>
                </a:solidFill>
                <a:latin typeface="Times New Roman" pitchFamily="18" charset="0"/>
              </a:rPr>
              <a:t>      </a:t>
            </a:r>
            <a:endParaRPr lang="en-US" sz="1800" dirty="0" smtClean="0">
              <a:solidFill>
                <a:srgbClr val="FF3300"/>
              </a:solidFill>
              <a:latin typeface="Times New Roman" pitchFamily="18" charset="0"/>
            </a:endParaRPr>
          </a:p>
        </p:txBody>
      </p:sp>
      <p:sp>
        <p:nvSpPr>
          <p:cNvPr id="10245" name="TextBox 17"/>
          <p:cNvSpPr txBox="1">
            <a:spLocks noChangeArrowheads="1"/>
          </p:cNvSpPr>
          <p:nvPr/>
        </p:nvSpPr>
        <p:spPr bwMode="auto">
          <a:xfrm>
            <a:off x="2057400" y="425450"/>
            <a:ext cx="7315200" cy="431800"/>
          </a:xfrm>
          <a:prstGeom prst="rect">
            <a:avLst/>
          </a:prstGeom>
          <a:noFill/>
          <a:ln w="9525">
            <a:noFill/>
            <a:miter lim="800000"/>
            <a:headEnd/>
            <a:tailEnd/>
          </a:ln>
        </p:spPr>
        <p:txBody>
          <a:bodyPr lIns="0">
            <a:spAutoFit/>
          </a:bodyPr>
          <a:lstStyle/>
          <a:p>
            <a:pPr algn="just">
              <a:lnSpc>
                <a:spcPts val="2438"/>
              </a:lnSpc>
              <a:defRPr/>
            </a:pPr>
            <a:r>
              <a:rPr lang="en-US" sz="3600" b="1" i="1" dirty="0">
                <a:solidFill>
                  <a:srgbClr val="00B0F0"/>
                </a:solidFill>
                <a:latin typeface="Times New Roman" pitchFamily="18" charset="0"/>
              </a:rPr>
              <a:t>Standing GW-s in 4D </a:t>
            </a:r>
          </a:p>
        </p:txBody>
      </p:sp>
      <p:sp>
        <p:nvSpPr>
          <p:cNvPr id="10246" name="Date Placeholder 68"/>
          <p:cNvSpPr txBox="1">
            <a:spLocks noGrp="1"/>
          </p:cNvSpPr>
          <p:nvPr/>
        </p:nvSpPr>
        <p:spPr bwMode="auto">
          <a:xfrm>
            <a:off x="228600" y="7004050"/>
            <a:ext cx="2794000" cy="401638"/>
          </a:xfrm>
          <a:prstGeom prst="rect">
            <a:avLst/>
          </a:prstGeom>
          <a:noFill/>
          <a:ln w="9525">
            <a:noFill/>
            <a:miter lim="800000"/>
            <a:headEnd/>
            <a:tailEnd/>
          </a:ln>
        </p:spPr>
        <p:txBody>
          <a:bodyPr anchor="ctr"/>
          <a:lstStyle/>
          <a:p>
            <a:endParaRPr lang="es-ES" sz="1200">
              <a:solidFill>
                <a:srgbClr val="898989"/>
              </a:solidFill>
              <a:latin typeface="Calibri" pitchFamily="34" charset="0"/>
            </a:endParaRPr>
          </a:p>
        </p:txBody>
      </p:sp>
      <p:sp>
        <p:nvSpPr>
          <p:cNvPr id="10247" name="Footer Placeholder 8"/>
          <p:cNvSpPr txBox="1">
            <a:spLocks noGrp="1"/>
          </p:cNvSpPr>
          <p:nvPr/>
        </p:nvSpPr>
        <p:spPr bwMode="auto">
          <a:xfrm>
            <a:off x="3352800" y="7004050"/>
            <a:ext cx="4038600" cy="401638"/>
          </a:xfrm>
          <a:prstGeom prst="rect">
            <a:avLst/>
          </a:prstGeom>
          <a:noFill/>
          <a:ln w="9525">
            <a:noFill/>
            <a:miter lim="800000"/>
            <a:headEnd/>
            <a:tailEnd/>
          </a:ln>
        </p:spPr>
        <p:txBody>
          <a:bodyPr anchor="ctr"/>
          <a:lstStyle/>
          <a:p>
            <a:pPr algn="ctr"/>
            <a:r>
              <a:rPr lang="en-GB" sz="1200">
                <a:solidFill>
                  <a:srgbClr val="808080"/>
                </a:solidFill>
                <a:latin typeface="Calibri" pitchFamily="34" charset="0"/>
              </a:rPr>
              <a:t> </a:t>
            </a:r>
            <a:endParaRPr lang="en-US" sz="1200">
              <a:solidFill>
                <a:srgbClr val="808080"/>
              </a:solidFill>
              <a:latin typeface="Calibri" pitchFamily="34" charset="0"/>
            </a:endParaRPr>
          </a:p>
        </p:txBody>
      </p:sp>
      <p:sp>
        <p:nvSpPr>
          <p:cNvPr id="10249" name="Date Placeholder 12"/>
          <p:cNvSpPr>
            <a:spLocks noGrp="1"/>
          </p:cNvSpPr>
          <p:nvPr>
            <p:ph type="dt" sz="quarter" idx="10"/>
          </p:nvPr>
        </p:nvSpPr>
        <p:spPr bwMode="auto">
          <a:noFill/>
          <a:ln>
            <a:miter lim="800000"/>
            <a:headEnd/>
            <a:tailEnd/>
          </a:ln>
        </p:spPr>
        <p:txBody>
          <a:bodyPr/>
          <a:lstStyle/>
          <a:p>
            <a:r>
              <a:rPr lang="en-US" smtClean="0">
                <a:cs typeface="Arial" charset="0"/>
              </a:rPr>
              <a:t>14 March 2013</a:t>
            </a:r>
            <a:endParaRPr lang="en-US" dirty="0" smtClean="0">
              <a:cs typeface="Arial" charset="0"/>
            </a:endParaRPr>
          </a:p>
        </p:txBody>
      </p:sp>
      <p:sp>
        <p:nvSpPr>
          <p:cNvPr id="14" name="Slide Number Placeholder 14"/>
          <p:cNvSpPr txBox="1">
            <a:spLocks noGrp="1"/>
          </p:cNvSpPr>
          <p:nvPr/>
        </p:nvSpPr>
        <p:spPr bwMode="auto">
          <a:xfrm>
            <a:off x="7645400" y="7004050"/>
            <a:ext cx="2489200" cy="401638"/>
          </a:xfrm>
          <a:prstGeom prst="rect">
            <a:avLst/>
          </a:prstGeom>
          <a:noFill/>
          <a:ln w="9525">
            <a:noFill/>
            <a:miter lim="800000"/>
            <a:headEnd/>
            <a:tailEnd/>
          </a:ln>
        </p:spPr>
        <p:txBody>
          <a:bodyPr anchor="ctr"/>
          <a:lstStyle/>
          <a:p>
            <a:pPr algn="r"/>
            <a:r>
              <a:rPr lang="en-US" sz="1200" dirty="0">
                <a:solidFill>
                  <a:srgbClr val="898989"/>
                </a:solidFill>
                <a:latin typeface="Calibri" pitchFamily="34" charset="0"/>
              </a:rPr>
              <a:t>Page – </a:t>
            </a:r>
            <a:fld id="{05956456-435B-441B-8DDD-694BF5C345F1}" type="slidenum">
              <a:rPr lang="en-US" sz="1200" smtClean="0">
                <a:solidFill>
                  <a:srgbClr val="898989"/>
                </a:solidFill>
                <a:latin typeface="Calibri" pitchFamily="34" charset="0"/>
              </a:rPr>
              <a:pPr algn="r"/>
              <a:t>5</a:t>
            </a:fld>
            <a:r>
              <a:rPr lang="en-US" sz="1200" dirty="0" smtClean="0">
                <a:solidFill>
                  <a:srgbClr val="898989"/>
                </a:solidFill>
                <a:latin typeface="Calibri" pitchFamily="34" charset="0"/>
              </a:rPr>
              <a:t>/13</a:t>
            </a:r>
            <a:endParaRPr lang="en-US" sz="1200" dirty="0">
              <a:solidFill>
                <a:srgbClr val="898989"/>
              </a:solidFill>
              <a:latin typeface="Calibri" pitchFamily="34" charset="0"/>
            </a:endParaRPr>
          </a:p>
        </p:txBody>
      </p:sp>
      <p:sp>
        <p:nvSpPr>
          <p:cNvPr id="16" name="Text Placeholder 4"/>
          <p:cNvSpPr txBox="1">
            <a:spLocks/>
          </p:cNvSpPr>
          <p:nvPr/>
        </p:nvSpPr>
        <p:spPr bwMode="auto">
          <a:xfrm>
            <a:off x="0" y="1720850"/>
            <a:ext cx="2057400" cy="228600"/>
          </a:xfrm>
          <a:prstGeom prst="rect">
            <a:avLst/>
          </a:prstGeom>
          <a:solidFill>
            <a:schemeClr val="accent1">
              <a:lumMod val="75000"/>
              <a:alpha val="70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dirty="0">
              <a:ln>
                <a:noFill/>
              </a:ln>
              <a:solidFill>
                <a:schemeClr val="tx1"/>
              </a:solidFill>
              <a:effectLst/>
              <a:uLnTx/>
              <a:uFillTx/>
              <a:latin typeface="+mn-lt"/>
              <a:ea typeface="+mn-ea"/>
              <a:cs typeface="+mn-cs"/>
            </a:endParaRPr>
          </a:p>
        </p:txBody>
      </p:sp>
      <p:sp>
        <p:nvSpPr>
          <p:cNvPr id="13" name="Rectangle 12"/>
          <p:cNvSpPr>
            <a:spLocks noChangeArrowheads="1"/>
          </p:cNvSpPr>
          <p:nvPr/>
        </p:nvSpPr>
        <p:spPr bwMode="auto">
          <a:xfrm>
            <a:off x="0" y="1187450"/>
            <a:ext cx="2133600" cy="4478149"/>
          </a:xfrm>
          <a:prstGeom prst="rect">
            <a:avLst/>
          </a:prstGeom>
          <a:noFill/>
          <a:ln w="9525">
            <a:noFill/>
            <a:miter lim="800000"/>
            <a:headEnd/>
            <a:tailEnd/>
          </a:ln>
        </p:spPr>
        <p:txBody>
          <a:bodyPr wrap="square">
            <a:spAutoFit/>
          </a:bodyPr>
          <a:lstStyle/>
          <a:p>
            <a:r>
              <a:rPr lang="en-US" sz="1500" b="1" dirty="0" smtClean="0">
                <a:solidFill>
                  <a:srgbClr val="00B0F0"/>
                </a:solidFill>
                <a:latin typeface="Times New Roman" pitchFamily="18" charset="0"/>
                <a:cs typeface="Times New Roman" pitchFamily="18" charset="0"/>
              </a:rPr>
              <a:t>Brane Models</a:t>
            </a:r>
          </a:p>
          <a:p>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chemeClr val="bg1"/>
                </a:solidFill>
                <a:latin typeface="Times New Roman" pitchFamily="18" charset="0"/>
                <a:cs typeface="Times New Roman" pitchFamily="18" charset="0"/>
              </a:rPr>
              <a:t>Standing GW-s in 4D</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00B0F0"/>
                </a:solidFill>
                <a:latin typeface="Times New Roman" pitchFamily="18" charset="0"/>
                <a:cs typeface="Times New Roman" pitchFamily="18" charset="0"/>
              </a:rPr>
              <a:t>GW-s from Brane</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00B0F0"/>
                </a:solidFill>
                <a:latin typeface="Times New Roman" pitchFamily="18" charset="0"/>
                <a:cs typeface="Times New Roman" pitchFamily="18" charset="0"/>
              </a:rPr>
              <a:t>Localization Problem</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FF9900"/>
                </a:solidFill>
                <a:latin typeface="Times New Roman" pitchFamily="18" charset="0"/>
                <a:cs typeface="Times New Roman" pitchFamily="18" charset="0"/>
              </a:rPr>
              <a:t>Mechanical Waves</a:t>
            </a:r>
          </a:p>
          <a:p>
            <a:pPr>
              <a:defRPr/>
            </a:pPr>
            <a:endParaRPr lang="en-US" sz="1500" b="1" dirty="0" smtClean="0">
              <a:solidFill>
                <a:srgbClr val="FF9900"/>
              </a:solidFill>
              <a:latin typeface="Times New Roman" pitchFamily="18" charset="0"/>
              <a:cs typeface="Times New Roman" pitchFamily="18" charset="0"/>
            </a:endParaRPr>
          </a:p>
          <a:p>
            <a:pPr>
              <a:defRPr/>
            </a:pPr>
            <a:r>
              <a:rPr lang="en-US" sz="1500" b="1" dirty="0" smtClean="0">
                <a:solidFill>
                  <a:srgbClr val="FF9900"/>
                </a:solidFill>
                <a:latin typeface="Times New Roman" pitchFamily="18" charset="0"/>
                <a:cs typeface="Times New Roman" pitchFamily="18" charset="0"/>
              </a:rPr>
              <a:t>Optical Lattices</a:t>
            </a:r>
            <a:r>
              <a:rPr lang="en-US" sz="1500" dirty="0" smtClean="0">
                <a:solidFill>
                  <a:srgbClr val="FF9900"/>
                </a:solidFill>
                <a:latin typeface="Times New Roman" pitchFamily="18" charset="0"/>
                <a:cs typeface="Times New Roman" pitchFamily="18" charset="0"/>
              </a:rPr>
              <a:t> </a:t>
            </a:r>
          </a:p>
          <a:p>
            <a:pPr>
              <a:defRPr/>
            </a:pPr>
            <a:endParaRPr lang="en-US" sz="1500" dirty="0" smtClean="0">
              <a:solidFill>
                <a:srgbClr val="00B0F0"/>
              </a:solidFill>
              <a:latin typeface="Times New Roman" pitchFamily="18" charset="0"/>
              <a:cs typeface="Times New Roman" pitchFamily="18" charset="0"/>
            </a:endParaRPr>
          </a:p>
          <a:p>
            <a:pPr>
              <a:defRPr/>
            </a:pPr>
            <a:r>
              <a:rPr lang="en-US" sz="1500" b="1" dirty="0" smtClean="0">
                <a:solidFill>
                  <a:srgbClr val="C00000"/>
                </a:solidFill>
                <a:latin typeface="Times New Roman" pitchFamily="18" charset="0"/>
                <a:cs typeface="Times New Roman" pitchFamily="18" charset="0"/>
              </a:rPr>
              <a:t>Boundary Conditions</a:t>
            </a:r>
          </a:p>
          <a:p>
            <a:pPr>
              <a:defRPr/>
            </a:pPr>
            <a:endParaRPr lang="en-US" sz="1500" b="1" dirty="0" smtClean="0">
              <a:solidFill>
                <a:srgbClr val="C00000"/>
              </a:solidFill>
              <a:latin typeface="Times New Roman" pitchFamily="18" charset="0"/>
              <a:cs typeface="Times New Roman" pitchFamily="18" charset="0"/>
            </a:endParaRPr>
          </a:p>
          <a:p>
            <a:r>
              <a:rPr lang="en-US" sz="1500" b="1" dirty="0" smtClean="0">
                <a:solidFill>
                  <a:srgbClr val="C00000"/>
                </a:solidFill>
                <a:latin typeface="Times New Roman" pitchFamily="18" charset="0"/>
                <a:cs typeface="Times New Roman" pitchFamily="18" charset="0"/>
              </a:rPr>
              <a:t>Localization of Scalars</a:t>
            </a:r>
          </a:p>
          <a:p>
            <a:endParaRPr lang="en-US" sz="1500" b="1" dirty="0" smtClean="0">
              <a:solidFill>
                <a:srgbClr val="C00000"/>
              </a:solidFill>
              <a:latin typeface="Times New Roman" pitchFamily="18" charset="0"/>
              <a:cs typeface="Times New Roman" pitchFamily="18" charset="0"/>
            </a:endParaRPr>
          </a:p>
          <a:p>
            <a:r>
              <a:rPr lang="en-US" sz="1500" b="1" dirty="0" smtClean="0">
                <a:solidFill>
                  <a:srgbClr val="C00000"/>
                </a:solidFill>
                <a:latin typeface="Times New Roman" pitchFamily="18" charset="0"/>
                <a:cs typeface="Times New Roman" pitchFamily="18" charset="0"/>
              </a:rPr>
              <a:t>Localization of Vectors</a:t>
            </a:r>
          </a:p>
          <a:p>
            <a:endParaRPr lang="en-US" sz="1500" b="1" dirty="0" smtClean="0">
              <a:solidFill>
                <a:srgbClr val="C00000"/>
              </a:solidFill>
              <a:latin typeface="Times New Roman" pitchFamily="18" charset="0"/>
              <a:cs typeface="Times New Roman" pitchFamily="18" charset="0"/>
            </a:endParaRPr>
          </a:p>
          <a:p>
            <a:r>
              <a:rPr lang="en-US" sz="1500" b="1" dirty="0" smtClean="0">
                <a:solidFill>
                  <a:srgbClr val="C00000"/>
                </a:solidFill>
                <a:latin typeface="Times New Roman" pitchFamily="18" charset="0"/>
                <a:cs typeface="Times New Roman" pitchFamily="18" charset="0"/>
              </a:rPr>
              <a:t>Localization of Spinors</a:t>
            </a:r>
          </a:p>
        </p:txBody>
      </p:sp>
      <p:sp>
        <p:nvSpPr>
          <p:cNvPr id="2" name="Footer Placeholder 1"/>
          <p:cNvSpPr>
            <a:spLocks noGrp="1"/>
          </p:cNvSpPr>
          <p:nvPr>
            <p:ph type="ftr" sz="quarter" idx="11"/>
          </p:nvPr>
        </p:nvSpPr>
        <p:spPr/>
        <p:txBody>
          <a:bodyPr/>
          <a:lstStyle/>
          <a:p>
            <a:r>
              <a:rPr lang="en-US" smtClean="0"/>
              <a:t>5D Standing Waves Braneworld</a:t>
            </a: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6826250"/>
            <a:ext cx="10668000" cy="730250"/>
          </a:xfrm>
          <a:solidFill>
            <a:schemeClr val="accent3">
              <a:lumMod val="40000"/>
              <a:lumOff val="60000"/>
            </a:schemeClr>
          </a:solidFill>
        </p:spPr>
        <p:txBody>
          <a:bodyPr anchor="t"/>
          <a:lstStyle/>
          <a:p>
            <a:pPr indent="12700" algn="l">
              <a:lnSpc>
                <a:spcPct val="80000"/>
              </a:lnSpc>
              <a:defRPr/>
            </a:pPr>
            <a:r>
              <a:rPr lang="en-US" sz="1000" dirty="0" smtClean="0">
                <a:solidFill>
                  <a:schemeClr val="accent1">
                    <a:lumMod val="50000"/>
                  </a:schemeClr>
                </a:solidFill>
              </a:rPr>
              <a:t/>
            </a:r>
            <a:br>
              <a:rPr lang="en-US" sz="1000" dirty="0" smtClean="0">
                <a:solidFill>
                  <a:schemeClr val="accent1">
                    <a:lumMod val="50000"/>
                  </a:schemeClr>
                </a:solidFill>
              </a:rPr>
            </a:br>
            <a:endParaRPr lang="en-US" sz="1000" dirty="0"/>
          </a:p>
        </p:txBody>
      </p:sp>
      <p:sp>
        <p:nvSpPr>
          <p:cNvPr id="11267" name="Text Placeholder 6"/>
          <p:cNvSpPr>
            <a:spLocks noGrp="1"/>
          </p:cNvSpPr>
          <p:nvPr>
            <p:ph type="body" sz="quarter" idx="4294967295"/>
          </p:nvPr>
        </p:nvSpPr>
        <p:spPr>
          <a:xfrm>
            <a:off x="2133600" y="1111250"/>
            <a:ext cx="8534400" cy="5715000"/>
          </a:xfrm>
          <a:solidFill>
            <a:schemeClr val="bg1"/>
          </a:solidFill>
        </p:spPr>
        <p:txBody>
          <a:bodyPr tIns="91440" rIns="365760" bIns="0"/>
          <a:lstStyle/>
          <a:p>
            <a:pPr marL="0" indent="12700" algn="just">
              <a:buFont typeface="Arial" charset="0"/>
              <a:buNone/>
            </a:pPr>
            <a:r>
              <a:rPr lang="en-US" sz="2000" dirty="0" smtClean="0">
                <a:latin typeface="Times New Roman" pitchFamily="18" charset="0"/>
                <a:cs typeface="Times New Roman" pitchFamily="18" charset="0"/>
              </a:rPr>
              <a:t>In the case of  </a:t>
            </a:r>
            <a:r>
              <a:rPr lang="en-US" sz="2000" b="1" dirty="0" smtClean="0">
                <a:solidFill>
                  <a:srgbClr val="0033CC"/>
                </a:solidFill>
                <a:latin typeface="Times New Roman" pitchFamily="18" charset="0"/>
                <a:cs typeface="Times New Roman" pitchFamily="18" charset="0"/>
              </a:rPr>
              <a:t>(1+4)</a:t>
            </a:r>
            <a:r>
              <a:rPr lang="en-US" sz="2000" dirty="0" smtClean="0">
                <a:latin typeface="Times New Roman" pitchFamily="18" charset="0"/>
                <a:cs typeface="Times New Roman" pitchFamily="18" charset="0"/>
              </a:rPr>
              <a:t>-space with bulk phantom-like massless scalar field,</a:t>
            </a:r>
            <a:r>
              <a:rPr lang="en-US" sz="2000" b="1" dirty="0" smtClean="0">
                <a:solidFill>
                  <a:srgbClr val="0033CC"/>
                </a:solidFill>
                <a:latin typeface="Times New Roman" pitchFamily="18" charset="0"/>
                <a:cs typeface="Times New Roman" pitchFamily="18" charset="0"/>
              </a:rPr>
              <a:t> σ(</a:t>
            </a:r>
            <a:r>
              <a:rPr lang="en-US" sz="2000" b="1" dirty="0" err="1" smtClean="0">
                <a:solidFill>
                  <a:srgbClr val="0033CC"/>
                </a:solidFill>
                <a:latin typeface="Times New Roman" pitchFamily="18" charset="0"/>
                <a:cs typeface="Times New Roman" pitchFamily="18" charset="0"/>
              </a:rPr>
              <a:t>t,r</a:t>
            </a:r>
            <a:r>
              <a:rPr lang="en-US" sz="2000" b="1" dirty="0" smtClean="0">
                <a:solidFill>
                  <a:srgbClr val="0033CC"/>
                </a:solidFill>
                <a:latin typeface="Times New Roman" pitchFamily="18" charset="0"/>
                <a:cs typeface="Times New Roman" pitchFamily="18" charset="0"/>
              </a:rPr>
              <a:t>)</a:t>
            </a:r>
            <a:r>
              <a:rPr lang="en-US" sz="2000" dirty="0" smtClean="0">
                <a:latin typeface="Times New Roman" pitchFamily="18" charset="0"/>
                <a:cs typeface="Times New Roman" pitchFamily="18" charset="0"/>
              </a:rPr>
              <a:t>, the </a:t>
            </a:r>
            <a:r>
              <a:rPr lang="en-US" sz="2000" b="1" dirty="0" smtClean="0">
                <a:solidFill>
                  <a:srgbClr val="0033CC"/>
                </a:solidFill>
                <a:latin typeface="Times New Roman" pitchFamily="18" charset="0"/>
                <a:cs typeface="Times New Roman" pitchFamily="18" charset="0"/>
              </a:rPr>
              <a:t>5D</a:t>
            </a:r>
            <a:r>
              <a:rPr lang="en-US" sz="2000" dirty="0" smtClean="0">
                <a:latin typeface="Times New Roman" pitchFamily="18" charset="0"/>
                <a:cs typeface="Times New Roman" pitchFamily="18" charset="0"/>
              </a:rPr>
              <a:t> </a:t>
            </a:r>
            <a:r>
              <a:rPr lang="en-US" sz="2000" b="1" dirty="0" smtClean="0">
                <a:solidFill>
                  <a:srgbClr val="008000"/>
                </a:solidFill>
                <a:latin typeface="Times New Roman" pitchFamily="18" charset="0"/>
                <a:cs typeface="Times New Roman" pitchFamily="18" charset="0"/>
              </a:rPr>
              <a:t>Einstein</a:t>
            </a:r>
            <a:r>
              <a:rPr lang="en-US" sz="2000" dirty="0" smtClean="0">
                <a:latin typeface="Times New Roman" pitchFamily="18" charset="0"/>
                <a:cs typeface="Times New Roman" pitchFamily="18" charset="0"/>
              </a:rPr>
              <a:t> equations,</a:t>
            </a:r>
            <a:endParaRPr lang="es-ES" sz="2000" dirty="0" smtClean="0">
              <a:latin typeface="Times New Roman" pitchFamily="18" charset="0"/>
              <a:cs typeface="Times New Roman" pitchFamily="18" charset="0"/>
            </a:endParaRPr>
          </a:p>
          <a:p>
            <a:pPr marL="0" indent="12700" algn="ctr">
              <a:buFont typeface="Arial" charset="0"/>
              <a:buNone/>
            </a:pPr>
            <a:r>
              <a:rPr lang="en-US" sz="2000" b="1" dirty="0" err="1" smtClean="0">
                <a:solidFill>
                  <a:srgbClr val="0033CC"/>
                </a:solidFill>
                <a:latin typeface="Times New Roman" pitchFamily="18" charset="0"/>
                <a:cs typeface="Times New Roman" pitchFamily="18" charset="0"/>
              </a:rPr>
              <a:t>R</a:t>
            </a:r>
            <a:r>
              <a:rPr lang="en-US" sz="2000" b="1" baseline="-25000" dirty="0" err="1" smtClean="0">
                <a:solidFill>
                  <a:srgbClr val="0033CC"/>
                </a:solidFill>
                <a:latin typeface="Times New Roman" pitchFamily="18" charset="0"/>
                <a:cs typeface="Times New Roman" pitchFamily="18" charset="0"/>
              </a:rPr>
              <a:t>ab</a:t>
            </a:r>
            <a:r>
              <a:rPr lang="en-US" sz="2000" b="1" dirty="0" smtClean="0">
                <a:solidFill>
                  <a:srgbClr val="0033CC"/>
                </a:solidFill>
                <a:latin typeface="Times New Roman" pitchFamily="18" charset="0"/>
                <a:cs typeface="Times New Roman" pitchFamily="18" charset="0"/>
              </a:rPr>
              <a:t> = - ∂</a:t>
            </a:r>
            <a:r>
              <a:rPr lang="en-US" sz="2000" b="1" baseline="-25000" dirty="0" err="1" smtClean="0">
                <a:solidFill>
                  <a:srgbClr val="0033CC"/>
                </a:solidFill>
                <a:latin typeface="Times New Roman" pitchFamily="18" charset="0"/>
                <a:cs typeface="Times New Roman" pitchFamily="18" charset="0"/>
              </a:rPr>
              <a:t>a</a:t>
            </a:r>
            <a:r>
              <a:rPr lang="en-US" sz="2000" b="1" dirty="0" err="1" smtClean="0">
                <a:solidFill>
                  <a:srgbClr val="0033CC"/>
                </a:solidFill>
                <a:latin typeface="Times New Roman" pitchFamily="18" charset="0"/>
                <a:cs typeface="Times New Roman" pitchFamily="18" charset="0"/>
              </a:rPr>
              <a:t>σ</a:t>
            </a:r>
            <a:r>
              <a:rPr lang="en-US" sz="2000" b="1" dirty="0" smtClean="0">
                <a:solidFill>
                  <a:srgbClr val="0033CC"/>
                </a:solidFill>
                <a:latin typeface="Times New Roman" pitchFamily="18" charset="0"/>
                <a:cs typeface="Times New Roman" pitchFamily="18" charset="0"/>
              </a:rPr>
              <a:t> ∂</a:t>
            </a:r>
            <a:r>
              <a:rPr lang="en-US" sz="2000" b="1" baseline="-25000" dirty="0" err="1" smtClean="0">
                <a:solidFill>
                  <a:srgbClr val="0033CC"/>
                </a:solidFill>
                <a:latin typeface="Times New Roman" pitchFamily="18" charset="0"/>
                <a:cs typeface="Times New Roman" pitchFamily="18" charset="0"/>
              </a:rPr>
              <a:t>b</a:t>
            </a:r>
            <a:r>
              <a:rPr lang="en-US" sz="2000" b="1" dirty="0" err="1" smtClean="0">
                <a:solidFill>
                  <a:srgbClr val="0033CC"/>
                </a:solidFill>
                <a:latin typeface="Times New Roman" pitchFamily="18" charset="0"/>
                <a:cs typeface="Times New Roman" pitchFamily="18" charset="0"/>
              </a:rPr>
              <a:t>σ</a:t>
            </a:r>
            <a:r>
              <a:rPr lang="en-US" sz="2000" b="1" dirty="0" smtClean="0">
                <a:solidFill>
                  <a:srgbClr val="0033CC"/>
                </a:solidFill>
                <a:latin typeface="Times New Roman" pitchFamily="18" charset="0"/>
                <a:cs typeface="Times New Roman" pitchFamily="18" charset="0"/>
              </a:rPr>
              <a:t> + 3/2 g</a:t>
            </a:r>
            <a:r>
              <a:rPr lang="en-US" sz="2000" b="1" baseline="-25000" dirty="0" smtClean="0">
                <a:solidFill>
                  <a:srgbClr val="0033CC"/>
                </a:solidFill>
                <a:latin typeface="Times New Roman" pitchFamily="18" charset="0"/>
                <a:cs typeface="Times New Roman" pitchFamily="18" charset="0"/>
              </a:rPr>
              <a:t>ab</a:t>
            </a:r>
            <a:r>
              <a:rPr lang="en-US" sz="2000" b="1" dirty="0" smtClean="0">
                <a:solidFill>
                  <a:srgbClr val="0033CC"/>
                </a:solidFill>
                <a:latin typeface="Times New Roman" pitchFamily="18" charset="0"/>
                <a:cs typeface="Times New Roman" pitchFamily="18" charset="0"/>
              </a:rPr>
              <a:t>Λ</a:t>
            </a:r>
            <a:r>
              <a:rPr lang="en-US" sz="2000" b="1" baseline="-25000" dirty="0" smtClean="0">
                <a:solidFill>
                  <a:srgbClr val="0033CC"/>
                </a:solidFill>
                <a:latin typeface="Times New Roman" pitchFamily="18" charset="0"/>
                <a:cs typeface="Times New Roman" pitchFamily="18" charset="0"/>
              </a:rPr>
              <a:t>5</a:t>
            </a:r>
            <a:r>
              <a:rPr lang="es-ES" sz="2000" b="1" dirty="0" smtClean="0">
                <a:solidFill>
                  <a:srgbClr val="0033CC"/>
                </a:solidFill>
                <a:latin typeface="Times New Roman" pitchFamily="18" charset="0"/>
                <a:cs typeface="Times New Roman" pitchFamily="18" charset="0"/>
              </a:rPr>
              <a:t> </a:t>
            </a:r>
            <a:r>
              <a:rPr lang="es-ES" sz="2000" b="1" dirty="0" smtClean="0">
                <a:latin typeface="Times New Roman" pitchFamily="18" charset="0"/>
                <a:cs typeface="Times New Roman" pitchFamily="18" charset="0"/>
              </a:rPr>
              <a:t>,</a:t>
            </a:r>
          </a:p>
          <a:p>
            <a:pPr marL="0" indent="12700" algn="just">
              <a:buFont typeface="Arial" charset="0"/>
              <a:buNone/>
            </a:pPr>
            <a:r>
              <a:rPr lang="en-US" sz="2000" dirty="0" smtClean="0">
                <a:latin typeface="Times New Roman" pitchFamily="18" charset="0"/>
                <a:cs typeface="Times New Roman" pitchFamily="18" charset="0"/>
              </a:rPr>
              <a:t>have the standing wave solution </a:t>
            </a:r>
            <a:r>
              <a:rPr lang="en-US" sz="2000" b="1" dirty="0" smtClean="0">
                <a:solidFill>
                  <a:srgbClr val="FF3300"/>
                </a:solidFill>
                <a:latin typeface="Times New Roman" pitchFamily="18" charset="0"/>
                <a:cs typeface="Times New Roman" pitchFamily="18" charset="0"/>
              </a:rPr>
              <a:t>[1]</a:t>
            </a:r>
            <a:r>
              <a:rPr lang="en-US" sz="2000" dirty="0" smtClean="0">
                <a:latin typeface="Times New Roman" pitchFamily="18" charset="0"/>
                <a:cs typeface="Times New Roman" pitchFamily="18" charset="0"/>
              </a:rPr>
              <a:t>,</a:t>
            </a:r>
          </a:p>
          <a:p>
            <a:pPr marL="0" indent="12700" algn="ctr">
              <a:buFont typeface="Arial" charset="0"/>
              <a:buNone/>
            </a:pPr>
            <a:r>
              <a:rPr lang="en-US" sz="2000" b="1" dirty="0" smtClean="0">
                <a:solidFill>
                  <a:srgbClr val="0033CC"/>
                </a:solidFill>
                <a:latin typeface="Times New Roman" pitchFamily="18" charset="0"/>
                <a:cs typeface="Times New Roman" pitchFamily="18" charset="0"/>
              </a:rPr>
              <a:t>ds</a:t>
            </a:r>
            <a:r>
              <a:rPr lang="en-US" sz="2000" b="1" baseline="50000" dirty="0" smtClean="0">
                <a:solidFill>
                  <a:srgbClr val="0033CC"/>
                </a:solidFill>
                <a:latin typeface="Times New Roman" pitchFamily="18" charset="0"/>
                <a:cs typeface="Times New Roman" pitchFamily="18" charset="0"/>
              </a:rPr>
              <a:t>2</a:t>
            </a:r>
            <a:r>
              <a:rPr lang="en-US" sz="2000" b="1" dirty="0" smtClean="0">
                <a:solidFill>
                  <a:srgbClr val="0033CC"/>
                </a:solidFill>
                <a:latin typeface="Times New Roman" pitchFamily="18" charset="0"/>
                <a:cs typeface="Times New Roman" pitchFamily="18" charset="0"/>
              </a:rPr>
              <a:t> = e</a:t>
            </a:r>
            <a:r>
              <a:rPr lang="en-US" sz="2000" b="1" baseline="50000" dirty="0" smtClean="0">
                <a:solidFill>
                  <a:srgbClr val="0033CC"/>
                </a:solidFill>
                <a:latin typeface="Times New Roman" pitchFamily="18" charset="0"/>
                <a:cs typeface="Times New Roman" pitchFamily="18" charset="0"/>
              </a:rPr>
              <a:t>2a|r|</a:t>
            </a:r>
            <a:r>
              <a:rPr lang="en-US" sz="2000" b="1" dirty="0" smtClean="0">
                <a:solidFill>
                  <a:srgbClr val="0033CC"/>
                </a:solidFill>
                <a:latin typeface="Times New Roman" pitchFamily="18" charset="0"/>
                <a:cs typeface="Times New Roman" pitchFamily="18" charset="0"/>
              </a:rPr>
              <a:t>(dt</a:t>
            </a:r>
            <a:r>
              <a:rPr lang="en-US" sz="2000" b="1" baseline="50000" dirty="0" smtClean="0">
                <a:solidFill>
                  <a:srgbClr val="0033CC"/>
                </a:solidFill>
                <a:latin typeface="Times New Roman" pitchFamily="18" charset="0"/>
                <a:cs typeface="Times New Roman" pitchFamily="18" charset="0"/>
              </a:rPr>
              <a:t>2</a:t>
            </a:r>
            <a:r>
              <a:rPr lang="en-US" sz="2000" b="1" dirty="0" smtClean="0">
                <a:solidFill>
                  <a:srgbClr val="0033CC"/>
                </a:solidFill>
                <a:latin typeface="Times New Roman" pitchFamily="18" charset="0"/>
                <a:cs typeface="Times New Roman" pitchFamily="18" charset="0"/>
              </a:rPr>
              <a:t> - e</a:t>
            </a:r>
            <a:r>
              <a:rPr lang="en-US" sz="2000" b="1" baseline="50000" dirty="0" smtClean="0">
                <a:solidFill>
                  <a:srgbClr val="0033CC"/>
                </a:solidFill>
                <a:latin typeface="Times New Roman" pitchFamily="18" charset="0"/>
                <a:cs typeface="Times New Roman" pitchFamily="18" charset="0"/>
              </a:rPr>
              <a:t>u</a:t>
            </a:r>
            <a:r>
              <a:rPr lang="en-US" sz="2000" b="1" dirty="0" smtClean="0">
                <a:solidFill>
                  <a:srgbClr val="0033CC"/>
                </a:solidFill>
                <a:latin typeface="Times New Roman" pitchFamily="18" charset="0"/>
                <a:cs typeface="Times New Roman" pitchFamily="18" charset="0"/>
              </a:rPr>
              <a:t>dx</a:t>
            </a:r>
            <a:r>
              <a:rPr lang="en-US" sz="2000" b="1" baseline="50000" dirty="0" smtClean="0">
                <a:solidFill>
                  <a:srgbClr val="0033CC"/>
                </a:solidFill>
                <a:latin typeface="Times New Roman" pitchFamily="18" charset="0"/>
                <a:cs typeface="Times New Roman" pitchFamily="18" charset="0"/>
              </a:rPr>
              <a:t>2</a:t>
            </a:r>
            <a:r>
              <a:rPr lang="en-US" sz="2000" b="1" dirty="0" smtClean="0">
                <a:solidFill>
                  <a:srgbClr val="0033CC"/>
                </a:solidFill>
                <a:latin typeface="Times New Roman" pitchFamily="18" charset="0"/>
                <a:cs typeface="Times New Roman" pitchFamily="18" charset="0"/>
              </a:rPr>
              <a:t> - e</a:t>
            </a:r>
            <a:r>
              <a:rPr lang="en-US" sz="2000" b="1" baseline="50000" dirty="0" smtClean="0">
                <a:solidFill>
                  <a:srgbClr val="0033CC"/>
                </a:solidFill>
                <a:latin typeface="Times New Roman" pitchFamily="18" charset="0"/>
                <a:cs typeface="Times New Roman" pitchFamily="18" charset="0"/>
              </a:rPr>
              <a:t>u</a:t>
            </a:r>
            <a:r>
              <a:rPr lang="en-US" sz="2000" b="1" dirty="0" smtClean="0">
                <a:solidFill>
                  <a:srgbClr val="0033CC"/>
                </a:solidFill>
                <a:latin typeface="Times New Roman" pitchFamily="18" charset="0"/>
                <a:cs typeface="Times New Roman" pitchFamily="18" charset="0"/>
              </a:rPr>
              <a:t>dy</a:t>
            </a:r>
            <a:r>
              <a:rPr lang="en-US" sz="2000" b="1" baseline="50000" dirty="0" smtClean="0">
                <a:solidFill>
                  <a:srgbClr val="0033CC"/>
                </a:solidFill>
                <a:latin typeface="Times New Roman" pitchFamily="18" charset="0"/>
                <a:cs typeface="Times New Roman" pitchFamily="18" charset="0"/>
              </a:rPr>
              <a:t>2</a:t>
            </a:r>
            <a:r>
              <a:rPr lang="en-US" sz="2000" b="1" dirty="0" smtClean="0">
                <a:solidFill>
                  <a:srgbClr val="0033CC"/>
                </a:solidFill>
                <a:latin typeface="Times New Roman" pitchFamily="18" charset="0"/>
                <a:cs typeface="Times New Roman" pitchFamily="18" charset="0"/>
              </a:rPr>
              <a:t> - e</a:t>
            </a:r>
            <a:r>
              <a:rPr lang="en-US" sz="2000" b="1" baseline="50000" dirty="0" smtClean="0">
                <a:solidFill>
                  <a:srgbClr val="0033CC"/>
                </a:solidFill>
                <a:latin typeface="Times New Roman" pitchFamily="18" charset="0"/>
                <a:cs typeface="Times New Roman" pitchFamily="18" charset="0"/>
              </a:rPr>
              <a:t>-2u</a:t>
            </a:r>
            <a:r>
              <a:rPr lang="en-US" sz="2000" b="1" dirty="0" smtClean="0">
                <a:solidFill>
                  <a:srgbClr val="0033CC"/>
                </a:solidFill>
                <a:latin typeface="Times New Roman" pitchFamily="18" charset="0"/>
                <a:cs typeface="Times New Roman" pitchFamily="18" charset="0"/>
              </a:rPr>
              <a:t>dz</a:t>
            </a:r>
            <a:r>
              <a:rPr lang="en-US" sz="2000" b="1" baseline="50000" dirty="0" smtClean="0">
                <a:solidFill>
                  <a:srgbClr val="0033CC"/>
                </a:solidFill>
                <a:latin typeface="Times New Roman" pitchFamily="18" charset="0"/>
                <a:cs typeface="Times New Roman" pitchFamily="18" charset="0"/>
              </a:rPr>
              <a:t>2</a:t>
            </a:r>
            <a:r>
              <a:rPr lang="en-US" sz="2000" b="1" dirty="0" smtClean="0">
                <a:solidFill>
                  <a:srgbClr val="0033CC"/>
                </a:solidFill>
                <a:latin typeface="Times New Roman" pitchFamily="18" charset="0"/>
                <a:cs typeface="Times New Roman" pitchFamily="18" charset="0"/>
              </a:rPr>
              <a:t>) - dr</a:t>
            </a:r>
            <a:r>
              <a:rPr lang="en-US" sz="2000" b="1" baseline="50000" dirty="0" smtClean="0">
                <a:solidFill>
                  <a:srgbClr val="0033CC"/>
                </a:solidFill>
                <a:latin typeface="Times New Roman" pitchFamily="18" charset="0"/>
                <a:cs typeface="Times New Roman" pitchFamily="18" charset="0"/>
              </a:rPr>
              <a:t>2</a:t>
            </a:r>
            <a:r>
              <a:rPr lang="en-US" sz="2000" b="1" dirty="0" smtClean="0">
                <a:solidFill>
                  <a:schemeClr val="hlink"/>
                </a:solidFill>
                <a:latin typeface="Times New Roman" pitchFamily="18" charset="0"/>
                <a:cs typeface="Times New Roman" pitchFamily="18" charset="0"/>
              </a:rPr>
              <a:t> </a:t>
            </a:r>
            <a:r>
              <a:rPr lang="en-US" sz="2000" b="1" dirty="0" smtClean="0">
                <a:latin typeface="Times New Roman" pitchFamily="18" charset="0"/>
                <a:cs typeface="Times New Roman" pitchFamily="18" charset="0"/>
              </a:rPr>
              <a:t>,</a:t>
            </a:r>
          </a:p>
          <a:p>
            <a:pPr marL="0" indent="12700" algn="ctr">
              <a:buFont typeface="Arial" charset="0"/>
              <a:buNone/>
            </a:pPr>
            <a:r>
              <a:rPr lang="en-US" sz="2000" b="1" dirty="0" smtClean="0">
                <a:solidFill>
                  <a:srgbClr val="0033CC"/>
                </a:solidFill>
                <a:latin typeface="Times New Roman" pitchFamily="18" charset="0"/>
                <a:cs typeface="Times New Roman" pitchFamily="18" charset="0"/>
              </a:rPr>
              <a:t>u(</a:t>
            </a:r>
            <a:r>
              <a:rPr lang="en-US" sz="2000" b="1" dirty="0" err="1" smtClean="0">
                <a:solidFill>
                  <a:srgbClr val="0033CC"/>
                </a:solidFill>
                <a:latin typeface="Times New Roman" pitchFamily="18" charset="0"/>
                <a:cs typeface="Times New Roman" pitchFamily="18" charset="0"/>
              </a:rPr>
              <a:t>t,r</a:t>
            </a:r>
            <a:r>
              <a:rPr lang="en-US" sz="2000" b="1" dirty="0" smtClean="0">
                <a:solidFill>
                  <a:srgbClr val="0033CC"/>
                </a:solidFill>
                <a:latin typeface="Times New Roman" pitchFamily="18" charset="0"/>
                <a:cs typeface="Times New Roman" pitchFamily="18" charset="0"/>
              </a:rPr>
              <a:t>) = A  </a:t>
            </a:r>
            <a:r>
              <a:rPr lang="en-US" sz="2000" b="1" i="1" dirty="0" smtClean="0">
                <a:solidFill>
                  <a:srgbClr val="0033CC"/>
                </a:solidFill>
                <a:latin typeface="Times New Roman" pitchFamily="18" charset="0"/>
                <a:cs typeface="Times New Roman" pitchFamily="18" charset="0"/>
              </a:rPr>
              <a:t>sin</a:t>
            </a:r>
            <a:r>
              <a:rPr lang="en-US" sz="2000" b="1" dirty="0" smtClean="0">
                <a:solidFill>
                  <a:srgbClr val="0033CC"/>
                </a:solidFill>
                <a:latin typeface="Times New Roman" pitchFamily="18" charset="0"/>
                <a:cs typeface="Times New Roman" pitchFamily="18" charset="0"/>
              </a:rPr>
              <a:t>(</a:t>
            </a:r>
            <a:r>
              <a:rPr lang="en-US" sz="2000" b="1" dirty="0" err="1" smtClean="0">
                <a:solidFill>
                  <a:srgbClr val="0033CC"/>
                </a:solidFill>
                <a:latin typeface="Times New Roman" pitchFamily="18" charset="0"/>
                <a:cs typeface="Times New Roman" pitchFamily="18" charset="0"/>
              </a:rPr>
              <a:t>ωt</a:t>
            </a:r>
            <a:r>
              <a:rPr lang="en-US" sz="2000" b="1" dirty="0" smtClean="0">
                <a:solidFill>
                  <a:srgbClr val="0033CC"/>
                </a:solidFill>
                <a:latin typeface="Times New Roman" pitchFamily="18" charset="0"/>
                <a:cs typeface="Times New Roman" pitchFamily="18" charset="0"/>
              </a:rPr>
              <a:t>) e</a:t>
            </a:r>
            <a:r>
              <a:rPr lang="en-US" sz="2000" b="1" baseline="50000" dirty="0" smtClean="0">
                <a:solidFill>
                  <a:srgbClr val="0033CC"/>
                </a:solidFill>
                <a:latin typeface="Times New Roman" pitchFamily="18" charset="0"/>
                <a:cs typeface="Times New Roman" pitchFamily="18" charset="0"/>
              </a:rPr>
              <a:t>-2ar</a:t>
            </a:r>
            <a:r>
              <a:rPr lang="en-US" sz="2000" b="1" dirty="0" smtClean="0">
                <a:solidFill>
                  <a:srgbClr val="0033CC"/>
                </a:solidFill>
                <a:latin typeface="Times New Roman" pitchFamily="18" charset="0"/>
                <a:cs typeface="Times New Roman" pitchFamily="18" charset="0"/>
              </a:rPr>
              <a:t> Y</a:t>
            </a:r>
            <a:r>
              <a:rPr lang="en-US" sz="2000" b="1" baseline="-20000" dirty="0" smtClean="0">
                <a:solidFill>
                  <a:srgbClr val="0033CC"/>
                </a:solidFill>
                <a:latin typeface="Times New Roman" pitchFamily="18" charset="0"/>
                <a:cs typeface="Times New Roman" pitchFamily="18" charset="0"/>
              </a:rPr>
              <a:t>2</a:t>
            </a:r>
            <a:r>
              <a:rPr lang="en-US" sz="2000" b="1" dirty="0" smtClean="0">
                <a:solidFill>
                  <a:srgbClr val="0033CC"/>
                </a:solidFill>
                <a:latin typeface="Times New Roman" pitchFamily="18" charset="0"/>
                <a:cs typeface="Times New Roman" pitchFamily="18" charset="0"/>
              </a:rPr>
              <a:t>(</a:t>
            </a:r>
            <a:r>
              <a:rPr lang="en-US" sz="2000" b="1" dirty="0" err="1" smtClean="0">
                <a:solidFill>
                  <a:srgbClr val="0033CC"/>
                </a:solidFill>
                <a:latin typeface="Times New Roman" pitchFamily="18" charset="0"/>
                <a:cs typeface="Times New Roman" pitchFamily="18" charset="0"/>
              </a:rPr>
              <a:t>ωe</a:t>
            </a:r>
            <a:r>
              <a:rPr lang="en-US" sz="2000" b="1" baseline="50000" dirty="0" err="1" smtClean="0">
                <a:solidFill>
                  <a:srgbClr val="0033CC"/>
                </a:solidFill>
                <a:latin typeface="Times New Roman" pitchFamily="18" charset="0"/>
                <a:cs typeface="Times New Roman" pitchFamily="18" charset="0"/>
              </a:rPr>
              <a:t>-ar</a:t>
            </a:r>
            <a:r>
              <a:rPr lang="en-US" sz="2000" b="1" dirty="0" smtClean="0">
                <a:solidFill>
                  <a:srgbClr val="0033CC"/>
                </a:solidFill>
                <a:latin typeface="Times New Roman" pitchFamily="18" charset="0"/>
                <a:cs typeface="Times New Roman" pitchFamily="18" charset="0"/>
              </a:rPr>
              <a:t>/a)</a:t>
            </a:r>
            <a:r>
              <a:rPr lang="en-US" sz="2000" b="1" dirty="0" smtClean="0">
                <a:solidFill>
                  <a:schemeClr val="hlink"/>
                </a:solidFill>
                <a:latin typeface="Times New Roman" pitchFamily="18" charset="0"/>
                <a:cs typeface="Times New Roman" pitchFamily="18" charset="0"/>
              </a:rPr>
              <a:t> </a:t>
            </a:r>
            <a:r>
              <a:rPr lang="en-US" sz="2000" b="1" dirty="0" smtClean="0">
                <a:latin typeface="Times New Roman" pitchFamily="18" charset="0"/>
                <a:cs typeface="Times New Roman" pitchFamily="18" charset="0"/>
              </a:rPr>
              <a:t>,</a:t>
            </a:r>
            <a:r>
              <a:rPr lang="en-US" sz="2000" b="1" dirty="0" smtClean="0">
                <a:solidFill>
                  <a:schemeClr val="hlink"/>
                </a:solidFill>
                <a:latin typeface="Times New Roman" pitchFamily="18" charset="0"/>
                <a:cs typeface="Times New Roman" pitchFamily="18" charset="0"/>
              </a:rPr>
              <a:t> </a:t>
            </a:r>
          </a:p>
          <a:p>
            <a:pPr marL="0" indent="12700" algn="just">
              <a:buNone/>
            </a:pPr>
            <a:r>
              <a:rPr lang="en-US" sz="2000" dirty="0" smtClean="0">
                <a:latin typeface="Times New Roman" pitchFamily="18" charset="0"/>
                <a:cs typeface="Times New Roman" pitchFamily="18" charset="0"/>
              </a:rPr>
              <a:t>where </a:t>
            </a:r>
            <a:r>
              <a:rPr lang="en-US" sz="2000" b="1" dirty="0" smtClean="0">
                <a:solidFill>
                  <a:srgbClr val="0033CC"/>
                </a:solidFill>
                <a:latin typeface="Times New Roman" pitchFamily="18" charset="0"/>
                <a:cs typeface="Times New Roman" pitchFamily="18" charset="0"/>
              </a:rPr>
              <a:t>a = (3Λ</a:t>
            </a:r>
            <a:r>
              <a:rPr lang="en-US" sz="2000" b="1" baseline="-25000" dirty="0" smtClean="0">
                <a:solidFill>
                  <a:srgbClr val="0033CC"/>
                </a:solidFill>
                <a:latin typeface="Times New Roman" pitchFamily="18" charset="0"/>
                <a:cs typeface="Times New Roman" pitchFamily="18" charset="0"/>
              </a:rPr>
              <a:t>5</a:t>
            </a:r>
            <a:r>
              <a:rPr lang="en-US" sz="2000" b="1" dirty="0" smtClean="0">
                <a:solidFill>
                  <a:srgbClr val="0033CC"/>
                </a:solidFill>
                <a:latin typeface="Times New Roman" pitchFamily="18" charset="0"/>
                <a:cs typeface="Times New Roman" pitchFamily="18" charset="0"/>
              </a:rPr>
              <a:t>/8)</a:t>
            </a:r>
            <a:r>
              <a:rPr lang="en-US" sz="2000" b="1" baseline="30000" dirty="0" smtClean="0">
                <a:solidFill>
                  <a:srgbClr val="0033CC"/>
                </a:solidFill>
                <a:latin typeface="Times New Roman" pitchFamily="18" charset="0"/>
                <a:cs typeface="Times New Roman" pitchFamily="18" charset="0"/>
              </a:rPr>
              <a:t>1/2</a:t>
            </a:r>
            <a:r>
              <a:rPr lang="en-US" sz="2000" b="1" dirty="0" smtClean="0">
                <a:solidFill>
                  <a:srgbClr val="0033CC"/>
                </a:solidFill>
                <a:latin typeface="Times New Roman" pitchFamily="18" charset="0"/>
                <a:cs typeface="Times New Roman" pitchFamily="18" charset="0"/>
              </a:rPr>
              <a:t> </a:t>
            </a:r>
            <a:r>
              <a:rPr lang="en-US" sz="2000" dirty="0" smtClean="0">
                <a:latin typeface="Times New Roman" pitchFamily="18" charset="0"/>
                <a:cs typeface="Times New Roman" pitchFamily="18" charset="0"/>
              </a:rPr>
              <a:t>is the curvature scale, </a:t>
            </a:r>
            <a:r>
              <a:rPr lang="en-US" sz="2000" b="1" dirty="0" smtClean="0">
                <a:solidFill>
                  <a:srgbClr val="0033CC"/>
                </a:solidFill>
                <a:latin typeface="Times New Roman" pitchFamily="18" charset="0"/>
                <a:cs typeface="Times New Roman" pitchFamily="18" charset="0"/>
              </a:rPr>
              <a:t>A</a:t>
            </a:r>
            <a:r>
              <a:rPr lang="en-US" sz="2000" dirty="0" smtClean="0">
                <a:latin typeface="Times New Roman" pitchFamily="18" charset="0"/>
                <a:cs typeface="Times New Roman" pitchFamily="18" charset="0"/>
              </a:rPr>
              <a:t> is a constant and</a:t>
            </a:r>
            <a:r>
              <a:rPr lang="en-US" sz="2000" b="1" dirty="0" smtClean="0">
                <a:solidFill>
                  <a:schemeClr val="hlink"/>
                </a:solidFill>
                <a:latin typeface="Times New Roman" pitchFamily="18" charset="0"/>
                <a:cs typeface="Times New Roman" pitchFamily="18" charset="0"/>
              </a:rPr>
              <a:t> </a:t>
            </a:r>
            <a:r>
              <a:rPr lang="en-US" sz="2000" b="1" dirty="0" smtClean="0">
                <a:solidFill>
                  <a:srgbClr val="0033CC"/>
                </a:solidFill>
                <a:latin typeface="Times New Roman" pitchFamily="18" charset="0"/>
                <a:cs typeface="Times New Roman" pitchFamily="18" charset="0"/>
              </a:rPr>
              <a:t>Y</a:t>
            </a:r>
            <a:r>
              <a:rPr lang="en-US" sz="2000" b="1" baseline="-20000" dirty="0" smtClean="0">
                <a:solidFill>
                  <a:srgbClr val="0033CC"/>
                </a:solidFill>
                <a:latin typeface="Times New Roman" pitchFamily="18" charset="0"/>
                <a:cs typeface="Times New Roman" pitchFamily="18" charset="0"/>
              </a:rPr>
              <a:t>2</a:t>
            </a:r>
            <a:r>
              <a:rPr lang="en-US" sz="2000" b="1" dirty="0" smtClean="0">
                <a:solidFill>
                  <a:srgbClr val="0033CC"/>
                </a:solidFill>
                <a:latin typeface="Times New Roman" pitchFamily="18" charset="0"/>
                <a:cs typeface="Times New Roman" pitchFamily="18" charset="0"/>
              </a:rPr>
              <a:t>(r) </a:t>
            </a:r>
            <a:r>
              <a:rPr lang="en-US" sz="2000" dirty="0" smtClean="0">
                <a:latin typeface="Times New Roman" pitchFamily="18" charset="0"/>
                <a:cs typeface="Times New Roman" pitchFamily="18" charset="0"/>
              </a:rPr>
              <a:t>is the </a:t>
            </a:r>
            <a:r>
              <a:rPr lang="en-US" sz="2000" b="1" dirty="0" smtClean="0">
                <a:solidFill>
                  <a:srgbClr val="0033CC"/>
                </a:solidFill>
                <a:latin typeface="Times New Roman" pitchFamily="18" charset="0"/>
                <a:cs typeface="Times New Roman" pitchFamily="18" charset="0"/>
              </a:rPr>
              <a:t>2</a:t>
            </a:r>
            <a:r>
              <a:rPr lang="en-US" sz="2000" baseline="30000" dirty="0" smtClean="0">
                <a:latin typeface="Times New Roman" pitchFamily="18" charset="0"/>
                <a:cs typeface="Times New Roman" pitchFamily="18" charset="0"/>
              </a:rPr>
              <a:t>nd</a:t>
            </a:r>
            <a:r>
              <a:rPr lang="en-US" sz="2000" dirty="0" smtClean="0">
                <a:latin typeface="Times New Roman" pitchFamily="18" charset="0"/>
                <a:cs typeface="Times New Roman" pitchFamily="18" charset="0"/>
              </a:rPr>
              <a:t> order </a:t>
            </a:r>
            <a:r>
              <a:rPr lang="en-US" sz="2000" b="1" dirty="0" smtClean="0">
                <a:solidFill>
                  <a:srgbClr val="008000"/>
                </a:solidFill>
                <a:latin typeface="Times New Roman" pitchFamily="18" charset="0"/>
                <a:cs typeface="Times New Roman" pitchFamily="18" charset="0"/>
              </a:rPr>
              <a:t>Bessel</a:t>
            </a:r>
            <a:r>
              <a:rPr lang="en-US" sz="2000" dirty="0" smtClean="0">
                <a:latin typeface="Times New Roman" pitchFamily="18" charset="0"/>
                <a:cs typeface="Times New Roman" pitchFamily="18" charset="0"/>
              </a:rPr>
              <a:t> function of the second kind. </a:t>
            </a:r>
          </a:p>
          <a:p>
            <a:pPr marL="0" indent="12700" algn="just">
              <a:buFont typeface="Arial" charset="0"/>
              <a:buNone/>
            </a:pPr>
            <a:r>
              <a:rPr lang="en-US" sz="2000" dirty="0" smtClean="0">
                <a:latin typeface="Times New Roman" pitchFamily="18" charset="0"/>
                <a:cs typeface="Times New Roman" pitchFamily="18" charset="0"/>
              </a:rPr>
              <a:t>     Standing waves can provide a new universal localization mechanism. Indeed, as it is clear from the equations of motion of </a:t>
            </a:r>
            <a:r>
              <a:rPr lang="en-US" sz="2000" dirty="0" err="1" smtClean="0">
                <a:latin typeface="Times New Roman" pitchFamily="18" charset="0"/>
                <a:cs typeface="Times New Roman" pitchFamily="18" charset="0"/>
              </a:rPr>
              <a:t>spinless</a:t>
            </a:r>
            <a:r>
              <a:rPr lang="en-US" sz="2000" dirty="0" smtClean="0">
                <a:latin typeface="Times New Roman" pitchFamily="18" charset="0"/>
                <a:cs typeface="Times New Roman" pitchFamily="18" charset="0"/>
              </a:rPr>
              <a:t> particles in the </a:t>
            </a:r>
            <a:r>
              <a:rPr lang="en-US" sz="2000" dirty="0" err="1" smtClean="0">
                <a:latin typeface="Times New Roman" pitchFamily="18" charset="0"/>
                <a:cs typeface="Times New Roman" pitchFamily="18" charset="0"/>
              </a:rPr>
              <a:t>quadrupole</a:t>
            </a:r>
            <a:r>
              <a:rPr lang="en-US" sz="2000" dirty="0" smtClean="0">
                <a:latin typeface="Times New Roman" pitchFamily="18" charset="0"/>
                <a:cs typeface="Times New Roman" pitchFamily="18" charset="0"/>
              </a:rPr>
              <a:t> approximation </a:t>
            </a:r>
            <a:r>
              <a:rPr lang="en-US" sz="2000" b="1" dirty="0" smtClean="0">
                <a:solidFill>
                  <a:srgbClr val="FF3300"/>
                </a:solidFill>
                <a:latin typeface="Times New Roman" pitchFamily="18" charset="0"/>
                <a:cs typeface="Times New Roman" pitchFamily="18" charset="0"/>
              </a:rPr>
              <a:t>[2]</a:t>
            </a:r>
            <a:r>
              <a:rPr lang="en-US" sz="2000" dirty="0">
                <a:latin typeface="Times New Roman" pitchFamily="18" charset="0"/>
                <a:cs typeface="Times New Roman" pitchFamily="18" charset="0"/>
              </a:rPr>
              <a:t>,</a:t>
            </a:r>
            <a:endParaRPr lang="en-US" sz="2000" dirty="0" smtClean="0">
              <a:latin typeface="Times New Roman" pitchFamily="18" charset="0"/>
              <a:cs typeface="Times New Roman" pitchFamily="18" charset="0"/>
            </a:endParaRPr>
          </a:p>
          <a:p>
            <a:pPr marL="0" indent="12700" algn="ctr">
              <a:buFont typeface="Arial" charset="0"/>
              <a:buNone/>
            </a:pPr>
            <a:r>
              <a:rPr lang="en-US" sz="2000" b="1" dirty="0" smtClean="0">
                <a:solidFill>
                  <a:srgbClr val="0033CC"/>
                </a:solidFill>
                <a:latin typeface="Times New Roman" pitchFamily="18" charset="0"/>
                <a:cs typeface="Times New Roman" pitchFamily="18" charset="0"/>
              </a:rPr>
              <a:t>DP</a:t>
            </a:r>
            <a:r>
              <a:rPr lang="el-GR" sz="2000" b="1" baseline="50000" dirty="0" smtClean="0">
                <a:solidFill>
                  <a:srgbClr val="0033CC"/>
                </a:solidFill>
                <a:latin typeface="Times New Roman" pitchFamily="18" charset="0"/>
                <a:cs typeface="Times New Roman" pitchFamily="18" charset="0"/>
              </a:rPr>
              <a:t>ν</a:t>
            </a:r>
            <a:r>
              <a:rPr lang="en-US" sz="2000" b="1" dirty="0" smtClean="0">
                <a:solidFill>
                  <a:srgbClr val="0033CC"/>
                </a:solidFill>
                <a:latin typeface="Times New Roman" pitchFamily="18" charset="0"/>
                <a:cs typeface="Times New Roman" pitchFamily="18" charset="0"/>
              </a:rPr>
              <a:t>/ds = F</a:t>
            </a:r>
            <a:r>
              <a:rPr lang="el-GR" sz="2000" b="1" baseline="50000" dirty="0" smtClean="0">
                <a:solidFill>
                  <a:srgbClr val="0033CC"/>
                </a:solidFill>
                <a:latin typeface="Times New Roman" pitchFamily="18" charset="0"/>
                <a:cs typeface="Times New Roman" pitchFamily="18" charset="0"/>
              </a:rPr>
              <a:t>ν</a:t>
            </a:r>
            <a:r>
              <a:rPr lang="en-US" sz="2000" b="1" dirty="0" smtClean="0">
                <a:solidFill>
                  <a:srgbClr val="0033CC"/>
                </a:solidFill>
                <a:latin typeface="Times New Roman" pitchFamily="18" charset="0"/>
                <a:cs typeface="Times New Roman" pitchFamily="18" charset="0"/>
              </a:rPr>
              <a:t> = - J</a:t>
            </a:r>
            <a:r>
              <a:rPr lang="el-GR" sz="2000" b="1" baseline="50000" dirty="0" smtClean="0">
                <a:solidFill>
                  <a:srgbClr val="0033CC"/>
                </a:solidFill>
                <a:latin typeface="Times New Roman" pitchFamily="18" charset="0"/>
                <a:cs typeface="Times New Roman" pitchFamily="18" charset="0"/>
              </a:rPr>
              <a:t>αβγδ</a:t>
            </a:r>
            <a:r>
              <a:rPr lang="en-US" sz="2000" b="1" dirty="0" smtClean="0">
                <a:solidFill>
                  <a:srgbClr val="0033CC"/>
                </a:solidFill>
                <a:latin typeface="Times New Roman" pitchFamily="18" charset="0"/>
                <a:cs typeface="Times New Roman" pitchFamily="18" charset="0"/>
              </a:rPr>
              <a:t> D</a:t>
            </a:r>
            <a:r>
              <a:rPr lang="el-GR" sz="2000" b="1" baseline="50000" dirty="0" smtClean="0">
                <a:solidFill>
                  <a:srgbClr val="0033CC"/>
                </a:solidFill>
                <a:latin typeface="Times New Roman" pitchFamily="18" charset="0"/>
                <a:cs typeface="Times New Roman" pitchFamily="18" charset="0"/>
              </a:rPr>
              <a:t>ν</a:t>
            </a:r>
            <a:r>
              <a:rPr lang="en-US" sz="2000" b="1" baseline="50000" dirty="0" smtClean="0">
                <a:solidFill>
                  <a:srgbClr val="0033CC"/>
                </a:solidFill>
                <a:latin typeface="Times New Roman" pitchFamily="18" charset="0"/>
                <a:cs typeface="Times New Roman" pitchFamily="18" charset="0"/>
              </a:rPr>
              <a:t> </a:t>
            </a:r>
            <a:r>
              <a:rPr lang="en-US" sz="2000" b="1" dirty="0" smtClean="0">
                <a:solidFill>
                  <a:srgbClr val="0033CC"/>
                </a:solidFill>
                <a:latin typeface="Times New Roman" pitchFamily="18" charset="0"/>
                <a:cs typeface="Times New Roman" pitchFamily="18" charset="0"/>
              </a:rPr>
              <a:t>R</a:t>
            </a:r>
            <a:r>
              <a:rPr lang="el-GR" sz="2000" b="1" baseline="-20000" dirty="0" smtClean="0">
                <a:solidFill>
                  <a:srgbClr val="0033CC"/>
                </a:solidFill>
                <a:latin typeface="Times New Roman" pitchFamily="18" charset="0"/>
                <a:cs typeface="Times New Roman" pitchFamily="18" charset="0"/>
              </a:rPr>
              <a:t>αβγδ</a:t>
            </a:r>
            <a:r>
              <a:rPr lang="en-US" sz="2000" b="1" dirty="0" smtClean="0">
                <a:solidFill>
                  <a:srgbClr val="0033CC"/>
                </a:solidFill>
                <a:latin typeface="Times New Roman" pitchFamily="18" charset="0"/>
                <a:cs typeface="Times New Roman" pitchFamily="18" charset="0"/>
              </a:rPr>
              <a:t>/6 </a:t>
            </a:r>
            <a:r>
              <a:rPr lang="en-US" sz="2000" b="1" dirty="0" smtClean="0">
                <a:latin typeface="Times New Roman" pitchFamily="18" charset="0"/>
                <a:cs typeface="Times New Roman" pitchFamily="18" charset="0"/>
              </a:rPr>
              <a:t>,</a:t>
            </a:r>
          </a:p>
          <a:p>
            <a:pPr marL="0" indent="12700" algn="just">
              <a:buFont typeface="Arial" charset="0"/>
              <a:buNone/>
            </a:pPr>
            <a:r>
              <a:rPr lang="en-US" sz="2000" dirty="0" smtClean="0">
                <a:latin typeface="Times New Roman" pitchFamily="18" charset="0"/>
                <a:cs typeface="Times New Roman" pitchFamily="18" charset="0"/>
              </a:rPr>
              <a:t>where </a:t>
            </a:r>
            <a:r>
              <a:rPr lang="en-US" sz="2000" b="1" dirty="0" smtClean="0">
                <a:solidFill>
                  <a:srgbClr val="0033CC"/>
                </a:solidFill>
                <a:latin typeface="Times New Roman" pitchFamily="18" charset="0"/>
                <a:cs typeface="Times New Roman" pitchFamily="18" charset="0"/>
              </a:rPr>
              <a:t>P</a:t>
            </a:r>
            <a:r>
              <a:rPr lang="el-GR" sz="2000" b="1" baseline="50000" dirty="0" smtClean="0">
                <a:solidFill>
                  <a:srgbClr val="0033CC"/>
                </a:solidFill>
                <a:latin typeface="Times New Roman" pitchFamily="18" charset="0"/>
                <a:cs typeface="Times New Roman" pitchFamily="18" charset="0"/>
              </a:rPr>
              <a:t>ν</a:t>
            </a:r>
            <a:r>
              <a:rPr lang="en-US" sz="2000" dirty="0" smtClean="0">
                <a:latin typeface="Times New Roman" pitchFamily="18" charset="0"/>
                <a:cs typeface="Times New Roman" pitchFamily="18" charset="0"/>
              </a:rPr>
              <a:t> is the total momentum and </a:t>
            </a:r>
            <a:r>
              <a:rPr lang="en-US" sz="2000" b="1" dirty="0" smtClean="0">
                <a:solidFill>
                  <a:srgbClr val="0033CC"/>
                </a:solidFill>
                <a:latin typeface="Times New Roman" pitchFamily="18" charset="0"/>
                <a:cs typeface="Times New Roman" pitchFamily="18" charset="0"/>
              </a:rPr>
              <a:t>J</a:t>
            </a:r>
            <a:r>
              <a:rPr lang="el-GR" sz="2000" b="1" baseline="50000" dirty="0" smtClean="0">
                <a:solidFill>
                  <a:srgbClr val="0033CC"/>
                </a:solidFill>
                <a:latin typeface="Times New Roman" pitchFamily="18" charset="0"/>
                <a:cs typeface="Times New Roman" pitchFamily="18" charset="0"/>
              </a:rPr>
              <a:t>αβγδ</a:t>
            </a:r>
            <a:r>
              <a:rPr lang="en-US" sz="2000" dirty="0" smtClean="0">
                <a:solidFill>
                  <a:srgbClr val="0033CC"/>
                </a:solidFill>
                <a:latin typeface="Times New Roman" pitchFamily="18" charset="0"/>
                <a:cs typeface="Times New Roman" pitchFamily="18" charset="0"/>
              </a:rPr>
              <a:t> </a:t>
            </a:r>
            <a:r>
              <a:rPr lang="en-US" sz="2000" dirty="0" smtClean="0">
                <a:latin typeface="Times New Roman" pitchFamily="18" charset="0"/>
                <a:cs typeface="Times New Roman" pitchFamily="18" charset="0"/>
              </a:rPr>
              <a:t>is the </a:t>
            </a:r>
            <a:r>
              <a:rPr lang="en-US" sz="2000" dirty="0" err="1" smtClean="0">
                <a:latin typeface="Times New Roman" pitchFamily="18" charset="0"/>
                <a:cs typeface="Times New Roman" pitchFamily="18" charset="0"/>
              </a:rPr>
              <a:t>quadrupole</a:t>
            </a:r>
            <a:r>
              <a:rPr lang="en-US" sz="2000" dirty="0" smtClean="0">
                <a:latin typeface="Times New Roman" pitchFamily="18" charset="0"/>
                <a:cs typeface="Times New Roman" pitchFamily="18" charset="0"/>
              </a:rPr>
              <a:t> moment, the </a:t>
            </a:r>
            <a:r>
              <a:rPr lang="en-US" sz="2000" dirty="0" err="1" smtClean="0">
                <a:latin typeface="Times New Roman" pitchFamily="18" charset="0"/>
                <a:cs typeface="Times New Roman" pitchFamily="18" charset="0"/>
              </a:rPr>
              <a:t>quadrupole</a:t>
            </a:r>
            <a:r>
              <a:rPr lang="en-US" sz="2000" dirty="0" smtClean="0">
                <a:latin typeface="Times New Roman" pitchFamily="18" charset="0"/>
                <a:cs typeface="Times New Roman" pitchFamily="18" charset="0"/>
              </a:rPr>
              <a:t> force </a:t>
            </a:r>
            <a:r>
              <a:rPr lang="en-US" sz="2000" b="1" dirty="0">
                <a:solidFill>
                  <a:srgbClr val="0033CC"/>
                </a:solidFill>
                <a:latin typeface="Times New Roman" pitchFamily="18" charset="0"/>
                <a:cs typeface="Times New Roman" pitchFamily="18" charset="0"/>
              </a:rPr>
              <a:t>F</a:t>
            </a:r>
            <a:r>
              <a:rPr lang="el-GR" sz="2000" b="1" baseline="50000" dirty="0">
                <a:solidFill>
                  <a:srgbClr val="0033CC"/>
                </a:solidFill>
                <a:latin typeface="Times New Roman" pitchFamily="18" charset="0"/>
                <a:cs typeface="Times New Roman" pitchFamily="18" charset="0"/>
              </a:rPr>
              <a:t>ν</a:t>
            </a:r>
            <a:r>
              <a:rPr lang="en-US" sz="2000" dirty="0" smtClean="0">
                <a:latin typeface="Times New Roman" pitchFamily="18" charset="0"/>
                <a:cs typeface="Times New Roman" pitchFamily="18" charset="0"/>
              </a:rPr>
              <a:t> will eject particles out of the </a:t>
            </a:r>
            <a:r>
              <a:rPr lang="en-US" sz="2000" dirty="0">
                <a:latin typeface="Times New Roman" pitchFamily="18" charset="0"/>
                <a:cs typeface="Times New Roman" pitchFamily="18" charset="0"/>
              </a:rPr>
              <a:t>regions with high c</a:t>
            </a:r>
            <a:r>
              <a:rPr lang="en-US" sz="2000" dirty="0" smtClean="0">
                <a:latin typeface="Times New Roman" pitchFamily="18" charset="0"/>
                <a:cs typeface="Times New Roman" pitchFamily="18" charset="0"/>
              </a:rPr>
              <a:t>urvature. </a:t>
            </a:r>
          </a:p>
          <a:p>
            <a:pPr marL="0" indent="12700" algn="just">
              <a:buFont typeface="Arial" charset="0"/>
              <a:buNone/>
            </a:pPr>
            <a:endParaRPr lang="en-US" sz="400" dirty="0" smtClean="0">
              <a:latin typeface="Times New Roman" pitchFamily="18" charset="0"/>
              <a:cs typeface="Times New Roman" pitchFamily="18" charset="0"/>
            </a:endParaRPr>
          </a:p>
          <a:p>
            <a:pPr marL="0" indent="12700" algn="just">
              <a:lnSpc>
                <a:spcPct val="90000"/>
              </a:lnSpc>
              <a:buFont typeface="Arial" charset="0"/>
              <a:buNone/>
            </a:pPr>
            <a:endParaRPr lang="en-US" sz="400" dirty="0" smtClean="0">
              <a:latin typeface="Times New Roman" pitchFamily="18" charset="0"/>
              <a:cs typeface="Times New Roman" pitchFamily="18" charset="0"/>
            </a:endParaRPr>
          </a:p>
          <a:p>
            <a:pPr marL="0" indent="12700" algn="just">
              <a:lnSpc>
                <a:spcPct val="90000"/>
              </a:lnSpc>
              <a:buFont typeface="Arial" charset="0"/>
              <a:buNone/>
            </a:pPr>
            <a:r>
              <a:rPr lang="en-US" sz="2000" b="1" dirty="0" smtClean="0">
                <a:solidFill>
                  <a:srgbClr val="FF3300"/>
                </a:solidFill>
                <a:latin typeface="Times New Roman" pitchFamily="18" charset="0"/>
                <a:cs typeface="Times New Roman" pitchFamily="18" charset="0"/>
              </a:rPr>
              <a:t>[1] </a:t>
            </a:r>
            <a:r>
              <a:rPr lang="en-GB" sz="2000" b="1" dirty="0" smtClean="0">
                <a:solidFill>
                  <a:srgbClr val="FF3300"/>
                </a:solidFill>
                <a:latin typeface="Times New Roman" pitchFamily="18" charset="0"/>
              </a:rPr>
              <a:t>M. </a:t>
            </a:r>
            <a:r>
              <a:rPr lang="en-GB" sz="2000" b="1" dirty="0" err="1" smtClean="0">
                <a:solidFill>
                  <a:srgbClr val="FF3300"/>
                </a:solidFill>
                <a:latin typeface="Times New Roman" pitchFamily="18" charset="0"/>
              </a:rPr>
              <a:t>Gogberashvili</a:t>
            </a:r>
            <a:r>
              <a:rPr lang="en-GB" sz="2000" b="1" dirty="0" smtClean="0">
                <a:solidFill>
                  <a:srgbClr val="FF3300"/>
                </a:solidFill>
                <a:latin typeface="Times New Roman" pitchFamily="18" charset="0"/>
              </a:rPr>
              <a:t> </a:t>
            </a:r>
            <a:r>
              <a:rPr lang="en-GB" sz="2000" dirty="0" smtClean="0">
                <a:solidFill>
                  <a:srgbClr val="FF3300"/>
                </a:solidFill>
                <a:latin typeface="Times New Roman" pitchFamily="18" charset="0"/>
              </a:rPr>
              <a:t>and </a:t>
            </a:r>
            <a:r>
              <a:rPr lang="en-GB" sz="2000" b="1" dirty="0" smtClean="0">
                <a:solidFill>
                  <a:srgbClr val="FF3300"/>
                </a:solidFill>
                <a:latin typeface="Times New Roman" pitchFamily="18" charset="0"/>
              </a:rPr>
              <a:t>D. Singleton, </a:t>
            </a:r>
            <a:r>
              <a:rPr lang="en-US" sz="2000" i="1" dirty="0" smtClean="0">
                <a:solidFill>
                  <a:srgbClr val="FF3300"/>
                </a:solidFill>
                <a:latin typeface="Times New Roman" pitchFamily="18" charset="0"/>
              </a:rPr>
              <a:t>Mod. Phys. </a:t>
            </a:r>
            <a:r>
              <a:rPr lang="en-US" sz="2000" i="1" dirty="0" err="1" smtClean="0">
                <a:solidFill>
                  <a:srgbClr val="FF3300"/>
                </a:solidFill>
                <a:latin typeface="Times New Roman" pitchFamily="18" charset="0"/>
              </a:rPr>
              <a:t>Lett</a:t>
            </a:r>
            <a:r>
              <a:rPr lang="en-US" sz="2000" i="1" dirty="0" smtClean="0">
                <a:solidFill>
                  <a:srgbClr val="FF3300"/>
                </a:solidFill>
                <a:latin typeface="Times New Roman" pitchFamily="18" charset="0"/>
              </a:rPr>
              <a:t>. </a:t>
            </a:r>
            <a:r>
              <a:rPr lang="en-US" sz="2000" b="1" dirty="0" smtClean="0">
                <a:solidFill>
                  <a:srgbClr val="FF3300"/>
                </a:solidFill>
                <a:latin typeface="Times New Roman" pitchFamily="18" charset="0"/>
              </a:rPr>
              <a:t>A 25 </a:t>
            </a:r>
            <a:r>
              <a:rPr lang="en-US" sz="2000" dirty="0" smtClean="0">
                <a:solidFill>
                  <a:srgbClr val="FF3300"/>
                </a:solidFill>
                <a:latin typeface="Times New Roman" pitchFamily="18" charset="0"/>
              </a:rPr>
              <a:t>(2010) 2131</a:t>
            </a:r>
            <a:r>
              <a:rPr lang="en-GB" sz="2000" dirty="0" smtClean="0">
                <a:solidFill>
                  <a:srgbClr val="FF3300"/>
                </a:solidFill>
                <a:latin typeface="Times New Roman" pitchFamily="18" charset="0"/>
              </a:rPr>
              <a:t>.</a:t>
            </a:r>
          </a:p>
          <a:p>
            <a:pPr marL="0" indent="12700" algn="just">
              <a:lnSpc>
                <a:spcPct val="90000"/>
              </a:lnSpc>
              <a:buFont typeface="Arial" charset="0"/>
              <a:buNone/>
            </a:pPr>
            <a:r>
              <a:rPr lang="en-US" sz="2000" b="1" dirty="0" smtClean="0">
                <a:solidFill>
                  <a:srgbClr val="FF3300"/>
                </a:solidFill>
                <a:latin typeface="Times New Roman" pitchFamily="18" charset="0"/>
                <a:cs typeface="Times New Roman" pitchFamily="18" charset="0"/>
              </a:rPr>
              <a:t>[2] W.G. Dixon,</a:t>
            </a:r>
            <a:r>
              <a:rPr lang="en-US" sz="2000" dirty="0" smtClean="0">
                <a:solidFill>
                  <a:srgbClr val="FF3300"/>
                </a:solidFill>
                <a:latin typeface="Times New Roman" pitchFamily="18" charset="0"/>
                <a:cs typeface="Times New Roman" pitchFamily="18" charset="0"/>
              </a:rPr>
              <a:t> </a:t>
            </a:r>
            <a:r>
              <a:rPr lang="en-US" sz="2000" i="1" dirty="0" err="1" smtClean="0">
                <a:solidFill>
                  <a:srgbClr val="FF3300"/>
                </a:solidFill>
                <a:latin typeface="Times New Roman" pitchFamily="18" charset="0"/>
                <a:cs typeface="Times New Roman" pitchFamily="18" charset="0"/>
              </a:rPr>
              <a:t>Nuovo</a:t>
            </a:r>
            <a:r>
              <a:rPr lang="en-US" sz="2000" i="1" dirty="0" smtClean="0">
                <a:solidFill>
                  <a:srgbClr val="FF3300"/>
                </a:solidFill>
                <a:latin typeface="Times New Roman" pitchFamily="18" charset="0"/>
                <a:cs typeface="Times New Roman" pitchFamily="18" charset="0"/>
              </a:rPr>
              <a:t> </a:t>
            </a:r>
            <a:r>
              <a:rPr lang="en-US" sz="2000" i="1" dirty="0" err="1" smtClean="0">
                <a:solidFill>
                  <a:srgbClr val="FF3300"/>
                </a:solidFill>
                <a:latin typeface="Times New Roman" pitchFamily="18" charset="0"/>
                <a:cs typeface="Times New Roman" pitchFamily="18" charset="0"/>
              </a:rPr>
              <a:t>Cim</a:t>
            </a:r>
            <a:r>
              <a:rPr lang="en-US" sz="2000" i="1" dirty="0" smtClean="0">
                <a:solidFill>
                  <a:srgbClr val="FF3300"/>
                </a:solidFill>
                <a:latin typeface="Times New Roman" pitchFamily="18" charset="0"/>
                <a:cs typeface="Times New Roman" pitchFamily="18" charset="0"/>
              </a:rPr>
              <a:t>.</a:t>
            </a:r>
            <a:r>
              <a:rPr lang="en-US" sz="2000" dirty="0" smtClean="0">
                <a:solidFill>
                  <a:srgbClr val="FF3300"/>
                </a:solidFill>
                <a:latin typeface="Times New Roman" pitchFamily="18" charset="0"/>
                <a:cs typeface="Times New Roman" pitchFamily="18" charset="0"/>
              </a:rPr>
              <a:t> </a:t>
            </a:r>
            <a:r>
              <a:rPr lang="en-US" sz="2000" b="1" dirty="0" smtClean="0">
                <a:solidFill>
                  <a:srgbClr val="FF3300"/>
                </a:solidFill>
                <a:latin typeface="Times New Roman" pitchFamily="18" charset="0"/>
                <a:cs typeface="Times New Roman" pitchFamily="18" charset="0"/>
              </a:rPr>
              <a:t>34</a:t>
            </a:r>
            <a:r>
              <a:rPr lang="en-US" sz="2000" dirty="0" smtClean="0">
                <a:solidFill>
                  <a:srgbClr val="FF3300"/>
                </a:solidFill>
                <a:latin typeface="Times New Roman" pitchFamily="18" charset="0"/>
                <a:cs typeface="Times New Roman" pitchFamily="18" charset="0"/>
              </a:rPr>
              <a:t> (1964) 318;  </a:t>
            </a:r>
            <a:r>
              <a:rPr lang="en-US" sz="2000" i="1" dirty="0" smtClean="0">
                <a:solidFill>
                  <a:srgbClr val="FF3300"/>
                </a:solidFill>
                <a:latin typeface="Times New Roman" pitchFamily="18" charset="0"/>
                <a:cs typeface="Times New Roman" pitchFamily="18" charset="0"/>
              </a:rPr>
              <a:t>Gen. Rel. </a:t>
            </a:r>
            <a:r>
              <a:rPr lang="en-US" sz="2000" i="1" dirty="0" err="1" smtClean="0">
                <a:solidFill>
                  <a:srgbClr val="FF3300"/>
                </a:solidFill>
                <a:latin typeface="Times New Roman" pitchFamily="18" charset="0"/>
                <a:cs typeface="Times New Roman" pitchFamily="18" charset="0"/>
              </a:rPr>
              <a:t>Grav</a:t>
            </a:r>
            <a:r>
              <a:rPr lang="en-US" sz="2000" i="1" dirty="0" smtClean="0">
                <a:solidFill>
                  <a:srgbClr val="FF3300"/>
                </a:solidFill>
                <a:latin typeface="Times New Roman" pitchFamily="18" charset="0"/>
                <a:cs typeface="Times New Roman" pitchFamily="18" charset="0"/>
              </a:rPr>
              <a:t>.</a:t>
            </a:r>
            <a:r>
              <a:rPr lang="en-US" sz="2000" dirty="0" smtClean="0">
                <a:solidFill>
                  <a:srgbClr val="FF3300"/>
                </a:solidFill>
                <a:latin typeface="Times New Roman" pitchFamily="18" charset="0"/>
                <a:cs typeface="Times New Roman" pitchFamily="18" charset="0"/>
              </a:rPr>
              <a:t> </a:t>
            </a:r>
            <a:r>
              <a:rPr lang="en-US" sz="2000" b="1" dirty="0" smtClean="0">
                <a:solidFill>
                  <a:srgbClr val="FF3300"/>
                </a:solidFill>
                <a:latin typeface="Times New Roman" pitchFamily="18" charset="0"/>
                <a:cs typeface="Times New Roman" pitchFamily="18" charset="0"/>
              </a:rPr>
              <a:t>4</a:t>
            </a:r>
            <a:r>
              <a:rPr lang="en-US" sz="2000" dirty="0" smtClean="0">
                <a:solidFill>
                  <a:srgbClr val="FF3300"/>
                </a:solidFill>
                <a:latin typeface="Times New Roman" pitchFamily="18" charset="0"/>
                <a:cs typeface="Times New Roman" pitchFamily="18" charset="0"/>
              </a:rPr>
              <a:t> (1973) 199.</a:t>
            </a:r>
            <a:endParaRPr lang="en-GB" sz="2000" dirty="0" smtClean="0">
              <a:solidFill>
                <a:srgbClr val="FF3300"/>
              </a:solidFill>
              <a:latin typeface="Times New Roman" pitchFamily="18" charset="0"/>
            </a:endParaRPr>
          </a:p>
          <a:p>
            <a:pPr marL="0" indent="12700" algn="just">
              <a:lnSpc>
                <a:spcPct val="90000"/>
              </a:lnSpc>
              <a:buFont typeface="Arial" charset="0"/>
              <a:buNone/>
            </a:pPr>
            <a:endParaRPr lang="en-US" sz="2000" dirty="0" smtClean="0">
              <a:solidFill>
                <a:srgbClr val="FF3300"/>
              </a:solidFill>
              <a:latin typeface="Times New Roman" pitchFamily="18" charset="0"/>
            </a:endParaRPr>
          </a:p>
        </p:txBody>
      </p:sp>
      <p:sp>
        <p:nvSpPr>
          <p:cNvPr id="11269" name="TextBox 17"/>
          <p:cNvSpPr txBox="1">
            <a:spLocks noChangeArrowheads="1"/>
          </p:cNvSpPr>
          <p:nvPr/>
        </p:nvSpPr>
        <p:spPr bwMode="auto">
          <a:xfrm>
            <a:off x="2057400" y="425450"/>
            <a:ext cx="7315200" cy="431337"/>
          </a:xfrm>
          <a:prstGeom prst="rect">
            <a:avLst/>
          </a:prstGeom>
          <a:noFill/>
          <a:ln w="9525">
            <a:noFill/>
            <a:miter lim="800000"/>
            <a:headEnd/>
            <a:tailEnd/>
          </a:ln>
        </p:spPr>
        <p:txBody>
          <a:bodyPr lIns="0">
            <a:spAutoFit/>
          </a:bodyPr>
          <a:lstStyle/>
          <a:p>
            <a:pPr algn="just">
              <a:lnSpc>
                <a:spcPts val="2438"/>
              </a:lnSpc>
              <a:defRPr/>
            </a:pPr>
            <a:r>
              <a:rPr lang="en-US" sz="3600" b="1" i="1" dirty="0">
                <a:solidFill>
                  <a:srgbClr val="00B0F0"/>
                </a:solidFill>
                <a:latin typeface="Times New Roman" pitchFamily="18" charset="0"/>
              </a:rPr>
              <a:t>GW-s from </a:t>
            </a:r>
            <a:r>
              <a:rPr lang="en-US" sz="3600" b="1" i="1" dirty="0" err="1">
                <a:solidFill>
                  <a:srgbClr val="00B0F0"/>
                </a:solidFill>
                <a:latin typeface="Times New Roman" pitchFamily="18" charset="0"/>
              </a:rPr>
              <a:t>Brane</a:t>
            </a:r>
            <a:r>
              <a:rPr lang="en-US" sz="3600" b="1" i="1" dirty="0">
                <a:solidFill>
                  <a:srgbClr val="00B0F0"/>
                </a:solidFill>
                <a:latin typeface="Times New Roman" pitchFamily="18" charset="0"/>
              </a:rPr>
              <a:t> </a:t>
            </a:r>
          </a:p>
        </p:txBody>
      </p:sp>
      <p:sp>
        <p:nvSpPr>
          <p:cNvPr id="11270" name="Date Placeholder 68"/>
          <p:cNvSpPr txBox="1">
            <a:spLocks noGrp="1"/>
          </p:cNvSpPr>
          <p:nvPr/>
        </p:nvSpPr>
        <p:spPr bwMode="auto">
          <a:xfrm>
            <a:off x="228600" y="7004050"/>
            <a:ext cx="2794000" cy="401638"/>
          </a:xfrm>
          <a:prstGeom prst="rect">
            <a:avLst/>
          </a:prstGeom>
          <a:noFill/>
          <a:ln w="9525">
            <a:noFill/>
            <a:miter lim="800000"/>
            <a:headEnd/>
            <a:tailEnd/>
          </a:ln>
        </p:spPr>
        <p:txBody>
          <a:bodyPr anchor="ctr"/>
          <a:lstStyle/>
          <a:p>
            <a:endParaRPr lang="es-ES" sz="1200">
              <a:solidFill>
                <a:srgbClr val="898989"/>
              </a:solidFill>
              <a:latin typeface="Calibri" pitchFamily="34" charset="0"/>
            </a:endParaRPr>
          </a:p>
        </p:txBody>
      </p:sp>
      <p:sp>
        <p:nvSpPr>
          <p:cNvPr id="11271" name="Footer Placeholder 8"/>
          <p:cNvSpPr txBox="1">
            <a:spLocks noGrp="1"/>
          </p:cNvSpPr>
          <p:nvPr/>
        </p:nvSpPr>
        <p:spPr bwMode="auto">
          <a:xfrm>
            <a:off x="3352800" y="7004050"/>
            <a:ext cx="4038600" cy="401638"/>
          </a:xfrm>
          <a:prstGeom prst="rect">
            <a:avLst/>
          </a:prstGeom>
          <a:noFill/>
          <a:ln w="9525">
            <a:noFill/>
            <a:miter lim="800000"/>
            <a:headEnd/>
            <a:tailEnd/>
          </a:ln>
        </p:spPr>
        <p:txBody>
          <a:bodyPr anchor="ctr"/>
          <a:lstStyle/>
          <a:p>
            <a:pPr algn="ctr"/>
            <a:r>
              <a:rPr lang="en-GB" sz="1200">
                <a:solidFill>
                  <a:srgbClr val="808080"/>
                </a:solidFill>
                <a:latin typeface="Calibri" pitchFamily="34" charset="0"/>
              </a:rPr>
              <a:t> </a:t>
            </a:r>
            <a:endParaRPr lang="en-US" sz="1200">
              <a:solidFill>
                <a:srgbClr val="808080"/>
              </a:solidFill>
              <a:latin typeface="Calibri" pitchFamily="34" charset="0"/>
            </a:endParaRPr>
          </a:p>
        </p:txBody>
      </p:sp>
      <p:sp>
        <p:nvSpPr>
          <p:cNvPr id="11273" name="Date Placeholder 12"/>
          <p:cNvSpPr>
            <a:spLocks noGrp="1"/>
          </p:cNvSpPr>
          <p:nvPr>
            <p:ph type="dt" sz="quarter" idx="10"/>
          </p:nvPr>
        </p:nvSpPr>
        <p:spPr bwMode="auto">
          <a:noFill/>
          <a:ln>
            <a:miter lim="800000"/>
            <a:headEnd/>
            <a:tailEnd/>
          </a:ln>
        </p:spPr>
        <p:txBody>
          <a:bodyPr/>
          <a:lstStyle/>
          <a:p>
            <a:r>
              <a:rPr lang="en-US" smtClean="0">
                <a:cs typeface="Arial" charset="0"/>
              </a:rPr>
              <a:t>14 March 2013</a:t>
            </a:r>
          </a:p>
        </p:txBody>
      </p:sp>
      <p:sp>
        <p:nvSpPr>
          <p:cNvPr id="14" name="Slide Number Placeholder 14"/>
          <p:cNvSpPr txBox="1">
            <a:spLocks noGrp="1"/>
          </p:cNvSpPr>
          <p:nvPr/>
        </p:nvSpPr>
        <p:spPr bwMode="auto">
          <a:xfrm>
            <a:off x="7645400" y="7004050"/>
            <a:ext cx="2489200" cy="401638"/>
          </a:xfrm>
          <a:prstGeom prst="rect">
            <a:avLst/>
          </a:prstGeom>
          <a:noFill/>
          <a:ln w="9525">
            <a:noFill/>
            <a:miter lim="800000"/>
            <a:headEnd/>
            <a:tailEnd/>
          </a:ln>
        </p:spPr>
        <p:txBody>
          <a:bodyPr anchor="ctr"/>
          <a:lstStyle/>
          <a:p>
            <a:pPr algn="r"/>
            <a:r>
              <a:rPr lang="en-US" sz="1200" dirty="0">
                <a:solidFill>
                  <a:srgbClr val="898989"/>
                </a:solidFill>
                <a:latin typeface="Calibri" pitchFamily="34" charset="0"/>
              </a:rPr>
              <a:t>Page – </a:t>
            </a:r>
            <a:fld id="{05956456-435B-441B-8DDD-694BF5C345F1}" type="slidenum">
              <a:rPr lang="en-US" sz="1200" smtClean="0">
                <a:solidFill>
                  <a:srgbClr val="898989"/>
                </a:solidFill>
                <a:latin typeface="Calibri" pitchFamily="34" charset="0"/>
              </a:rPr>
              <a:pPr algn="r"/>
              <a:t>6</a:t>
            </a:fld>
            <a:r>
              <a:rPr lang="en-US" sz="1200" dirty="0" smtClean="0">
                <a:solidFill>
                  <a:srgbClr val="898989"/>
                </a:solidFill>
                <a:latin typeface="Calibri" pitchFamily="34" charset="0"/>
              </a:rPr>
              <a:t>/13</a:t>
            </a:r>
            <a:endParaRPr lang="en-US" sz="1200" dirty="0">
              <a:solidFill>
                <a:srgbClr val="898989"/>
              </a:solidFill>
              <a:latin typeface="Calibri" pitchFamily="34" charset="0"/>
            </a:endParaRPr>
          </a:p>
        </p:txBody>
      </p:sp>
      <p:sp>
        <p:nvSpPr>
          <p:cNvPr id="16" name="Text Placeholder 4"/>
          <p:cNvSpPr txBox="1">
            <a:spLocks/>
          </p:cNvSpPr>
          <p:nvPr/>
        </p:nvSpPr>
        <p:spPr bwMode="auto">
          <a:xfrm>
            <a:off x="0" y="2178050"/>
            <a:ext cx="2057400" cy="228600"/>
          </a:xfrm>
          <a:prstGeom prst="rect">
            <a:avLst/>
          </a:prstGeom>
          <a:solidFill>
            <a:schemeClr val="accent1">
              <a:lumMod val="75000"/>
              <a:alpha val="70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dirty="0">
              <a:ln>
                <a:noFill/>
              </a:ln>
              <a:solidFill>
                <a:schemeClr val="tx1"/>
              </a:solidFill>
              <a:effectLst/>
              <a:uLnTx/>
              <a:uFillTx/>
              <a:latin typeface="+mn-lt"/>
              <a:ea typeface="+mn-ea"/>
              <a:cs typeface="+mn-cs"/>
            </a:endParaRPr>
          </a:p>
        </p:txBody>
      </p:sp>
      <p:sp>
        <p:nvSpPr>
          <p:cNvPr id="12" name="Rectangle 12"/>
          <p:cNvSpPr>
            <a:spLocks noChangeArrowheads="1"/>
          </p:cNvSpPr>
          <p:nvPr/>
        </p:nvSpPr>
        <p:spPr bwMode="auto">
          <a:xfrm>
            <a:off x="0" y="1187450"/>
            <a:ext cx="2133600" cy="4478149"/>
          </a:xfrm>
          <a:prstGeom prst="rect">
            <a:avLst/>
          </a:prstGeom>
          <a:noFill/>
          <a:ln w="9525">
            <a:noFill/>
            <a:miter lim="800000"/>
            <a:headEnd/>
            <a:tailEnd/>
          </a:ln>
        </p:spPr>
        <p:txBody>
          <a:bodyPr wrap="square">
            <a:spAutoFit/>
          </a:bodyPr>
          <a:lstStyle/>
          <a:p>
            <a:r>
              <a:rPr lang="en-US" sz="1500" b="1" dirty="0" smtClean="0">
                <a:solidFill>
                  <a:srgbClr val="00B0F0"/>
                </a:solidFill>
                <a:latin typeface="Times New Roman" pitchFamily="18" charset="0"/>
                <a:cs typeface="Times New Roman" pitchFamily="18" charset="0"/>
              </a:rPr>
              <a:t>Brane Models</a:t>
            </a:r>
          </a:p>
          <a:p>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00B0F0"/>
                </a:solidFill>
                <a:latin typeface="Times New Roman" pitchFamily="18" charset="0"/>
                <a:cs typeface="Times New Roman" pitchFamily="18" charset="0"/>
              </a:rPr>
              <a:t>Standing GW-s in 4D</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chemeClr val="bg1"/>
                </a:solidFill>
                <a:latin typeface="Times New Roman" pitchFamily="18" charset="0"/>
                <a:cs typeface="Times New Roman" pitchFamily="18" charset="0"/>
              </a:rPr>
              <a:t>GW-s from Brane</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00B0F0"/>
                </a:solidFill>
                <a:latin typeface="Times New Roman" pitchFamily="18" charset="0"/>
                <a:cs typeface="Times New Roman" pitchFamily="18" charset="0"/>
              </a:rPr>
              <a:t>Localization Problem</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FF9900"/>
                </a:solidFill>
                <a:latin typeface="Times New Roman" pitchFamily="18" charset="0"/>
                <a:cs typeface="Times New Roman" pitchFamily="18" charset="0"/>
              </a:rPr>
              <a:t>Mechanical Waves</a:t>
            </a:r>
          </a:p>
          <a:p>
            <a:pPr>
              <a:defRPr/>
            </a:pPr>
            <a:endParaRPr lang="en-US" sz="1500" b="1" dirty="0" smtClean="0">
              <a:solidFill>
                <a:srgbClr val="FF9900"/>
              </a:solidFill>
              <a:latin typeface="Times New Roman" pitchFamily="18" charset="0"/>
              <a:cs typeface="Times New Roman" pitchFamily="18" charset="0"/>
            </a:endParaRPr>
          </a:p>
          <a:p>
            <a:pPr>
              <a:defRPr/>
            </a:pPr>
            <a:r>
              <a:rPr lang="en-US" sz="1500" b="1" dirty="0" smtClean="0">
                <a:solidFill>
                  <a:srgbClr val="FF9900"/>
                </a:solidFill>
                <a:latin typeface="Times New Roman" pitchFamily="18" charset="0"/>
                <a:cs typeface="Times New Roman" pitchFamily="18" charset="0"/>
              </a:rPr>
              <a:t>Optical Lattices</a:t>
            </a:r>
            <a:r>
              <a:rPr lang="en-US" sz="1500" dirty="0" smtClean="0">
                <a:solidFill>
                  <a:srgbClr val="FF9900"/>
                </a:solidFill>
                <a:latin typeface="Times New Roman" pitchFamily="18" charset="0"/>
                <a:cs typeface="Times New Roman" pitchFamily="18" charset="0"/>
              </a:rPr>
              <a:t> </a:t>
            </a:r>
          </a:p>
          <a:p>
            <a:pPr>
              <a:defRPr/>
            </a:pPr>
            <a:endParaRPr lang="en-US" sz="1500" dirty="0" smtClean="0">
              <a:solidFill>
                <a:srgbClr val="00B0F0"/>
              </a:solidFill>
              <a:latin typeface="Times New Roman" pitchFamily="18" charset="0"/>
              <a:cs typeface="Times New Roman" pitchFamily="18" charset="0"/>
            </a:endParaRPr>
          </a:p>
          <a:p>
            <a:pPr>
              <a:defRPr/>
            </a:pPr>
            <a:r>
              <a:rPr lang="en-US" sz="1500" b="1" dirty="0" smtClean="0">
                <a:solidFill>
                  <a:srgbClr val="C00000"/>
                </a:solidFill>
                <a:latin typeface="Times New Roman" pitchFamily="18" charset="0"/>
                <a:cs typeface="Times New Roman" pitchFamily="18" charset="0"/>
              </a:rPr>
              <a:t>Boundary Conditions</a:t>
            </a:r>
          </a:p>
          <a:p>
            <a:pPr>
              <a:defRPr/>
            </a:pPr>
            <a:endParaRPr lang="en-US" sz="1500" b="1" dirty="0" smtClean="0">
              <a:solidFill>
                <a:srgbClr val="C00000"/>
              </a:solidFill>
              <a:latin typeface="Times New Roman" pitchFamily="18" charset="0"/>
              <a:cs typeface="Times New Roman" pitchFamily="18" charset="0"/>
            </a:endParaRPr>
          </a:p>
          <a:p>
            <a:r>
              <a:rPr lang="en-US" sz="1500" b="1" dirty="0" smtClean="0">
                <a:solidFill>
                  <a:srgbClr val="C00000"/>
                </a:solidFill>
                <a:latin typeface="Times New Roman" pitchFamily="18" charset="0"/>
                <a:cs typeface="Times New Roman" pitchFamily="18" charset="0"/>
              </a:rPr>
              <a:t>Localization of Scalars</a:t>
            </a:r>
          </a:p>
          <a:p>
            <a:endParaRPr lang="en-US" sz="1500" b="1" dirty="0" smtClean="0">
              <a:solidFill>
                <a:srgbClr val="C00000"/>
              </a:solidFill>
              <a:latin typeface="Times New Roman" pitchFamily="18" charset="0"/>
              <a:cs typeface="Times New Roman" pitchFamily="18" charset="0"/>
            </a:endParaRPr>
          </a:p>
          <a:p>
            <a:r>
              <a:rPr lang="en-US" sz="1500" b="1" dirty="0" smtClean="0">
                <a:solidFill>
                  <a:srgbClr val="C00000"/>
                </a:solidFill>
                <a:latin typeface="Times New Roman" pitchFamily="18" charset="0"/>
                <a:cs typeface="Times New Roman" pitchFamily="18" charset="0"/>
              </a:rPr>
              <a:t>Localization of Vectors</a:t>
            </a:r>
          </a:p>
          <a:p>
            <a:endParaRPr lang="en-US" sz="1500" b="1" dirty="0" smtClean="0">
              <a:solidFill>
                <a:srgbClr val="C00000"/>
              </a:solidFill>
              <a:latin typeface="Times New Roman" pitchFamily="18" charset="0"/>
              <a:cs typeface="Times New Roman" pitchFamily="18" charset="0"/>
            </a:endParaRPr>
          </a:p>
          <a:p>
            <a:r>
              <a:rPr lang="en-US" sz="1500" b="1" dirty="0" smtClean="0">
                <a:solidFill>
                  <a:srgbClr val="C00000"/>
                </a:solidFill>
                <a:latin typeface="Times New Roman" pitchFamily="18" charset="0"/>
                <a:cs typeface="Times New Roman" pitchFamily="18" charset="0"/>
              </a:rPr>
              <a:t>Localization of Spinors</a:t>
            </a:r>
          </a:p>
        </p:txBody>
      </p:sp>
      <p:sp>
        <p:nvSpPr>
          <p:cNvPr id="2" name="Footer Placeholder 1"/>
          <p:cNvSpPr>
            <a:spLocks noGrp="1"/>
          </p:cNvSpPr>
          <p:nvPr>
            <p:ph type="ftr" sz="quarter" idx="11"/>
          </p:nvPr>
        </p:nvSpPr>
        <p:spPr/>
        <p:txBody>
          <a:bodyPr/>
          <a:lstStyle/>
          <a:p>
            <a:r>
              <a:rPr lang="en-US" smtClean="0"/>
              <a:t>5D Standing Waves Braneworld</a:t>
            </a: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6826250"/>
            <a:ext cx="10668000" cy="730250"/>
          </a:xfrm>
          <a:solidFill>
            <a:schemeClr val="accent3">
              <a:lumMod val="40000"/>
              <a:lumOff val="60000"/>
            </a:schemeClr>
          </a:solidFill>
        </p:spPr>
        <p:txBody>
          <a:bodyPr anchor="t"/>
          <a:lstStyle/>
          <a:p>
            <a:pPr indent="12700" algn="l">
              <a:lnSpc>
                <a:spcPct val="80000"/>
              </a:lnSpc>
              <a:defRPr/>
            </a:pPr>
            <a:r>
              <a:rPr lang="en-US" sz="1000" dirty="0" smtClean="0">
                <a:solidFill>
                  <a:schemeClr val="accent1">
                    <a:lumMod val="50000"/>
                  </a:schemeClr>
                </a:solidFill>
              </a:rPr>
              <a:t/>
            </a:r>
            <a:br>
              <a:rPr lang="en-US" sz="1000" dirty="0" smtClean="0">
                <a:solidFill>
                  <a:schemeClr val="accent1">
                    <a:lumMod val="50000"/>
                  </a:schemeClr>
                </a:solidFill>
              </a:rPr>
            </a:br>
            <a:endParaRPr lang="en-US" sz="1000" dirty="0"/>
          </a:p>
        </p:txBody>
      </p:sp>
      <p:sp>
        <p:nvSpPr>
          <p:cNvPr id="4099" name="Text Placeholder 6"/>
          <p:cNvSpPr>
            <a:spLocks noGrp="1"/>
          </p:cNvSpPr>
          <p:nvPr>
            <p:ph type="body" sz="quarter" idx="4294967295"/>
          </p:nvPr>
        </p:nvSpPr>
        <p:spPr>
          <a:xfrm>
            <a:off x="2133600" y="1111250"/>
            <a:ext cx="8534400" cy="5715000"/>
          </a:xfrm>
          <a:solidFill>
            <a:schemeClr val="bg1"/>
          </a:solidFill>
        </p:spPr>
        <p:txBody>
          <a:bodyPr tIns="91440" rIns="365760" bIns="0"/>
          <a:lstStyle/>
          <a:p>
            <a:pPr marL="0" indent="12700" algn="just">
              <a:lnSpc>
                <a:spcPct val="80000"/>
              </a:lnSpc>
              <a:buFont typeface="Arial" charset="0"/>
              <a:buNone/>
            </a:pPr>
            <a:r>
              <a:rPr lang="en-US" sz="2000" dirty="0" smtClean="0">
                <a:latin typeface="Times New Roman" pitchFamily="18" charset="0"/>
              </a:rPr>
              <a:t>A key requirement for theories with extra dimensions is that the various bulk fields be localized on the </a:t>
            </a:r>
            <a:r>
              <a:rPr lang="en-US" sz="2000" dirty="0" err="1" smtClean="0">
                <a:latin typeface="Times New Roman" pitchFamily="18" charset="0"/>
              </a:rPr>
              <a:t>brane</a:t>
            </a:r>
            <a:r>
              <a:rPr lang="en-US" sz="2000" dirty="0" smtClean="0">
                <a:latin typeface="Times New Roman" pitchFamily="18" charset="0"/>
              </a:rPr>
              <a:t>. It is especially economical to consider models with a pure gravitational localization mechanism, since gravity has the unique feature of having a universal coupling with all matter fields. To have localized fields on a </a:t>
            </a:r>
            <a:r>
              <a:rPr lang="en-US" sz="2000" dirty="0" err="1" smtClean="0">
                <a:latin typeface="Times New Roman" pitchFamily="18" charset="0"/>
              </a:rPr>
              <a:t>brane</a:t>
            </a:r>
            <a:r>
              <a:rPr lang="en-US" sz="2000" dirty="0" smtClean="0">
                <a:latin typeface="Times New Roman" pitchFamily="18" charset="0"/>
              </a:rPr>
              <a:t> ‘coupling’ constants appearing after integration of their </a:t>
            </a:r>
            <a:r>
              <a:rPr lang="en-US" sz="2000" b="1" dirty="0" err="1" smtClean="0">
                <a:solidFill>
                  <a:srgbClr val="008000"/>
                </a:solidFill>
                <a:latin typeface="Times New Roman" pitchFamily="18" charset="0"/>
              </a:rPr>
              <a:t>Lagrangians</a:t>
            </a:r>
            <a:r>
              <a:rPr lang="en-US" sz="2000" dirty="0" smtClean="0">
                <a:latin typeface="Times New Roman" pitchFamily="18" charset="0"/>
              </a:rPr>
              <a:t> over the extra coordinates must be non-vanishing and finite. </a:t>
            </a:r>
          </a:p>
          <a:p>
            <a:pPr marL="0" indent="12700" algn="just">
              <a:lnSpc>
                <a:spcPct val="80000"/>
              </a:lnSpc>
              <a:buFont typeface="Arial" charset="0"/>
              <a:buNone/>
            </a:pPr>
            <a:r>
              <a:rPr lang="en-US" sz="2000" dirty="0" smtClean="0">
                <a:latin typeface="Times New Roman" pitchFamily="18" charset="0"/>
              </a:rPr>
              <a:t>     In </a:t>
            </a:r>
            <a:r>
              <a:rPr lang="en-US" sz="2000" b="1" dirty="0" smtClean="0">
                <a:solidFill>
                  <a:schemeClr val="hlink"/>
                </a:solidFill>
                <a:latin typeface="Times New Roman" pitchFamily="18" charset="0"/>
              </a:rPr>
              <a:t>(1+4)</a:t>
            </a:r>
            <a:r>
              <a:rPr lang="en-US" sz="2000" dirty="0" smtClean="0">
                <a:latin typeface="Times New Roman" pitchFamily="18" charset="0"/>
              </a:rPr>
              <a:t>-dimensional models spin-</a:t>
            </a:r>
            <a:r>
              <a:rPr lang="en-US" sz="2000" b="1" dirty="0" smtClean="0">
                <a:solidFill>
                  <a:schemeClr val="hlink"/>
                </a:solidFill>
                <a:latin typeface="Times New Roman" pitchFamily="18" charset="0"/>
              </a:rPr>
              <a:t>0</a:t>
            </a:r>
            <a:r>
              <a:rPr lang="en-US" sz="2000" dirty="0" smtClean="0">
                <a:latin typeface="Times New Roman" pitchFamily="18" charset="0"/>
              </a:rPr>
              <a:t> and spin-</a:t>
            </a:r>
            <a:r>
              <a:rPr lang="en-US" sz="2000" b="1" dirty="0" smtClean="0">
                <a:solidFill>
                  <a:schemeClr val="hlink"/>
                </a:solidFill>
                <a:latin typeface="Times New Roman" pitchFamily="18" charset="0"/>
              </a:rPr>
              <a:t>2</a:t>
            </a:r>
            <a:r>
              <a:rPr lang="en-US" sz="2000" dirty="0" smtClean="0">
                <a:solidFill>
                  <a:schemeClr val="hlink"/>
                </a:solidFill>
                <a:latin typeface="Times New Roman" pitchFamily="18" charset="0"/>
              </a:rPr>
              <a:t> </a:t>
            </a:r>
            <a:r>
              <a:rPr lang="en-US" sz="2000" dirty="0" smtClean="0">
                <a:latin typeface="Times New Roman" pitchFamily="18" charset="0"/>
              </a:rPr>
              <a:t>field are localized on the </a:t>
            </a:r>
            <a:r>
              <a:rPr lang="en-US" sz="2000" dirty="0" err="1" smtClean="0">
                <a:latin typeface="Times New Roman" pitchFamily="18" charset="0"/>
              </a:rPr>
              <a:t>brane</a:t>
            </a:r>
            <a:r>
              <a:rPr lang="en-US" sz="2000" dirty="0" smtClean="0">
                <a:latin typeface="Times New Roman" pitchFamily="18" charset="0"/>
              </a:rPr>
              <a:t> with decreasing and spin-</a:t>
            </a:r>
            <a:r>
              <a:rPr lang="en-US" sz="2000" b="1" dirty="0" smtClean="0">
                <a:solidFill>
                  <a:schemeClr val="hlink"/>
                </a:solidFill>
                <a:latin typeface="Times New Roman" pitchFamily="18" charset="0"/>
              </a:rPr>
              <a:t>1/2</a:t>
            </a:r>
            <a:r>
              <a:rPr lang="en-US" sz="2000" dirty="0" smtClean="0">
                <a:latin typeface="Times New Roman" pitchFamily="18" charset="0"/>
              </a:rPr>
              <a:t> field with increasing warp factors </a:t>
            </a:r>
            <a:r>
              <a:rPr lang="en-US" sz="2000" b="1" dirty="0" smtClean="0">
                <a:solidFill>
                  <a:srgbClr val="FF3300"/>
                </a:solidFill>
                <a:latin typeface="Times New Roman" pitchFamily="18" charset="0"/>
              </a:rPr>
              <a:t>[1]</a:t>
            </a:r>
            <a:r>
              <a:rPr lang="en-US" sz="2000" dirty="0" smtClean="0">
                <a:latin typeface="Times New Roman" pitchFamily="18" charset="0"/>
              </a:rPr>
              <a:t>; spin-</a:t>
            </a:r>
            <a:r>
              <a:rPr lang="en-US" sz="2000" b="1" dirty="0" smtClean="0">
                <a:solidFill>
                  <a:schemeClr val="hlink"/>
                </a:solidFill>
                <a:latin typeface="Times New Roman" pitchFamily="18" charset="0"/>
              </a:rPr>
              <a:t>1</a:t>
            </a:r>
            <a:r>
              <a:rPr lang="en-US" sz="2000" dirty="0" smtClean="0">
                <a:latin typeface="Times New Roman" pitchFamily="18" charset="0"/>
              </a:rPr>
              <a:t> field is not </a:t>
            </a:r>
            <a:r>
              <a:rPr lang="en-US" sz="2000" dirty="0" err="1" smtClean="0">
                <a:latin typeface="Times New Roman" pitchFamily="18" charset="0"/>
              </a:rPr>
              <a:t>normalizable</a:t>
            </a:r>
            <a:r>
              <a:rPr lang="en-US" sz="2000" dirty="0" smtClean="0">
                <a:latin typeface="Times New Roman" pitchFamily="18" charset="0"/>
              </a:rPr>
              <a:t> at all </a:t>
            </a:r>
            <a:r>
              <a:rPr lang="en-US" sz="2000" b="1" dirty="0" smtClean="0">
                <a:solidFill>
                  <a:srgbClr val="FF3300"/>
                </a:solidFill>
                <a:latin typeface="Times New Roman" pitchFamily="18" charset="0"/>
              </a:rPr>
              <a:t>[2]</a:t>
            </a:r>
            <a:r>
              <a:rPr lang="en-US" sz="2000" dirty="0" smtClean="0">
                <a:latin typeface="Times New Roman" pitchFamily="18" charset="0"/>
              </a:rPr>
              <a:t>.</a:t>
            </a:r>
          </a:p>
          <a:p>
            <a:pPr marL="0" indent="12700" algn="just">
              <a:lnSpc>
                <a:spcPct val="80000"/>
              </a:lnSpc>
              <a:buFont typeface="Arial" charset="0"/>
              <a:buNone/>
            </a:pPr>
            <a:r>
              <a:rPr lang="en-US" sz="2000" dirty="0" smtClean="0">
                <a:latin typeface="Times New Roman" pitchFamily="18" charset="0"/>
              </a:rPr>
              <a:t>     For </a:t>
            </a:r>
            <a:r>
              <a:rPr lang="en-US" sz="2000" b="1" dirty="0" smtClean="0">
                <a:solidFill>
                  <a:schemeClr val="hlink"/>
                </a:solidFill>
                <a:latin typeface="Times New Roman" pitchFamily="18" charset="0"/>
              </a:rPr>
              <a:t>(1+5)</a:t>
            </a:r>
            <a:r>
              <a:rPr lang="en-US" sz="2000" dirty="0" smtClean="0">
                <a:latin typeface="Times New Roman" pitchFamily="18" charset="0"/>
              </a:rPr>
              <a:t>-dimensions spin </a:t>
            </a:r>
            <a:r>
              <a:rPr lang="en-US" sz="2000" b="1" dirty="0" smtClean="0">
                <a:solidFill>
                  <a:schemeClr val="hlink"/>
                </a:solidFill>
                <a:latin typeface="Times New Roman" pitchFamily="18" charset="0"/>
              </a:rPr>
              <a:t>0</a:t>
            </a:r>
            <a:r>
              <a:rPr lang="en-US" sz="2000" dirty="0" smtClean="0">
                <a:latin typeface="Times New Roman" pitchFamily="18" charset="0"/>
              </a:rPr>
              <a:t>, </a:t>
            </a:r>
            <a:r>
              <a:rPr lang="en-US" sz="2000" b="1" dirty="0" smtClean="0">
                <a:solidFill>
                  <a:schemeClr val="hlink"/>
                </a:solidFill>
                <a:latin typeface="Times New Roman" pitchFamily="18" charset="0"/>
              </a:rPr>
              <a:t>1</a:t>
            </a:r>
            <a:r>
              <a:rPr lang="en-US" sz="2000" dirty="0" smtClean="0">
                <a:latin typeface="Times New Roman" pitchFamily="18" charset="0"/>
              </a:rPr>
              <a:t> and </a:t>
            </a:r>
            <a:r>
              <a:rPr lang="en-US" sz="2000" b="1" dirty="0" smtClean="0">
                <a:solidFill>
                  <a:schemeClr val="hlink"/>
                </a:solidFill>
                <a:latin typeface="Times New Roman" pitchFamily="18" charset="0"/>
              </a:rPr>
              <a:t>2</a:t>
            </a:r>
            <a:r>
              <a:rPr lang="en-US" sz="2000" dirty="0" smtClean="0">
                <a:latin typeface="Times New Roman" pitchFamily="18" charset="0"/>
              </a:rPr>
              <a:t> fields are localized on the </a:t>
            </a:r>
            <a:r>
              <a:rPr lang="en-US" sz="2000" dirty="0" err="1" smtClean="0">
                <a:latin typeface="Times New Roman" pitchFamily="18" charset="0"/>
              </a:rPr>
              <a:t>brane</a:t>
            </a:r>
            <a:r>
              <a:rPr lang="en-US" sz="2000" dirty="0" smtClean="0">
                <a:latin typeface="Times New Roman" pitchFamily="18" charset="0"/>
              </a:rPr>
              <a:t> with decreasing warp factor and the spin-</a:t>
            </a:r>
            <a:r>
              <a:rPr lang="en-US" sz="2000" b="1" dirty="0" smtClean="0">
                <a:solidFill>
                  <a:schemeClr val="hlink"/>
                </a:solidFill>
                <a:latin typeface="Times New Roman" pitchFamily="18" charset="0"/>
              </a:rPr>
              <a:t>1/2</a:t>
            </a:r>
            <a:r>
              <a:rPr lang="en-US" sz="2000" dirty="0" smtClean="0">
                <a:latin typeface="Times New Roman" pitchFamily="18" charset="0"/>
              </a:rPr>
              <a:t> field with increasing warp factor </a:t>
            </a:r>
            <a:r>
              <a:rPr lang="en-US" sz="2000" b="1" dirty="0" smtClean="0">
                <a:solidFill>
                  <a:srgbClr val="FF3300"/>
                </a:solidFill>
                <a:latin typeface="Times New Roman" pitchFamily="18" charset="0"/>
              </a:rPr>
              <a:t>[3]</a:t>
            </a:r>
            <a:r>
              <a:rPr lang="en-US" sz="2000" dirty="0" smtClean="0">
                <a:latin typeface="Times New Roman" pitchFamily="18" charset="0"/>
              </a:rPr>
              <a:t>. </a:t>
            </a:r>
          </a:p>
          <a:p>
            <a:pPr marL="0" indent="12700" algn="just">
              <a:lnSpc>
                <a:spcPct val="80000"/>
              </a:lnSpc>
              <a:buFont typeface="Arial" charset="0"/>
              <a:buNone/>
            </a:pPr>
            <a:r>
              <a:rPr lang="en-US" sz="2000" dirty="0" smtClean="0">
                <a:latin typeface="Times New Roman" pitchFamily="18" charset="0"/>
              </a:rPr>
              <a:t>    So to fulfill the localization of </a:t>
            </a:r>
            <a:r>
              <a:rPr lang="en-US" sz="2000" b="1" dirty="0" smtClean="0">
                <a:solidFill>
                  <a:srgbClr val="008000"/>
                </a:solidFill>
                <a:latin typeface="Times New Roman" pitchFamily="18" charset="0"/>
              </a:rPr>
              <a:t>Standard Model</a:t>
            </a:r>
            <a:r>
              <a:rPr lang="en-US" sz="2000" dirty="0" smtClean="0">
                <a:latin typeface="Times New Roman" pitchFamily="18" charset="0"/>
              </a:rPr>
              <a:t> particles in </a:t>
            </a:r>
            <a:r>
              <a:rPr lang="en-US" sz="2000" b="1" dirty="0" smtClean="0">
                <a:solidFill>
                  <a:schemeClr val="hlink"/>
                </a:solidFill>
                <a:latin typeface="Times New Roman" pitchFamily="18" charset="0"/>
              </a:rPr>
              <a:t>(1+4)</a:t>
            </a:r>
            <a:r>
              <a:rPr lang="en-US" sz="2000" dirty="0" smtClean="0">
                <a:latin typeface="Times New Roman" pitchFamily="18" charset="0"/>
              </a:rPr>
              <a:t>- or </a:t>
            </a:r>
            <a:r>
              <a:rPr lang="en-US" sz="2000" b="1" dirty="0" smtClean="0">
                <a:solidFill>
                  <a:schemeClr val="hlink"/>
                </a:solidFill>
                <a:latin typeface="Times New Roman" pitchFamily="18" charset="0"/>
              </a:rPr>
              <a:t>(1+5)</a:t>
            </a:r>
            <a:r>
              <a:rPr lang="en-US" sz="2000" dirty="0" smtClean="0">
                <a:latin typeface="Times New Roman" pitchFamily="18" charset="0"/>
              </a:rPr>
              <a:t>-spaces it was required to introduce other interaction but gravity. The possibility of pure gravitational trapping of zero modes of all bulk fields, but using artificial matter sources, was demonstrated for the brane solutions with an increasing warp factor in </a:t>
            </a:r>
            <a:r>
              <a:rPr lang="en-US" sz="2000" b="1" dirty="0" smtClean="0">
                <a:solidFill>
                  <a:srgbClr val="FF3300"/>
                </a:solidFill>
                <a:latin typeface="Times New Roman" pitchFamily="18" charset="0"/>
              </a:rPr>
              <a:t>[4]</a:t>
            </a:r>
            <a:r>
              <a:rPr lang="en-US" sz="2000" dirty="0" smtClean="0">
                <a:latin typeface="Times New Roman" pitchFamily="18" charset="0"/>
              </a:rPr>
              <a:t>.</a:t>
            </a:r>
          </a:p>
          <a:p>
            <a:pPr marL="0" indent="12700" algn="just">
              <a:lnSpc>
                <a:spcPct val="80000"/>
              </a:lnSpc>
              <a:buFont typeface="Arial" charset="0"/>
              <a:buNone/>
            </a:pPr>
            <a:r>
              <a:rPr lang="en-US" sz="400" dirty="0" smtClean="0">
                <a:latin typeface="Times New Roman" pitchFamily="18" charset="0"/>
              </a:rPr>
              <a:t> </a:t>
            </a:r>
          </a:p>
          <a:p>
            <a:pPr marL="0" indent="12700">
              <a:lnSpc>
                <a:spcPct val="80000"/>
              </a:lnSpc>
              <a:spcBef>
                <a:spcPts val="400"/>
              </a:spcBef>
              <a:buFont typeface="Arial" charset="0"/>
              <a:buNone/>
            </a:pPr>
            <a:r>
              <a:rPr lang="pl-PL" sz="2000" b="1" dirty="0" smtClean="0">
                <a:solidFill>
                  <a:srgbClr val="FF3300"/>
                </a:solidFill>
                <a:latin typeface="Times New Roman" pitchFamily="18" charset="0"/>
              </a:rPr>
              <a:t>[</a:t>
            </a:r>
            <a:r>
              <a:rPr lang="en-US" sz="2000" b="1" dirty="0" smtClean="0">
                <a:solidFill>
                  <a:srgbClr val="FF0000"/>
                </a:solidFill>
                <a:latin typeface="Times New Roman" pitchFamily="18" charset="0"/>
              </a:rPr>
              <a:t>1</a:t>
            </a:r>
            <a:r>
              <a:rPr lang="pl-PL" sz="2000" b="1" dirty="0" smtClean="0">
                <a:solidFill>
                  <a:srgbClr val="FF0000"/>
                </a:solidFill>
                <a:latin typeface="Times New Roman" pitchFamily="18" charset="0"/>
              </a:rPr>
              <a:t>] B. Bajc</a:t>
            </a:r>
            <a:r>
              <a:rPr lang="en-US" sz="2000" b="1" dirty="0" smtClean="0">
                <a:solidFill>
                  <a:srgbClr val="FF0000"/>
                </a:solidFill>
                <a:latin typeface="Times New Roman" pitchFamily="18" charset="0"/>
              </a:rPr>
              <a:t> </a:t>
            </a:r>
            <a:r>
              <a:rPr lang="en-US" sz="2000" dirty="0" smtClean="0">
                <a:solidFill>
                  <a:srgbClr val="FF0000"/>
                </a:solidFill>
                <a:latin typeface="Times New Roman" pitchFamily="18" charset="0"/>
              </a:rPr>
              <a:t>and</a:t>
            </a:r>
            <a:r>
              <a:rPr lang="pl-PL" sz="2000" b="1" dirty="0" smtClean="0">
                <a:solidFill>
                  <a:srgbClr val="FF0000"/>
                </a:solidFill>
                <a:latin typeface="Times New Roman" pitchFamily="18" charset="0"/>
              </a:rPr>
              <a:t> G. Gabadadze, </a:t>
            </a:r>
            <a:r>
              <a:rPr lang="pl-PL" sz="2000" i="1" dirty="0" smtClean="0">
                <a:solidFill>
                  <a:srgbClr val="FF0000"/>
                </a:solidFill>
                <a:latin typeface="Times New Roman" pitchFamily="18" charset="0"/>
              </a:rPr>
              <a:t>Phys. </a:t>
            </a:r>
            <a:r>
              <a:rPr lang="en-US" sz="2000" i="1" dirty="0" err="1" smtClean="0">
                <a:solidFill>
                  <a:srgbClr val="FF0000"/>
                </a:solidFill>
                <a:latin typeface="Times New Roman" pitchFamily="18" charset="0"/>
              </a:rPr>
              <a:t>Lett</a:t>
            </a:r>
            <a:r>
              <a:rPr lang="en-US" sz="2000" i="1" dirty="0" smtClean="0">
                <a:solidFill>
                  <a:srgbClr val="FF0000"/>
                </a:solidFill>
                <a:latin typeface="Times New Roman" pitchFamily="18" charset="0"/>
              </a:rPr>
              <a:t>.</a:t>
            </a:r>
            <a:r>
              <a:rPr lang="en-US" sz="2000" b="1" dirty="0" smtClean="0">
                <a:solidFill>
                  <a:srgbClr val="FF0000"/>
                </a:solidFill>
                <a:latin typeface="Times New Roman" pitchFamily="18" charset="0"/>
              </a:rPr>
              <a:t> B 474 </a:t>
            </a:r>
            <a:r>
              <a:rPr lang="en-US" sz="2000" dirty="0" smtClean="0">
                <a:solidFill>
                  <a:srgbClr val="FF0000"/>
                </a:solidFill>
                <a:latin typeface="Times New Roman" pitchFamily="18" charset="0"/>
              </a:rPr>
              <a:t>(2000) 282.</a:t>
            </a:r>
          </a:p>
          <a:p>
            <a:pPr marL="0" indent="12700">
              <a:lnSpc>
                <a:spcPct val="80000"/>
              </a:lnSpc>
              <a:spcBef>
                <a:spcPts val="400"/>
              </a:spcBef>
              <a:buFont typeface="Arial" charset="0"/>
              <a:buNone/>
            </a:pPr>
            <a:r>
              <a:rPr lang="en-US" sz="2000" b="1" dirty="0" smtClean="0">
                <a:solidFill>
                  <a:srgbClr val="FF0000"/>
                </a:solidFill>
                <a:latin typeface="Times New Roman" pitchFamily="18" charset="0"/>
              </a:rPr>
              <a:t>[2] A. </a:t>
            </a:r>
            <a:r>
              <a:rPr lang="en-US" sz="2000" b="1" dirty="0" err="1" smtClean="0">
                <a:solidFill>
                  <a:srgbClr val="FF0000"/>
                </a:solidFill>
                <a:latin typeface="Times New Roman" pitchFamily="18" charset="0"/>
              </a:rPr>
              <a:t>Pomarol</a:t>
            </a:r>
            <a:r>
              <a:rPr lang="en-US" sz="2000" b="1" dirty="0" smtClean="0">
                <a:solidFill>
                  <a:srgbClr val="FF0000"/>
                </a:solidFill>
                <a:latin typeface="Times New Roman" pitchFamily="18" charset="0"/>
              </a:rPr>
              <a:t>, </a:t>
            </a:r>
            <a:r>
              <a:rPr lang="en-US" sz="2000" i="1" dirty="0" smtClean="0">
                <a:solidFill>
                  <a:srgbClr val="FF0000"/>
                </a:solidFill>
                <a:latin typeface="Times New Roman" pitchFamily="18" charset="0"/>
              </a:rPr>
              <a:t>Phys. </a:t>
            </a:r>
            <a:r>
              <a:rPr lang="en-US" sz="2000" i="1" dirty="0" err="1" smtClean="0">
                <a:solidFill>
                  <a:srgbClr val="FF0000"/>
                </a:solidFill>
                <a:latin typeface="Times New Roman" pitchFamily="18" charset="0"/>
              </a:rPr>
              <a:t>Lett</a:t>
            </a:r>
            <a:r>
              <a:rPr lang="en-US" sz="2000" i="1" dirty="0" smtClean="0">
                <a:solidFill>
                  <a:srgbClr val="FF0000"/>
                </a:solidFill>
                <a:latin typeface="Times New Roman" pitchFamily="18" charset="0"/>
              </a:rPr>
              <a:t>.</a:t>
            </a:r>
            <a:r>
              <a:rPr lang="en-US" sz="2000" b="1" dirty="0" smtClean="0">
                <a:solidFill>
                  <a:srgbClr val="FF0000"/>
                </a:solidFill>
                <a:latin typeface="Times New Roman" pitchFamily="18" charset="0"/>
              </a:rPr>
              <a:t> B 486 </a:t>
            </a:r>
            <a:r>
              <a:rPr lang="en-US" sz="2000" dirty="0" smtClean="0">
                <a:solidFill>
                  <a:srgbClr val="FF0000"/>
                </a:solidFill>
                <a:latin typeface="Times New Roman" pitchFamily="18" charset="0"/>
              </a:rPr>
              <a:t>(2000) 153.</a:t>
            </a:r>
          </a:p>
          <a:p>
            <a:pPr marL="0" indent="12700">
              <a:lnSpc>
                <a:spcPct val="80000"/>
              </a:lnSpc>
              <a:spcBef>
                <a:spcPts val="400"/>
              </a:spcBef>
              <a:buFont typeface="Arial" charset="0"/>
              <a:buNone/>
            </a:pPr>
            <a:r>
              <a:rPr lang="en-US" sz="2000" b="1" dirty="0" smtClean="0">
                <a:solidFill>
                  <a:srgbClr val="FF0000"/>
                </a:solidFill>
                <a:latin typeface="Times New Roman" pitchFamily="18" charset="0"/>
              </a:rPr>
              <a:t>[3] I. </a:t>
            </a:r>
            <a:r>
              <a:rPr lang="en-US" sz="2000" b="1" dirty="0" err="1" smtClean="0">
                <a:solidFill>
                  <a:srgbClr val="FF0000"/>
                </a:solidFill>
                <a:latin typeface="Times New Roman" pitchFamily="18" charset="0"/>
              </a:rPr>
              <a:t>Oda</a:t>
            </a:r>
            <a:r>
              <a:rPr lang="en-US" sz="2000" b="1" dirty="0" smtClean="0">
                <a:solidFill>
                  <a:srgbClr val="FF0000"/>
                </a:solidFill>
                <a:latin typeface="Times New Roman" pitchFamily="18" charset="0"/>
              </a:rPr>
              <a:t>, </a:t>
            </a:r>
            <a:r>
              <a:rPr lang="en-US" sz="2000" i="1" dirty="0" smtClean="0">
                <a:solidFill>
                  <a:srgbClr val="FF0000"/>
                </a:solidFill>
                <a:latin typeface="Times New Roman" pitchFamily="18" charset="0"/>
              </a:rPr>
              <a:t>Phys. Rev.</a:t>
            </a:r>
            <a:r>
              <a:rPr lang="en-US" sz="2000" b="1" dirty="0" smtClean="0">
                <a:solidFill>
                  <a:srgbClr val="FF0000"/>
                </a:solidFill>
                <a:latin typeface="Times New Roman" pitchFamily="18" charset="0"/>
              </a:rPr>
              <a:t> D 62 </a:t>
            </a:r>
            <a:r>
              <a:rPr lang="en-US" sz="2000" dirty="0" smtClean="0">
                <a:solidFill>
                  <a:srgbClr val="FF0000"/>
                </a:solidFill>
                <a:latin typeface="Times New Roman" pitchFamily="18" charset="0"/>
              </a:rPr>
              <a:t>(2000) 126009.</a:t>
            </a:r>
          </a:p>
          <a:p>
            <a:pPr marL="0" indent="12700">
              <a:lnSpc>
                <a:spcPct val="80000"/>
              </a:lnSpc>
              <a:spcBef>
                <a:spcPts val="400"/>
              </a:spcBef>
              <a:buFont typeface="Arial" charset="0"/>
              <a:buNone/>
            </a:pPr>
            <a:r>
              <a:rPr lang="en-US" sz="2000" b="1" dirty="0" smtClean="0">
                <a:solidFill>
                  <a:srgbClr val="FF0000"/>
                </a:solidFill>
                <a:latin typeface="Times New Roman" pitchFamily="18" charset="0"/>
              </a:rPr>
              <a:t>[4] M. </a:t>
            </a:r>
            <a:r>
              <a:rPr lang="en-US" sz="2000" b="1" dirty="0" err="1" smtClean="0">
                <a:solidFill>
                  <a:srgbClr val="FF0000"/>
                </a:solidFill>
                <a:latin typeface="Times New Roman" pitchFamily="18" charset="0"/>
              </a:rPr>
              <a:t>Gogberashvili</a:t>
            </a:r>
            <a:r>
              <a:rPr lang="en-US" sz="2000" dirty="0" smtClean="0">
                <a:solidFill>
                  <a:srgbClr val="FF0000"/>
                </a:solidFill>
                <a:latin typeface="Times New Roman" pitchFamily="18" charset="0"/>
              </a:rPr>
              <a:t> and </a:t>
            </a:r>
            <a:r>
              <a:rPr lang="en-US" sz="2000" b="1" dirty="0" smtClean="0">
                <a:solidFill>
                  <a:srgbClr val="FF0000"/>
                </a:solidFill>
                <a:latin typeface="Times New Roman" pitchFamily="18" charset="0"/>
              </a:rPr>
              <a:t>D. Singleton</a:t>
            </a:r>
            <a:r>
              <a:rPr lang="en-US" sz="2000" dirty="0" smtClean="0">
                <a:solidFill>
                  <a:srgbClr val="FF0000"/>
                </a:solidFill>
                <a:latin typeface="Times New Roman" pitchFamily="18" charset="0"/>
              </a:rPr>
              <a:t>, </a:t>
            </a:r>
            <a:r>
              <a:rPr lang="en-US" sz="2000" i="1" dirty="0" smtClean="0">
                <a:solidFill>
                  <a:srgbClr val="FF0000"/>
                </a:solidFill>
                <a:latin typeface="Times New Roman" pitchFamily="18" charset="0"/>
              </a:rPr>
              <a:t>Phys. Rev.</a:t>
            </a:r>
            <a:r>
              <a:rPr lang="en-US" sz="2000" dirty="0" smtClean="0">
                <a:solidFill>
                  <a:srgbClr val="FF0000"/>
                </a:solidFill>
                <a:latin typeface="Times New Roman" pitchFamily="18" charset="0"/>
              </a:rPr>
              <a:t> </a:t>
            </a:r>
            <a:r>
              <a:rPr lang="en-US" sz="2000" b="1" dirty="0" smtClean="0">
                <a:solidFill>
                  <a:srgbClr val="FF0000"/>
                </a:solidFill>
                <a:latin typeface="Times New Roman" pitchFamily="18" charset="0"/>
              </a:rPr>
              <a:t>D 69 </a:t>
            </a:r>
            <a:r>
              <a:rPr lang="en-US" sz="2000" dirty="0" smtClean="0">
                <a:solidFill>
                  <a:srgbClr val="FF0000"/>
                </a:solidFill>
                <a:latin typeface="Times New Roman" pitchFamily="18" charset="0"/>
              </a:rPr>
              <a:t>(2004) 026004;  </a:t>
            </a:r>
          </a:p>
          <a:p>
            <a:pPr marL="0" indent="12700">
              <a:lnSpc>
                <a:spcPct val="80000"/>
              </a:lnSpc>
              <a:spcBef>
                <a:spcPts val="400"/>
              </a:spcBef>
              <a:buFont typeface="Arial" charset="0"/>
              <a:buNone/>
            </a:pPr>
            <a:r>
              <a:rPr lang="en-US" sz="2000" b="1" dirty="0" smtClean="0">
                <a:solidFill>
                  <a:srgbClr val="FF0000"/>
                </a:solidFill>
                <a:latin typeface="Times New Roman" pitchFamily="18" charset="0"/>
                <a:cs typeface="Times New Roman" pitchFamily="18" charset="0"/>
              </a:rPr>
              <a:t>     M. </a:t>
            </a:r>
            <a:r>
              <a:rPr lang="en-US" sz="2000" b="1" dirty="0" err="1" smtClean="0">
                <a:solidFill>
                  <a:srgbClr val="FF0000"/>
                </a:solidFill>
                <a:latin typeface="Times New Roman" pitchFamily="18" charset="0"/>
                <a:cs typeface="Times New Roman" pitchFamily="18" charset="0"/>
              </a:rPr>
              <a:t>Gogberashvili</a:t>
            </a:r>
            <a:r>
              <a:rPr lang="en-US" sz="2000" b="1" dirty="0" smtClean="0">
                <a:solidFill>
                  <a:srgbClr val="FF0000"/>
                </a:solidFill>
                <a:latin typeface="Times New Roman" pitchFamily="18" charset="0"/>
                <a:cs typeface="Times New Roman" pitchFamily="18" charset="0"/>
              </a:rPr>
              <a:t> </a:t>
            </a:r>
            <a:r>
              <a:rPr lang="en-US" sz="2000" dirty="0" smtClean="0">
                <a:solidFill>
                  <a:srgbClr val="FF0000"/>
                </a:solidFill>
                <a:latin typeface="Times New Roman" pitchFamily="18" charset="0"/>
                <a:cs typeface="Times New Roman" pitchFamily="18" charset="0"/>
              </a:rPr>
              <a:t>and </a:t>
            </a:r>
            <a:r>
              <a:rPr lang="en-US" sz="2000" b="1" dirty="0" smtClean="0">
                <a:solidFill>
                  <a:srgbClr val="FF0000"/>
                </a:solidFill>
                <a:latin typeface="Times New Roman" pitchFamily="18" charset="0"/>
                <a:cs typeface="Times New Roman" pitchFamily="18" charset="0"/>
              </a:rPr>
              <a:t>P. </a:t>
            </a:r>
            <a:r>
              <a:rPr lang="en-US" sz="2000" b="1" dirty="0" err="1" smtClean="0">
                <a:solidFill>
                  <a:srgbClr val="FF0000"/>
                </a:solidFill>
                <a:latin typeface="Times New Roman" pitchFamily="18" charset="0"/>
                <a:cs typeface="Times New Roman" pitchFamily="18" charset="0"/>
              </a:rPr>
              <a:t>Midodashvili</a:t>
            </a:r>
            <a:r>
              <a:rPr lang="en-US" sz="2000" dirty="0" smtClean="0">
                <a:solidFill>
                  <a:srgbClr val="FF0000"/>
                </a:solidFill>
                <a:latin typeface="Times New Roman" pitchFamily="18" charset="0"/>
                <a:cs typeface="Times New Roman" pitchFamily="18" charset="0"/>
              </a:rPr>
              <a:t>, </a:t>
            </a:r>
            <a:r>
              <a:rPr lang="en-US" sz="2000" i="1" dirty="0" smtClean="0">
                <a:solidFill>
                  <a:srgbClr val="FF0000"/>
                </a:solidFill>
                <a:latin typeface="Times New Roman" pitchFamily="18" charset="0"/>
                <a:cs typeface="Times New Roman" pitchFamily="18" charset="0"/>
              </a:rPr>
              <a:t>Phys. </a:t>
            </a:r>
            <a:r>
              <a:rPr lang="en-US" sz="2000" i="1" dirty="0" err="1" smtClean="0">
                <a:solidFill>
                  <a:srgbClr val="FF0000"/>
                </a:solidFill>
                <a:latin typeface="Times New Roman" pitchFamily="18" charset="0"/>
                <a:cs typeface="Times New Roman" pitchFamily="18" charset="0"/>
              </a:rPr>
              <a:t>Lett</a:t>
            </a:r>
            <a:r>
              <a:rPr lang="en-US" sz="2000" i="1" dirty="0" smtClean="0">
                <a:solidFill>
                  <a:srgbClr val="FF0000"/>
                </a:solidFill>
                <a:latin typeface="Times New Roman" pitchFamily="18" charset="0"/>
                <a:cs typeface="Times New Roman" pitchFamily="18" charset="0"/>
              </a:rPr>
              <a:t>.</a:t>
            </a:r>
            <a:r>
              <a:rPr lang="en-US" sz="2000" dirty="0" smtClean="0">
                <a:solidFill>
                  <a:srgbClr val="FF0000"/>
                </a:solidFill>
                <a:latin typeface="Times New Roman" pitchFamily="18" charset="0"/>
                <a:cs typeface="Times New Roman" pitchFamily="18" charset="0"/>
              </a:rPr>
              <a:t> </a:t>
            </a:r>
            <a:r>
              <a:rPr lang="en-US" sz="2000" b="1" dirty="0" smtClean="0">
                <a:solidFill>
                  <a:srgbClr val="FF0000"/>
                </a:solidFill>
                <a:latin typeface="Times New Roman" pitchFamily="18" charset="0"/>
                <a:cs typeface="Times New Roman" pitchFamily="18" charset="0"/>
              </a:rPr>
              <a:t>B 515 </a:t>
            </a:r>
            <a:r>
              <a:rPr lang="en-US" sz="2000" dirty="0" smtClean="0">
                <a:solidFill>
                  <a:srgbClr val="FF0000"/>
                </a:solidFill>
                <a:latin typeface="Times New Roman" pitchFamily="18" charset="0"/>
                <a:cs typeface="Times New Roman" pitchFamily="18" charset="0"/>
              </a:rPr>
              <a:t>(2001) 447.</a:t>
            </a:r>
            <a:endParaRPr lang="en-US" sz="2000" dirty="0" smtClean="0">
              <a:solidFill>
                <a:srgbClr val="FF0000"/>
              </a:solidFill>
              <a:latin typeface="Times New Roman" pitchFamily="18" charset="0"/>
            </a:endParaRPr>
          </a:p>
        </p:txBody>
      </p:sp>
      <p:sp>
        <p:nvSpPr>
          <p:cNvPr id="4100" name="TextBox 17"/>
          <p:cNvSpPr txBox="1">
            <a:spLocks noChangeArrowheads="1"/>
          </p:cNvSpPr>
          <p:nvPr/>
        </p:nvSpPr>
        <p:spPr bwMode="auto">
          <a:xfrm>
            <a:off x="2057400" y="425450"/>
            <a:ext cx="7315200" cy="431800"/>
          </a:xfrm>
          <a:prstGeom prst="rect">
            <a:avLst/>
          </a:prstGeom>
          <a:noFill/>
          <a:ln w="9525">
            <a:noFill/>
            <a:miter lim="800000"/>
            <a:headEnd/>
            <a:tailEnd/>
          </a:ln>
        </p:spPr>
        <p:txBody>
          <a:bodyPr lIns="0">
            <a:spAutoFit/>
          </a:bodyPr>
          <a:lstStyle/>
          <a:p>
            <a:pPr algn="just">
              <a:lnSpc>
                <a:spcPts val="2438"/>
              </a:lnSpc>
              <a:defRPr/>
            </a:pPr>
            <a:r>
              <a:rPr lang="en-US" sz="3600" b="1" i="1" dirty="0">
                <a:solidFill>
                  <a:srgbClr val="00B0F0"/>
                </a:solidFill>
                <a:latin typeface="Times New Roman" pitchFamily="18" charset="0"/>
              </a:rPr>
              <a:t>Localization Problem</a:t>
            </a:r>
          </a:p>
        </p:txBody>
      </p:sp>
      <p:sp>
        <p:nvSpPr>
          <p:cNvPr id="4102" name="Date Placeholder 68"/>
          <p:cNvSpPr txBox="1">
            <a:spLocks noGrp="1"/>
          </p:cNvSpPr>
          <p:nvPr/>
        </p:nvSpPr>
        <p:spPr bwMode="auto">
          <a:xfrm>
            <a:off x="228600" y="7004050"/>
            <a:ext cx="2794000" cy="401638"/>
          </a:xfrm>
          <a:prstGeom prst="rect">
            <a:avLst/>
          </a:prstGeom>
          <a:noFill/>
          <a:ln w="9525">
            <a:noFill/>
            <a:miter lim="800000"/>
            <a:headEnd/>
            <a:tailEnd/>
          </a:ln>
        </p:spPr>
        <p:txBody>
          <a:bodyPr anchor="ctr"/>
          <a:lstStyle/>
          <a:p>
            <a:endParaRPr lang="es-ES" sz="1200">
              <a:solidFill>
                <a:srgbClr val="898989"/>
              </a:solidFill>
              <a:latin typeface="Calibri" pitchFamily="34" charset="0"/>
            </a:endParaRPr>
          </a:p>
        </p:txBody>
      </p:sp>
      <p:sp>
        <p:nvSpPr>
          <p:cNvPr id="4103" name="Footer Placeholder 8"/>
          <p:cNvSpPr txBox="1">
            <a:spLocks noGrp="1"/>
          </p:cNvSpPr>
          <p:nvPr/>
        </p:nvSpPr>
        <p:spPr bwMode="auto">
          <a:xfrm>
            <a:off x="3352800" y="7004050"/>
            <a:ext cx="4038600" cy="401638"/>
          </a:xfrm>
          <a:prstGeom prst="rect">
            <a:avLst/>
          </a:prstGeom>
          <a:noFill/>
          <a:ln w="9525">
            <a:noFill/>
            <a:miter lim="800000"/>
            <a:headEnd/>
            <a:tailEnd/>
          </a:ln>
        </p:spPr>
        <p:txBody>
          <a:bodyPr anchor="ctr"/>
          <a:lstStyle/>
          <a:p>
            <a:pPr algn="ctr"/>
            <a:endParaRPr lang="es-ES" sz="1200">
              <a:solidFill>
                <a:srgbClr val="808080"/>
              </a:solidFill>
              <a:latin typeface="Calibri" pitchFamily="34" charset="0"/>
            </a:endParaRPr>
          </a:p>
        </p:txBody>
      </p:sp>
      <p:sp>
        <p:nvSpPr>
          <p:cNvPr id="4105" name="Date Placeholder 12"/>
          <p:cNvSpPr>
            <a:spLocks noGrp="1"/>
          </p:cNvSpPr>
          <p:nvPr>
            <p:ph type="dt" sz="quarter" idx="10"/>
          </p:nvPr>
        </p:nvSpPr>
        <p:spPr bwMode="auto">
          <a:noFill/>
          <a:ln>
            <a:miter lim="800000"/>
            <a:headEnd/>
            <a:tailEnd/>
          </a:ln>
        </p:spPr>
        <p:txBody>
          <a:bodyPr/>
          <a:lstStyle/>
          <a:p>
            <a:r>
              <a:rPr lang="en-US" smtClean="0">
                <a:cs typeface="Arial" charset="0"/>
              </a:rPr>
              <a:t>14 March 2013</a:t>
            </a:r>
          </a:p>
        </p:txBody>
      </p:sp>
      <p:sp>
        <p:nvSpPr>
          <p:cNvPr id="14" name="Slide Number Placeholder 14"/>
          <p:cNvSpPr txBox="1">
            <a:spLocks noGrp="1"/>
          </p:cNvSpPr>
          <p:nvPr/>
        </p:nvSpPr>
        <p:spPr bwMode="auto">
          <a:xfrm>
            <a:off x="7645400" y="7004050"/>
            <a:ext cx="2489200" cy="401638"/>
          </a:xfrm>
          <a:prstGeom prst="rect">
            <a:avLst/>
          </a:prstGeom>
          <a:noFill/>
          <a:ln w="9525">
            <a:noFill/>
            <a:miter lim="800000"/>
            <a:headEnd/>
            <a:tailEnd/>
          </a:ln>
        </p:spPr>
        <p:txBody>
          <a:bodyPr anchor="ctr"/>
          <a:lstStyle/>
          <a:p>
            <a:pPr algn="r"/>
            <a:r>
              <a:rPr lang="en-US" sz="1200" dirty="0">
                <a:solidFill>
                  <a:srgbClr val="898989"/>
                </a:solidFill>
                <a:latin typeface="Calibri" pitchFamily="34" charset="0"/>
              </a:rPr>
              <a:t>Page – </a:t>
            </a:r>
            <a:fld id="{05956456-435B-441B-8DDD-694BF5C345F1}" type="slidenum">
              <a:rPr lang="en-US" sz="1200" smtClean="0">
                <a:solidFill>
                  <a:srgbClr val="898989"/>
                </a:solidFill>
                <a:latin typeface="Calibri" pitchFamily="34" charset="0"/>
              </a:rPr>
              <a:pPr algn="r"/>
              <a:t>7</a:t>
            </a:fld>
            <a:r>
              <a:rPr lang="en-US" sz="1200" dirty="0" smtClean="0">
                <a:solidFill>
                  <a:srgbClr val="898989"/>
                </a:solidFill>
                <a:latin typeface="Calibri" pitchFamily="34" charset="0"/>
              </a:rPr>
              <a:t>/13</a:t>
            </a:r>
            <a:endParaRPr lang="en-US" sz="1200" dirty="0">
              <a:solidFill>
                <a:srgbClr val="898989"/>
              </a:solidFill>
              <a:latin typeface="Calibri" pitchFamily="34" charset="0"/>
            </a:endParaRPr>
          </a:p>
        </p:txBody>
      </p:sp>
      <p:sp>
        <p:nvSpPr>
          <p:cNvPr id="16" name="Text Placeholder 4"/>
          <p:cNvSpPr txBox="1">
            <a:spLocks/>
          </p:cNvSpPr>
          <p:nvPr/>
        </p:nvSpPr>
        <p:spPr bwMode="auto">
          <a:xfrm>
            <a:off x="0" y="2635250"/>
            <a:ext cx="2057400" cy="228600"/>
          </a:xfrm>
          <a:prstGeom prst="rect">
            <a:avLst/>
          </a:prstGeom>
          <a:solidFill>
            <a:schemeClr val="accent1">
              <a:lumMod val="75000"/>
              <a:alpha val="70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dirty="0">
              <a:ln>
                <a:noFill/>
              </a:ln>
              <a:solidFill>
                <a:schemeClr val="tx1"/>
              </a:solidFill>
              <a:effectLst/>
              <a:uLnTx/>
              <a:uFillTx/>
              <a:latin typeface="+mn-lt"/>
              <a:ea typeface="+mn-ea"/>
              <a:cs typeface="+mn-cs"/>
            </a:endParaRPr>
          </a:p>
        </p:txBody>
      </p:sp>
      <p:sp>
        <p:nvSpPr>
          <p:cNvPr id="13" name="Rectangle 12"/>
          <p:cNvSpPr>
            <a:spLocks noChangeArrowheads="1"/>
          </p:cNvSpPr>
          <p:nvPr/>
        </p:nvSpPr>
        <p:spPr bwMode="auto">
          <a:xfrm>
            <a:off x="0" y="1187450"/>
            <a:ext cx="2133600" cy="4478149"/>
          </a:xfrm>
          <a:prstGeom prst="rect">
            <a:avLst/>
          </a:prstGeom>
          <a:noFill/>
          <a:ln w="9525">
            <a:noFill/>
            <a:miter lim="800000"/>
            <a:headEnd/>
            <a:tailEnd/>
          </a:ln>
        </p:spPr>
        <p:txBody>
          <a:bodyPr wrap="square">
            <a:spAutoFit/>
          </a:bodyPr>
          <a:lstStyle/>
          <a:p>
            <a:r>
              <a:rPr lang="en-US" sz="1500" b="1" dirty="0" smtClean="0">
                <a:solidFill>
                  <a:srgbClr val="00B0F0"/>
                </a:solidFill>
                <a:latin typeface="Times New Roman" pitchFamily="18" charset="0"/>
                <a:cs typeface="Times New Roman" pitchFamily="18" charset="0"/>
              </a:rPr>
              <a:t>Brane Models</a:t>
            </a:r>
          </a:p>
          <a:p>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00B0F0"/>
                </a:solidFill>
                <a:latin typeface="Times New Roman" pitchFamily="18" charset="0"/>
                <a:cs typeface="Times New Roman" pitchFamily="18" charset="0"/>
              </a:rPr>
              <a:t>Standing GW-s in 4D</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00B0F0"/>
                </a:solidFill>
                <a:latin typeface="Times New Roman" pitchFamily="18" charset="0"/>
                <a:cs typeface="Times New Roman" pitchFamily="18" charset="0"/>
              </a:rPr>
              <a:t>GW-s from Brane</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chemeClr val="bg1"/>
                </a:solidFill>
                <a:latin typeface="Times New Roman" pitchFamily="18" charset="0"/>
                <a:cs typeface="Times New Roman" pitchFamily="18" charset="0"/>
              </a:rPr>
              <a:t>Localization Problem</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FF9900"/>
                </a:solidFill>
                <a:latin typeface="Times New Roman" pitchFamily="18" charset="0"/>
                <a:cs typeface="Times New Roman" pitchFamily="18" charset="0"/>
              </a:rPr>
              <a:t>Mechanical Waves</a:t>
            </a:r>
          </a:p>
          <a:p>
            <a:pPr>
              <a:defRPr/>
            </a:pPr>
            <a:endParaRPr lang="en-US" sz="1500" b="1" dirty="0" smtClean="0">
              <a:solidFill>
                <a:srgbClr val="FF9900"/>
              </a:solidFill>
              <a:latin typeface="Times New Roman" pitchFamily="18" charset="0"/>
              <a:cs typeface="Times New Roman" pitchFamily="18" charset="0"/>
            </a:endParaRPr>
          </a:p>
          <a:p>
            <a:pPr>
              <a:defRPr/>
            </a:pPr>
            <a:r>
              <a:rPr lang="en-US" sz="1500" b="1" dirty="0" smtClean="0">
                <a:solidFill>
                  <a:srgbClr val="FF9900"/>
                </a:solidFill>
                <a:latin typeface="Times New Roman" pitchFamily="18" charset="0"/>
                <a:cs typeface="Times New Roman" pitchFamily="18" charset="0"/>
              </a:rPr>
              <a:t>Optical Lattices</a:t>
            </a:r>
            <a:r>
              <a:rPr lang="en-US" sz="1500" dirty="0" smtClean="0">
                <a:solidFill>
                  <a:srgbClr val="FF9900"/>
                </a:solidFill>
                <a:latin typeface="Times New Roman" pitchFamily="18" charset="0"/>
                <a:cs typeface="Times New Roman" pitchFamily="18" charset="0"/>
              </a:rPr>
              <a:t> </a:t>
            </a:r>
          </a:p>
          <a:p>
            <a:pPr>
              <a:defRPr/>
            </a:pPr>
            <a:endParaRPr lang="en-US" sz="1500" dirty="0" smtClean="0">
              <a:solidFill>
                <a:srgbClr val="00B0F0"/>
              </a:solidFill>
              <a:latin typeface="Times New Roman" pitchFamily="18" charset="0"/>
              <a:cs typeface="Times New Roman" pitchFamily="18" charset="0"/>
            </a:endParaRPr>
          </a:p>
          <a:p>
            <a:pPr>
              <a:defRPr/>
            </a:pPr>
            <a:r>
              <a:rPr lang="en-US" sz="1500" b="1" dirty="0" smtClean="0">
                <a:solidFill>
                  <a:srgbClr val="C00000"/>
                </a:solidFill>
                <a:latin typeface="Times New Roman" pitchFamily="18" charset="0"/>
                <a:cs typeface="Times New Roman" pitchFamily="18" charset="0"/>
              </a:rPr>
              <a:t>Boundary Conditions</a:t>
            </a:r>
          </a:p>
          <a:p>
            <a:pPr>
              <a:defRPr/>
            </a:pPr>
            <a:endParaRPr lang="en-US" sz="1500" b="1" dirty="0" smtClean="0">
              <a:solidFill>
                <a:srgbClr val="C00000"/>
              </a:solidFill>
              <a:latin typeface="Times New Roman" pitchFamily="18" charset="0"/>
              <a:cs typeface="Times New Roman" pitchFamily="18" charset="0"/>
            </a:endParaRPr>
          </a:p>
          <a:p>
            <a:r>
              <a:rPr lang="en-US" sz="1500" b="1" dirty="0" smtClean="0">
                <a:solidFill>
                  <a:srgbClr val="C00000"/>
                </a:solidFill>
                <a:latin typeface="Times New Roman" pitchFamily="18" charset="0"/>
                <a:cs typeface="Times New Roman" pitchFamily="18" charset="0"/>
              </a:rPr>
              <a:t>Localization of Scalars</a:t>
            </a:r>
          </a:p>
          <a:p>
            <a:endParaRPr lang="en-US" sz="1500" b="1" dirty="0" smtClean="0">
              <a:solidFill>
                <a:srgbClr val="C00000"/>
              </a:solidFill>
              <a:latin typeface="Times New Roman" pitchFamily="18" charset="0"/>
              <a:cs typeface="Times New Roman" pitchFamily="18" charset="0"/>
            </a:endParaRPr>
          </a:p>
          <a:p>
            <a:r>
              <a:rPr lang="en-US" sz="1500" b="1" dirty="0" smtClean="0">
                <a:solidFill>
                  <a:srgbClr val="C00000"/>
                </a:solidFill>
                <a:latin typeface="Times New Roman" pitchFamily="18" charset="0"/>
                <a:cs typeface="Times New Roman" pitchFamily="18" charset="0"/>
              </a:rPr>
              <a:t>Localization of Vectors</a:t>
            </a:r>
          </a:p>
          <a:p>
            <a:endParaRPr lang="en-US" sz="1500" b="1" dirty="0" smtClean="0">
              <a:solidFill>
                <a:srgbClr val="C00000"/>
              </a:solidFill>
              <a:latin typeface="Times New Roman" pitchFamily="18" charset="0"/>
              <a:cs typeface="Times New Roman" pitchFamily="18" charset="0"/>
            </a:endParaRPr>
          </a:p>
          <a:p>
            <a:r>
              <a:rPr lang="en-US" sz="1500" b="1" dirty="0" smtClean="0">
                <a:solidFill>
                  <a:srgbClr val="C00000"/>
                </a:solidFill>
                <a:latin typeface="Times New Roman" pitchFamily="18" charset="0"/>
                <a:cs typeface="Times New Roman" pitchFamily="18" charset="0"/>
              </a:rPr>
              <a:t>Localization of Spinors</a:t>
            </a:r>
          </a:p>
        </p:txBody>
      </p:sp>
      <p:sp>
        <p:nvSpPr>
          <p:cNvPr id="2" name="Footer Placeholder 1"/>
          <p:cNvSpPr>
            <a:spLocks noGrp="1"/>
          </p:cNvSpPr>
          <p:nvPr>
            <p:ph type="ftr" sz="quarter" idx="11"/>
          </p:nvPr>
        </p:nvSpPr>
        <p:spPr/>
        <p:txBody>
          <a:bodyPr/>
          <a:lstStyle/>
          <a:p>
            <a:r>
              <a:rPr lang="en-US" smtClean="0"/>
              <a:t>5D Standing Waves Braneworld</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ChangeArrowheads="1"/>
          </p:cNvSpPr>
          <p:nvPr/>
        </p:nvSpPr>
        <p:spPr bwMode="auto">
          <a:xfrm>
            <a:off x="2133600" y="273050"/>
            <a:ext cx="7823200" cy="839611"/>
          </a:xfrm>
          <a:prstGeom prst="rect">
            <a:avLst/>
          </a:prstGeom>
          <a:solidFill>
            <a:srgbClr val="FF9900"/>
          </a:solidFill>
          <a:ln w="9525">
            <a:noFill/>
            <a:miter lim="800000"/>
            <a:headEnd/>
            <a:tailEnd/>
          </a:ln>
          <a:effectLst/>
        </p:spPr>
        <p:txBody>
          <a:bodyPr lIns="104132" tIns="52066" rIns="104132" bIns="52066" anchor="ctr"/>
          <a:lstStyle/>
          <a:p>
            <a:pPr algn="ctr"/>
            <a:r>
              <a:rPr lang="en-US" sz="3200" b="1" dirty="0" smtClean="0">
                <a:solidFill>
                  <a:schemeClr val="bg1"/>
                </a:solidFill>
              </a:rPr>
              <a:t>Mechanical Waves</a:t>
            </a:r>
            <a:endParaRPr lang="en-US" sz="3200" b="1" dirty="0">
              <a:solidFill>
                <a:schemeClr val="bg1"/>
              </a:solidFill>
            </a:endParaRPr>
          </a:p>
        </p:txBody>
      </p:sp>
      <p:sp>
        <p:nvSpPr>
          <p:cNvPr id="102403" name="TextBox 5"/>
          <p:cNvSpPr txBox="1">
            <a:spLocks noChangeArrowheads="1"/>
          </p:cNvSpPr>
          <p:nvPr/>
        </p:nvSpPr>
        <p:spPr bwMode="auto">
          <a:xfrm>
            <a:off x="711200" y="1427340"/>
            <a:ext cx="9423400" cy="459092"/>
          </a:xfrm>
          <a:prstGeom prst="rect">
            <a:avLst/>
          </a:prstGeom>
          <a:noFill/>
          <a:ln w="9525">
            <a:noFill/>
            <a:miter lim="800000"/>
            <a:headEnd/>
            <a:tailEnd/>
          </a:ln>
        </p:spPr>
        <p:txBody>
          <a:bodyPr lIns="104132" tIns="52066" rIns="104132" bIns="52066">
            <a:spAutoFit/>
          </a:bodyPr>
          <a:lstStyle/>
          <a:p>
            <a:pPr algn="just"/>
            <a:r>
              <a:rPr lang="en-US" sz="2300" b="1" dirty="0">
                <a:solidFill>
                  <a:srgbClr val="339966"/>
                </a:solidFill>
              </a:rPr>
              <a:t>	</a:t>
            </a:r>
            <a:endParaRPr lang="en-US" sz="2300" b="1" dirty="0">
              <a:solidFill>
                <a:schemeClr val="accent2"/>
              </a:solidFill>
            </a:endParaRPr>
          </a:p>
        </p:txBody>
      </p:sp>
      <p:pic>
        <p:nvPicPr>
          <p:cNvPr id="8" name="vibration.avi">
            <a:hlinkClick r:id="" action="ppaction://media"/>
          </p:cNvPr>
          <p:cNvPicPr>
            <a:picLocks noRot="1" noChangeAspect="1"/>
          </p:cNvPicPr>
          <p:nvPr>
            <a:videoFile r:link="rId1"/>
          </p:nvPr>
        </p:nvPicPr>
        <p:blipFill>
          <a:blip r:embed="rId3"/>
          <a:stretch>
            <a:fillRect/>
          </a:stretch>
        </p:blipFill>
        <p:spPr>
          <a:xfrm>
            <a:off x="3048000" y="1568450"/>
            <a:ext cx="6172200" cy="4629150"/>
          </a:xfrm>
          <a:prstGeom prst="rect">
            <a:avLst/>
          </a:prstGeom>
        </p:spPr>
      </p:pic>
      <p:sp>
        <p:nvSpPr>
          <p:cNvPr id="9" name="Rectangle 8"/>
          <p:cNvSpPr/>
          <p:nvPr/>
        </p:nvSpPr>
        <p:spPr>
          <a:xfrm>
            <a:off x="457200" y="6445250"/>
            <a:ext cx="9906000" cy="707886"/>
          </a:xfrm>
          <a:prstGeom prst="rect">
            <a:avLst/>
          </a:prstGeom>
        </p:spPr>
        <p:txBody>
          <a:bodyPr wrap="square">
            <a:spAutoFit/>
          </a:bodyPr>
          <a:lstStyle/>
          <a:p>
            <a:pPr algn="ctr"/>
            <a:r>
              <a:rPr lang="en-US" sz="2000" dirty="0" smtClean="0">
                <a:latin typeface="Times New Roman" pitchFamily="18" charset="0"/>
                <a:cs typeface="Times New Roman" pitchFamily="18" charset="0"/>
              </a:rPr>
              <a:t>Sand on a rectangular plate shows the resonance patterns at specific frequencies of oscillation: </a:t>
            </a:r>
            <a:r>
              <a:rPr lang="el-GR" sz="2000" b="1" dirty="0" smtClean="0">
                <a:solidFill>
                  <a:srgbClr val="0033CC"/>
                </a:solidFill>
                <a:latin typeface="Times New Roman" pitchFamily="18" charset="0"/>
                <a:cs typeface="Times New Roman" pitchFamily="18" charset="0"/>
              </a:rPr>
              <a:t>ω</a:t>
            </a:r>
            <a:r>
              <a:rPr lang="en-US" sz="2000" b="1" dirty="0" smtClean="0">
                <a:solidFill>
                  <a:srgbClr val="0033CC"/>
                </a:solidFill>
                <a:latin typeface="Times New Roman" pitchFamily="18" charset="0"/>
                <a:cs typeface="Times New Roman" pitchFamily="18" charset="0"/>
              </a:rPr>
              <a:t>  &gt;&gt; m  c</a:t>
            </a:r>
            <a:r>
              <a:rPr lang="en-US" sz="2000" b="1" baseline="50000" dirty="0" smtClean="0">
                <a:solidFill>
                  <a:srgbClr val="0033CC"/>
                </a:solidFill>
                <a:latin typeface="Times New Roman" pitchFamily="18" charset="0"/>
                <a:cs typeface="Times New Roman" pitchFamily="18" charset="0"/>
              </a:rPr>
              <a:t>2</a:t>
            </a:r>
            <a:r>
              <a:rPr lang="en-US" sz="2000" b="1" dirty="0" smtClean="0">
                <a:solidFill>
                  <a:srgbClr val="0033CC"/>
                </a:solidFill>
                <a:latin typeface="Times New Roman" pitchFamily="18" charset="0"/>
                <a:cs typeface="Times New Roman" pitchFamily="18" charset="0"/>
              </a:rPr>
              <a:t>/ħ </a:t>
            </a:r>
            <a:r>
              <a:rPr lang="en-US" sz="2000" b="1" dirty="0" smtClean="0">
                <a:latin typeface="Times New Roman" pitchFamily="18" charset="0"/>
                <a:cs typeface="Times New Roman" pitchFamily="18" charset="0"/>
              </a:rPr>
              <a:t>.</a:t>
            </a:r>
            <a:endParaRPr lang="en-US" sz="2000" b="1" dirty="0">
              <a:latin typeface="Times New Roman" pitchFamily="18" charset="0"/>
              <a:cs typeface="Times New Roman" pitchFamily="18" charset="0"/>
            </a:endParaRPr>
          </a:p>
        </p:txBody>
      </p:sp>
      <p:sp>
        <p:nvSpPr>
          <p:cNvPr id="12" name="Text Placeholder 4"/>
          <p:cNvSpPr txBox="1">
            <a:spLocks/>
          </p:cNvSpPr>
          <p:nvPr/>
        </p:nvSpPr>
        <p:spPr bwMode="auto">
          <a:xfrm>
            <a:off x="0" y="3092450"/>
            <a:ext cx="2057400" cy="228600"/>
          </a:xfrm>
          <a:prstGeom prst="rect">
            <a:avLst/>
          </a:prstGeom>
          <a:solidFill>
            <a:schemeClr val="accent1">
              <a:lumMod val="75000"/>
              <a:alpha val="70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dirty="0">
              <a:ln>
                <a:noFill/>
              </a:ln>
              <a:solidFill>
                <a:schemeClr val="tx1"/>
              </a:solidFill>
              <a:effectLst/>
              <a:uLnTx/>
              <a:uFillTx/>
              <a:latin typeface="+mn-lt"/>
              <a:ea typeface="+mn-ea"/>
              <a:cs typeface="+mn-cs"/>
            </a:endParaRPr>
          </a:p>
        </p:txBody>
      </p:sp>
      <p:sp>
        <p:nvSpPr>
          <p:cNvPr id="11" name="Rectangle 12"/>
          <p:cNvSpPr>
            <a:spLocks noChangeArrowheads="1"/>
          </p:cNvSpPr>
          <p:nvPr/>
        </p:nvSpPr>
        <p:spPr bwMode="auto">
          <a:xfrm>
            <a:off x="0" y="1187450"/>
            <a:ext cx="2133600" cy="4478149"/>
          </a:xfrm>
          <a:prstGeom prst="rect">
            <a:avLst/>
          </a:prstGeom>
          <a:noFill/>
          <a:ln w="9525">
            <a:noFill/>
            <a:miter lim="800000"/>
            <a:headEnd/>
            <a:tailEnd/>
          </a:ln>
        </p:spPr>
        <p:txBody>
          <a:bodyPr wrap="square">
            <a:spAutoFit/>
          </a:bodyPr>
          <a:lstStyle/>
          <a:p>
            <a:r>
              <a:rPr lang="en-US" sz="1500" b="1" dirty="0" smtClean="0">
                <a:solidFill>
                  <a:srgbClr val="00B0F0"/>
                </a:solidFill>
                <a:latin typeface="Times New Roman" pitchFamily="18" charset="0"/>
                <a:cs typeface="Times New Roman" pitchFamily="18" charset="0"/>
              </a:rPr>
              <a:t>Brane Models</a:t>
            </a:r>
          </a:p>
          <a:p>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00B0F0"/>
                </a:solidFill>
                <a:latin typeface="Times New Roman" pitchFamily="18" charset="0"/>
                <a:cs typeface="Times New Roman" pitchFamily="18" charset="0"/>
              </a:rPr>
              <a:t>Standing GW-s in 4D</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00B0F0"/>
                </a:solidFill>
                <a:latin typeface="Times New Roman" pitchFamily="18" charset="0"/>
                <a:cs typeface="Times New Roman" pitchFamily="18" charset="0"/>
              </a:rPr>
              <a:t>GW-s from Brane</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00B0F0"/>
                </a:solidFill>
                <a:latin typeface="Times New Roman" pitchFamily="18" charset="0"/>
                <a:cs typeface="Times New Roman" pitchFamily="18" charset="0"/>
              </a:rPr>
              <a:t>Localization Problem</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chemeClr val="bg1"/>
                </a:solidFill>
                <a:latin typeface="Times New Roman" pitchFamily="18" charset="0"/>
                <a:cs typeface="Times New Roman" pitchFamily="18" charset="0"/>
              </a:rPr>
              <a:t>Mechanical Waves</a:t>
            </a:r>
          </a:p>
          <a:p>
            <a:pPr>
              <a:defRPr/>
            </a:pPr>
            <a:endParaRPr lang="en-US" sz="1500" b="1" dirty="0" smtClean="0">
              <a:solidFill>
                <a:srgbClr val="FF9900"/>
              </a:solidFill>
              <a:latin typeface="Times New Roman" pitchFamily="18" charset="0"/>
              <a:cs typeface="Times New Roman" pitchFamily="18" charset="0"/>
            </a:endParaRPr>
          </a:p>
          <a:p>
            <a:pPr>
              <a:defRPr/>
            </a:pPr>
            <a:r>
              <a:rPr lang="en-US" sz="1500" b="1" dirty="0" smtClean="0">
                <a:solidFill>
                  <a:srgbClr val="FF9900"/>
                </a:solidFill>
                <a:latin typeface="Times New Roman" pitchFamily="18" charset="0"/>
                <a:cs typeface="Times New Roman" pitchFamily="18" charset="0"/>
              </a:rPr>
              <a:t>Optical Lattices</a:t>
            </a:r>
            <a:r>
              <a:rPr lang="en-US" sz="1500" dirty="0" smtClean="0">
                <a:solidFill>
                  <a:srgbClr val="FF9900"/>
                </a:solidFill>
                <a:latin typeface="Times New Roman" pitchFamily="18" charset="0"/>
                <a:cs typeface="Times New Roman" pitchFamily="18" charset="0"/>
              </a:rPr>
              <a:t> </a:t>
            </a:r>
          </a:p>
          <a:p>
            <a:pPr>
              <a:defRPr/>
            </a:pPr>
            <a:endParaRPr lang="en-US" sz="1500" dirty="0" smtClean="0">
              <a:solidFill>
                <a:srgbClr val="00B0F0"/>
              </a:solidFill>
              <a:latin typeface="Times New Roman" pitchFamily="18" charset="0"/>
              <a:cs typeface="Times New Roman" pitchFamily="18" charset="0"/>
            </a:endParaRPr>
          </a:p>
          <a:p>
            <a:pPr>
              <a:defRPr/>
            </a:pPr>
            <a:r>
              <a:rPr lang="en-US" sz="1500" b="1" dirty="0" smtClean="0">
                <a:solidFill>
                  <a:srgbClr val="C00000"/>
                </a:solidFill>
                <a:latin typeface="Times New Roman" pitchFamily="18" charset="0"/>
                <a:cs typeface="Times New Roman" pitchFamily="18" charset="0"/>
              </a:rPr>
              <a:t>Boundary Conditions</a:t>
            </a:r>
          </a:p>
          <a:p>
            <a:pPr>
              <a:defRPr/>
            </a:pPr>
            <a:endParaRPr lang="en-US" sz="1500" b="1" dirty="0" smtClean="0">
              <a:solidFill>
                <a:srgbClr val="C00000"/>
              </a:solidFill>
              <a:latin typeface="Times New Roman" pitchFamily="18" charset="0"/>
              <a:cs typeface="Times New Roman" pitchFamily="18" charset="0"/>
            </a:endParaRPr>
          </a:p>
          <a:p>
            <a:r>
              <a:rPr lang="en-US" sz="1500" b="1" dirty="0" smtClean="0">
                <a:solidFill>
                  <a:srgbClr val="C00000"/>
                </a:solidFill>
                <a:latin typeface="Times New Roman" pitchFamily="18" charset="0"/>
                <a:cs typeface="Times New Roman" pitchFamily="18" charset="0"/>
              </a:rPr>
              <a:t>Localization of Scalars</a:t>
            </a:r>
          </a:p>
          <a:p>
            <a:endParaRPr lang="en-US" sz="1500" b="1" dirty="0" smtClean="0">
              <a:solidFill>
                <a:srgbClr val="C00000"/>
              </a:solidFill>
              <a:latin typeface="Times New Roman" pitchFamily="18" charset="0"/>
              <a:cs typeface="Times New Roman" pitchFamily="18" charset="0"/>
            </a:endParaRPr>
          </a:p>
          <a:p>
            <a:r>
              <a:rPr lang="en-US" sz="1500" b="1" dirty="0" smtClean="0">
                <a:solidFill>
                  <a:srgbClr val="C00000"/>
                </a:solidFill>
                <a:latin typeface="Times New Roman" pitchFamily="18" charset="0"/>
                <a:cs typeface="Times New Roman" pitchFamily="18" charset="0"/>
              </a:rPr>
              <a:t>Localization of Vectors</a:t>
            </a:r>
          </a:p>
          <a:p>
            <a:endParaRPr lang="en-US" sz="1500" b="1" dirty="0" smtClean="0">
              <a:solidFill>
                <a:srgbClr val="C00000"/>
              </a:solidFill>
              <a:latin typeface="Times New Roman" pitchFamily="18" charset="0"/>
              <a:cs typeface="Times New Roman" pitchFamily="18" charset="0"/>
            </a:endParaRPr>
          </a:p>
          <a:p>
            <a:r>
              <a:rPr lang="en-US" sz="1500" b="1" dirty="0" smtClean="0">
                <a:solidFill>
                  <a:srgbClr val="C00000"/>
                </a:solidFill>
                <a:latin typeface="Times New Roman" pitchFamily="18" charset="0"/>
                <a:cs typeface="Times New Roman" pitchFamily="18" charset="0"/>
              </a:rPr>
              <a:t>Localization of Spinors</a:t>
            </a:r>
          </a:p>
        </p:txBody>
      </p:sp>
      <p:sp>
        <p:nvSpPr>
          <p:cNvPr id="2" name="Date Placeholder 1"/>
          <p:cNvSpPr>
            <a:spLocks noGrp="1"/>
          </p:cNvSpPr>
          <p:nvPr>
            <p:ph type="dt" sz="half" idx="10"/>
          </p:nvPr>
        </p:nvSpPr>
        <p:spPr/>
        <p:txBody>
          <a:bodyPr/>
          <a:lstStyle/>
          <a:p>
            <a:r>
              <a:rPr lang="en-US" smtClean="0"/>
              <a:t>14 March 2013</a:t>
            </a:r>
            <a:endParaRPr lang="en-US"/>
          </a:p>
        </p:txBody>
      </p:sp>
      <p:sp>
        <p:nvSpPr>
          <p:cNvPr id="4" name="Footer Placeholder 3"/>
          <p:cNvSpPr>
            <a:spLocks noGrp="1"/>
          </p:cNvSpPr>
          <p:nvPr>
            <p:ph type="ftr" sz="quarter" idx="11"/>
          </p:nvPr>
        </p:nvSpPr>
        <p:spPr/>
        <p:txBody>
          <a:bodyPr/>
          <a:lstStyle/>
          <a:p>
            <a:r>
              <a:rPr lang="en-US" smtClean="0"/>
              <a:t>5D Standing Waves Braneworld</a:t>
            </a:r>
            <a:endParaRPr lang="en-US"/>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8"/>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8"/>
                                        </p:tgtEl>
                                      </p:cBhvr>
                                    </p:cmd>
                                  </p:childTnLst>
                                </p:cTn>
                              </p:par>
                            </p:childTnLst>
                          </p:cTn>
                        </p:par>
                      </p:childTnLst>
                    </p:cTn>
                  </p:par>
                </p:childTnLst>
              </p:cTn>
              <p:nextCondLst>
                <p:cond evt="onClick" delay="0">
                  <p:tgtEl>
                    <p:spTgt spid="8"/>
                  </p:tgtEl>
                </p:cond>
              </p:nextCondLst>
            </p:seq>
            <p:video>
              <p:cMediaNode>
                <p:cTn id="7" fill="hold" display="0">
                  <p:stCondLst>
                    <p:cond delay="indefinite"/>
                  </p:stCondLst>
                  <p:endCondLst>
                    <p:cond evt="onNext" delay="0">
                      <p:tgtEl>
                        <p:sldTgt/>
                      </p:tgtEl>
                    </p:cond>
                    <p:cond evt="onPrev" delay="0">
                      <p:tgtEl>
                        <p:sldTgt/>
                      </p:tgtEl>
                    </p:cond>
                  </p:endCondLst>
                </p:cTn>
                <p:tgtEl>
                  <p:spTgt spid="8"/>
                </p:tgtEl>
              </p:cMediaNode>
            </p:vide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ChangeArrowheads="1"/>
          </p:cNvSpPr>
          <p:nvPr/>
        </p:nvSpPr>
        <p:spPr bwMode="auto">
          <a:xfrm>
            <a:off x="2057400" y="273050"/>
            <a:ext cx="7823200" cy="839611"/>
          </a:xfrm>
          <a:prstGeom prst="rect">
            <a:avLst/>
          </a:prstGeom>
          <a:solidFill>
            <a:srgbClr val="FF9900"/>
          </a:solidFill>
          <a:ln w="9525">
            <a:noFill/>
            <a:miter lim="800000"/>
            <a:headEnd/>
            <a:tailEnd/>
          </a:ln>
          <a:effectLst/>
        </p:spPr>
        <p:txBody>
          <a:bodyPr lIns="104132" tIns="52066" rIns="104132" bIns="52066" anchor="ctr"/>
          <a:lstStyle/>
          <a:p>
            <a:pPr algn="ctr"/>
            <a:r>
              <a:rPr lang="en-US" sz="3200" b="1" dirty="0" smtClean="0">
                <a:solidFill>
                  <a:schemeClr val="bg1"/>
                </a:solidFill>
              </a:rPr>
              <a:t>Optical Lattices</a:t>
            </a:r>
            <a:endParaRPr lang="en-US" sz="3200" b="1" dirty="0">
              <a:solidFill>
                <a:schemeClr val="bg1"/>
              </a:solidFill>
            </a:endParaRPr>
          </a:p>
        </p:txBody>
      </p:sp>
      <p:sp>
        <p:nvSpPr>
          <p:cNvPr id="102403" name="TextBox 5"/>
          <p:cNvSpPr txBox="1">
            <a:spLocks noChangeArrowheads="1"/>
          </p:cNvSpPr>
          <p:nvPr/>
        </p:nvSpPr>
        <p:spPr bwMode="auto">
          <a:xfrm>
            <a:off x="-1600200" y="4006850"/>
            <a:ext cx="9423400" cy="459092"/>
          </a:xfrm>
          <a:prstGeom prst="rect">
            <a:avLst/>
          </a:prstGeom>
          <a:noFill/>
          <a:ln w="9525">
            <a:noFill/>
            <a:miter lim="800000"/>
            <a:headEnd/>
            <a:tailEnd/>
          </a:ln>
        </p:spPr>
        <p:txBody>
          <a:bodyPr lIns="104132" tIns="52066" rIns="104132" bIns="52066">
            <a:spAutoFit/>
          </a:bodyPr>
          <a:lstStyle/>
          <a:p>
            <a:pPr algn="just"/>
            <a:endParaRPr lang="en-US" sz="2300" b="1" dirty="0">
              <a:solidFill>
                <a:schemeClr val="accent2"/>
              </a:solidFill>
            </a:endParaRPr>
          </a:p>
        </p:txBody>
      </p:sp>
      <p:pic>
        <p:nvPicPr>
          <p:cNvPr id="10" name="Optical.avi">
            <a:hlinkClick r:id="" action="ppaction://media"/>
          </p:cNvPr>
          <p:cNvPicPr>
            <a:picLocks noRot="1" noChangeAspect="1"/>
          </p:cNvPicPr>
          <p:nvPr>
            <a:videoFile r:link="rId1"/>
          </p:nvPr>
        </p:nvPicPr>
        <p:blipFill>
          <a:blip r:embed="rId3"/>
          <a:stretch>
            <a:fillRect/>
          </a:stretch>
        </p:blipFill>
        <p:spPr>
          <a:xfrm>
            <a:off x="3657600" y="1339850"/>
            <a:ext cx="4740124" cy="4391585"/>
          </a:xfrm>
          <a:prstGeom prst="rect">
            <a:avLst/>
          </a:prstGeom>
        </p:spPr>
      </p:pic>
      <p:sp>
        <p:nvSpPr>
          <p:cNvPr id="9" name="Rectangle 8"/>
          <p:cNvSpPr/>
          <p:nvPr/>
        </p:nvSpPr>
        <p:spPr>
          <a:xfrm>
            <a:off x="152400" y="5689267"/>
            <a:ext cx="10287000" cy="1384995"/>
          </a:xfrm>
          <a:prstGeom prst="rect">
            <a:avLst/>
          </a:prstGeom>
        </p:spPr>
        <p:txBody>
          <a:bodyPr wrap="square">
            <a:spAutoFit/>
          </a:bodyPr>
          <a:lstStyle/>
          <a:p>
            <a:r>
              <a:rPr lang="en-US" sz="2000" dirty="0" smtClean="0">
                <a:latin typeface="Times New Roman" pitchFamily="18" charset="0"/>
              </a:rPr>
              <a:t>S</a:t>
            </a:r>
            <a:r>
              <a:rPr lang="en-US" sz="2000" dirty="0" smtClean="0">
                <a:latin typeface="Times New Roman" pitchFamily="18" charset="0"/>
                <a:cs typeface="Times New Roman" pitchFamily="18" charset="0"/>
              </a:rPr>
              <a:t>tanding electromagnetic waves, </a:t>
            </a:r>
            <a:r>
              <a:rPr lang="en-US" sz="2000" b="1" i="1" dirty="0" smtClean="0">
                <a:solidFill>
                  <a:srgbClr val="00B050"/>
                </a:solidFill>
                <a:latin typeface="Times New Roman" pitchFamily="18" charset="0"/>
                <a:cs typeface="Times New Roman" pitchFamily="18" charset="0"/>
              </a:rPr>
              <a:t>optical lattices</a:t>
            </a:r>
            <a:r>
              <a:rPr lang="en-US" sz="2000" dirty="0" smtClean="0">
                <a:latin typeface="Times New Roman" pitchFamily="18" charset="0"/>
                <a:cs typeface="Times New Roman" pitchFamily="18" charset="0"/>
              </a:rPr>
              <a:t>, can provide trapping of particles (Nobel Prize in </a:t>
            </a:r>
            <a:r>
              <a:rPr lang="en-US" sz="2000" b="1" dirty="0" smtClean="0">
                <a:solidFill>
                  <a:srgbClr val="0033CC"/>
                </a:solidFill>
                <a:latin typeface="Times New Roman" pitchFamily="18" charset="0"/>
                <a:cs typeface="Times New Roman" pitchFamily="18" charset="0"/>
              </a:rPr>
              <a:t>1997</a:t>
            </a:r>
            <a:r>
              <a:rPr lang="en-US" sz="2000" dirty="0" smtClean="0">
                <a:latin typeface="Times New Roman" pitchFamily="18" charset="0"/>
                <a:cs typeface="Times New Roman" pitchFamily="18" charset="0"/>
              </a:rPr>
              <a:t>) by scattering, dipole </a:t>
            </a:r>
            <a:r>
              <a:rPr lang="en-US" sz="2000" b="1" dirty="0" smtClean="0">
                <a:solidFill>
                  <a:srgbClr val="FF3300"/>
                </a:solidFill>
                <a:latin typeface="Times New Roman" pitchFamily="18" charset="0"/>
              </a:rPr>
              <a:t>[1]</a:t>
            </a:r>
            <a:r>
              <a:rPr lang="en-US" sz="2000" dirty="0" smtClean="0">
                <a:latin typeface="Times New Roman" pitchFamily="18" charset="0"/>
                <a:cs typeface="Times New Roman" pitchFamily="18" charset="0"/>
              </a:rPr>
              <a:t> and </a:t>
            </a:r>
            <a:r>
              <a:rPr lang="en-US" sz="2000" dirty="0" err="1" smtClean="0">
                <a:latin typeface="Times New Roman" pitchFamily="18" charset="0"/>
                <a:cs typeface="Times New Roman" pitchFamily="18" charset="0"/>
              </a:rPr>
              <a:t>quadrupole</a:t>
            </a:r>
            <a:r>
              <a:rPr lang="en-US" sz="2000" dirty="0" smtClean="0">
                <a:latin typeface="Times New Roman" pitchFamily="18" charset="0"/>
                <a:cs typeface="Times New Roman" pitchFamily="18" charset="0"/>
              </a:rPr>
              <a:t> forces </a:t>
            </a:r>
            <a:r>
              <a:rPr lang="en-US" sz="2000" b="1" dirty="0" smtClean="0">
                <a:solidFill>
                  <a:srgbClr val="FF3300"/>
                </a:solidFill>
                <a:latin typeface="Times New Roman" pitchFamily="18" charset="0"/>
              </a:rPr>
              <a:t>[2]</a:t>
            </a:r>
            <a:r>
              <a:rPr lang="en-US" sz="2000" dirty="0" smtClean="0">
                <a:latin typeface="Times New Roman" pitchFamily="18" charset="0"/>
                <a:cs typeface="Times New Roman" pitchFamily="18" charset="0"/>
              </a:rPr>
              <a:t>.</a:t>
            </a:r>
          </a:p>
          <a:p>
            <a:pPr lvl="0" indent="12700" algn="just" eaLnBrk="0" hangingPunct="0">
              <a:lnSpc>
                <a:spcPct val="80000"/>
              </a:lnSpc>
              <a:spcBef>
                <a:spcPct val="20000"/>
              </a:spcBef>
              <a:defRPr/>
            </a:pPr>
            <a:r>
              <a:rPr lang="en-US" sz="400" dirty="0" smtClean="0">
                <a:latin typeface="Times New Roman" pitchFamily="18" charset="0"/>
              </a:rPr>
              <a:t> </a:t>
            </a:r>
          </a:p>
          <a:p>
            <a:r>
              <a:rPr lang="pl-PL" sz="2000" b="1" dirty="0" smtClean="0">
                <a:solidFill>
                  <a:srgbClr val="FF3300"/>
                </a:solidFill>
                <a:latin typeface="Times New Roman" pitchFamily="18" charset="0"/>
              </a:rPr>
              <a:t>[</a:t>
            </a:r>
            <a:r>
              <a:rPr lang="en-US" sz="2000" b="1" dirty="0" smtClean="0">
                <a:solidFill>
                  <a:srgbClr val="FF0000"/>
                </a:solidFill>
                <a:latin typeface="Times New Roman" pitchFamily="18" charset="0"/>
              </a:rPr>
              <a:t>1</a:t>
            </a:r>
            <a:r>
              <a:rPr lang="pl-PL" sz="2000" b="1" dirty="0" smtClean="0">
                <a:solidFill>
                  <a:srgbClr val="FF0000"/>
                </a:solidFill>
                <a:latin typeface="Times New Roman" pitchFamily="18" charset="0"/>
              </a:rPr>
              <a:t>] </a:t>
            </a:r>
            <a:r>
              <a:rPr lang="en-US" sz="2000" b="1" dirty="0" smtClean="0">
                <a:solidFill>
                  <a:srgbClr val="FF0000"/>
                </a:solidFill>
                <a:latin typeface="Times New Roman" pitchFamily="18" charset="0"/>
                <a:cs typeface="Times New Roman" pitchFamily="18" charset="0"/>
              </a:rPr>
              <a:t>H.J. Metcalf </a:t>
            </a:r>
            <a:r>
              <a:rPr lang="en-US" sz="2000" dirty="0" smtClean="0">
                <a:solidFill>
                  <a:srgbClr val="FF0000"/>
                </a:solidFill>
                <a:latin typeface="Times New Roman" pitchFamily="18" charset="0"/>
                <a:cs typeface="Times New Roman" pitchFamily="18" charset="0"/>
              </a:rPr>
              <a:t>and </a:t>
            </a:r>
            <a:r>
              <a:rPr lang="en-US" sz="2000" b="1" dirty="0" smtClean="0">
                <a:solidFill>
                  <a:srgbClr val="FF0000"/>
                </a:solidFill>
                <a:latin typeface="Times New Roman" pitchFamily="18" charset="0"/>
                <a:cs typeface="Times New Roman" pitchFamily="18" charset="0"/>
              </a:rPr>
              <a:t>P. van </a:t>
            </a:r>
            <a:r>
              <a:rPr lang="en-US" sz="2000" b="1" dirty="0" err="1" smtClean="0">
                <a:solidFill>
                  <a:srgbClr val="FF0000"/>
                </a:solidFill>
                <a:latin typeface="Times New Roman" pitchFamily="18" charset="0"/>
                <a:cs typeface="Times New Roman" pitchFamily="18" charset="0"/>
              </a:rPr>
              <a:t>der</a:t>
            </a:r>
            <a:r>
              <a:rPr lang="en-US" sz="2000" b="1" dirty="0" smtClean="0">
                <a:solidFill>
                  <a:srgbClr val="FF0000"/>
                </a:solidFill>
                <a:latin typeface="Times New Roman" pitchFamily="18" charset="0"/>
                <a:cs typeface="Times New Roman" pitchFamily="18" charset="0"/>
              </a:rPr>
              <a:t> </a:t>
            </a:r>
            <a:r>
              <a:rPr lang="en-US" sz="2000" b="1" dirty="0" err="1" smtClean="0">
                <a:solidFill>
                  <a:srgbClr val="FF0000"/>
                </a:solidFill>
                <a:latin typeface="Times New Roman" pitchFamily="18" charset="0"/>
                <a:cs typeface="Times New Roman" pitchFamily="18" charset="0"/>
              </a:rPr>
              <a:t>Straten</a:t>
            </a:r>
            <a:r>
              <a:rPr lang="en-US" sz="2000" dirty="0" smtClean="0">
                <a:solidFill>
                  <a:srgbClr val="FF0000"/>
                </a:solidFill>
                <a:latin typeface="Times New Roman" pitchFamily="18" charset="0"/>
                <a:cs typeface="Times New Roman" pitchFamily="18" charset="0"/>
              </a:rPr>
              <a:t>, </a:t>
            </a:r>
            <a:r>
              <a:rPr lang="en-US" sz="2000" i="1" dirty="0" smtClean="0">
                <a:solidFill>
                  <a:srgbClr val="FF0000"/>
                </a:solidFill>
                <a:latin typeface="Times New Roman" pitchFamily="18" charset="0"/>
                <a:cs typeface="Times New Roman" pitchFamily="18" charset="0"/>
              </a:rPr>
              <a:t>Laser Cooling and Trapping </a:t>
            </a:r>
            <a:r>
              <a:rPr lang="en-US" sz="2000" dirty="0" smtClean="0">
                <a:solidFill>
                  <a:srgbClr val="FF0000"/>
                </a:solidFill>
                <a:latin typeface="Times New Roman" pitchFamily="18" charset="0"/>
                <a:cs typeface="Times New Roman" pitchFamily="18" charset="0"/>
              </a:rPr>
              <a:t>(Springer, New York 1999).</a:t>
            </a:r>
            <a:r>
              <a:rPr lang="pl-PL" sz="2000" b="1" dirty="0" smtClean="0">
                <a:solidFill>
                  <a:srgbClr val="FF0000"/>
                </a:solidFill>
                <a:latin typeface="Times New Roman" pitchFamily="18" charset="0"/>
                <a:cs typeface="Times New Roman" pitchFamily="18" charset="0"/>
              </a:rPr>
              <a:t> </a:t>
            </a:r>
            <a:endParaRPr lang="en-US" sz="2000" b="1" dirty="0" smtClean="0">
              <a:solidFill>
                <a:srgbClr val="FF0000"/>
              </a:solidFill>
              <a:latin typeface="Times New Roman" pitchFamily="18" charset="0"/>
              <a:cs typeface="Times New Roman" pitchFamily="18" charset="0"/>
            </a:endParaRPr>
          </a:p>
          <a:p>
            <a:r>
              <a:rPr lang="en-US" sz="2000" b="1" dirty="0" smtClean="0">
                <a:solidFill>
                  <a:srgbClr val="FF0000"/>
                </a:solidFill>
                <a:latin typeface="Times New Roman" pitchFamily="18" charset="0"/>
              </a:rPr>
              <a:t>[2] </a:t>
            </a:r>
            <a:r>
              <a:rPr lang="en-US" sz="2000" b="1" dirty="0" smtClean="0">
                <a:solidFill>
                  <a:srgbClr val="FF0000"/>
                </a:solidFill>
                <a:latin typeface="Times New Roman" pitchFamily="18" charset="0"/>
                <a:cs typeface="Times New Roman" pitchFamily="18" charset="0"/>
              </a:rPr>
              <a:t>N. </a:t>
            </a:r>
            <a:r>
              <a:rPr lang="en-US" sz="2000" b="1" dirty="0" err="1" smtClean="0">
                <a:solidFill>
                  <a:srgbClr val="FF0000"/>
                </a:solidFill>
                <a:latin typeface="Times New Roman" pitchFamily="18" charset="0"/>
                <a:cs typeface="Times New Roman" pitchFamily="18" charset="0"/>
              </a:rPr>
              <a:t>Moiseyev</a:t>
            </a:r>
            <a:r>
              <a:rPr lang="en-US" sz="2000" b="1" dirty="0" smtClean="0">
                <a:solidFill>
                  <a:srgbClr val="FF0000"/>
                </a:solidFill>
                <a:latin typeface="Times New Roman" pitchFamily="18" charset="0"/>
                <a:cs typeface="Times New Roman" pitchFamily="18" charset="0"/>
              </a:rPr>
              <a:t>, M. </a:t>
            </a:r>
            <a:r>
              <a:rPr lang="en-US" sz="2000" b="1" dirty="0" err="1" smtClean="0">
                <a:solidFill>
                  <a:srgbClr val="FF0000"/>
                </a:solidFill>
                <a:latin typeface="Times New Roman" pitchFamily="18" charset="0"/>
                <a:cs typeface="Times New Roman" pitchFamily="18" charset="0"/>
              </a:rPr>
              <a:t>Šindelka</a:t>
            </a:r>
            <a:r>
              <a:rPr lang="en-US" sz="2000" b="1" dirty="0" smtClean="0">
                <a:solidFill>
                  <a:srgbClr val="FF0000"/>
                </a:solidFill>
                <a:latin typeface="Times New Roman" pitchFamily="18" charset="0"/>
                <a:cs typeface="Times New Roman" pitchFamily="18" charset="0"/>
              </a:rPr>
              <a:t> </a:t>
            </a:r>
            <a:r>
              <a:rPr lang="en-US" sz="2000" dirty="0" smtClean="0">
                <a:solidFill>
                  <a:srgbClr val="FF0000"/>
                </a:solidFill>
                <a:latin typeface="Times New Roman" pitchFamily="18" charset="0"/>
                <a:cs typeface="Times New Roman" pitchFamily="18" charset="0"/>
              </a:rPr>
              <a:t>and </a:t>
            </a:r>
            <a:r>
              <a:rPr lang="en-US" sz="2000" b="1" dirty="0" smtClean="0">
                <a:solidFill>
                  <a:srgbClr val="FF0000"/>
                </a:solidFill>
                <a:latin typeface="Times New Roman" pitchFamily="18" charset="0"/>
                <a:cs typeface="Times New Roman" pitchFamily="18" charset="0"/>
              </a:rPr>
              <a:t>L.S. </a:t>
            </a:r>
            <a:r>
              <a:rPr lang="en-US" sz="2000" b="1" dirty="0" err="1" smtClean="0">
                <a:solidFill>
                  <a:srgbClr val="FF0000"/>
                </a:solidFill>
                <a:latin typeface="Times New Roman" pitchFamily="18" charset="0"/>
                <a:cs typeface="Times New Roman" pitchFamily="18" charset="0"/>
              </a:rPr>
              <a:t>Cederbaum</a:t>
            </a:r>
            <a:r>
              <a:rPr lang="en-US" sz="2000" dirty="0" smtClean="0">
                <a:solidFill>
                  <a:srgbClr val="FF0000"/>
                </a:solidFill>
                <a:latin typeface="Times New Roman" pitchFamily="18" charset="0"/>
                <a:cs typeface="Times New Roman" pitchFamily="18" charset="0"/>
              </a:rPr>
              <a:t>, </a:t>
            </a:r>
            <a:r>
              <a:rPr lang="en-US" sz="2000" i="1" dirty="0" smtClean="0">
                <a:solidFill>
                  <a:srgbClr val="FF0000"/>
                </a:solidFill>
                <a:latin typeface="Times New Roman" pitchFamily="18" charset="0"/>
                <a:cs typeface="Times New Roman" pitchFamily="18" charset="0"/>
              </a:rPr>
              <a:t> Phys. Rev. </a:t>
            </a:r>
            <a:r>
              <a:rPr lang="en-US" sz="2000" b="1" dirty="0" smtClean="0">
                <a:solidFill>
                  <a:srgbClr val="FF0000"/>
                </a:solidFill>
                <a:latin typeface="Times New Roman" pitchFamily="18" charset="0"/>
                <a:cs typeface="Times New Roman" pitchFamily="18" charset="0"/>
              </a:rPr>
              <a:t>A 74 </a:t>
            </a:r>
            <a:r>
              <a:rPr lang="en-US" sz="2000" dirty="0" smtClean="0">
                <a:solidFill>
                  <a:srgbClr val="FF0000"/>
                </a:solidFill>
                <a:latin typeface="Times New Roman" pitchFamily="18" charset="0"/>
                <a:cs typeface="Times New Roman" pitchFamily="18" charset="0"/>
              </a:rPr>
              <a:t>(2006) 053420</a:t>
            </a:r>
            <a:r>
              <a:rPr lang="en-US" sz="2000" dirty="0" smtClean="0">
                <a:solidFill>
                  <a:srgbClr val="FF0000"/>
                </a:solidFill>
              </a:rPr>
              <a:t>.</a:t>
            </a:r>
            <a:r>
              <a:rPr lang="en-US" sz="2000" b="1" dirty="0" smtClean="0">
                <a:solidFill>
                  <a:srgbClr val="FF0000"/>
                </a:solidFill>
                <a:latin typeface="Times New Roman" pitchFamily="18" charset="0"/>
              </a:rPr>
              <a:t> </a:t>
            </a:r>
          </a:p>
        </p:txBody>
      </p:sp>
      <p:sp>
        <p:nvSpPr>
          <p:cNvPr id="12" name="Text Placeholder 4"/>
          <p:cNvSpPr txBox="1">
            <a:spLocks/>
          </p:cNvSpPr>
          <p:nvPr/>
        </p:nvSpPr>
        <p:spPr bwMode="auto">
          <a:xfrm>
            <a:off x="0" y="3549650"/>
            <a:ext cx="2057400" cy="228600"/>
          </a:xfrm>
          <a:prstGeom prst="rect">
            <a:avLst/>
          </a:prstGeom>
          <a:solidFill>
            <a:schemeClr val="accent1">
              <a:lumMod val="75000"/>
              <a:alpha val="70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smtClean="0">
              <a:ln>
                <a:noFill/>
              </a:ln>
              <a:solidFill>
                <a:srgbClr val="2B4F70"/>
              </a:solidFill>
              <a:effectLst/>
              <a:uLnTx/>
              <a:uFillTx/>
              <a:latin typeface="Arial"/>
              <a:ea typeface="+mn-ea"/>
              <a:cs typeface="+mn-cs"/>
            </a:endParaRPr>
          </a:p>
          <a:p>
            <a:pPr marL="0" marR="0" lvl="0" indent="0" algn="just" defTabSz="914400" rtl="0" eaLnBrk="0" fontAlgn="auto" latinLnBrk="0" hangingPunct="0">
              <a:lnSpc>
                <a:spcPts val="827"/>
              </a:lnSpc>
              <a:spcBef>
                <a:spcPts val="0"/>
              </a:spcBef>
              <a:spcAft>
                <a:spcPts val="0"/>
              </a:spcAft>
              <a:buClrTx/>
              <a:buSzTx/>
              <a:buFont typeface="Arial" pitchFamily="34" charset="0"/>
              <a:buChar char="•"/>
              <a:tabLst/>
              <a:defRPr/>
            </a:pPr>
            <a:endParaRPr kumimoji="0" lang="en-US" sz="1200" b="1" i="0" u="none" strike="noStrike" kern="1200" cap="none" spc="0" normalizeH="0" baseline="0" noProof="0" dirty="0">
              <a:ln>
                <a:noFill/>
              </a:ln>
              <a:solidFill>
                <a:schemeClr val="tx1"/>
              </a:solidFill>
              <a:effectLst/>
              <a:uLnTx/>
              <a:uFillTx/>
              <a:latin typeface="+mn-lt"/>
              <a:ea typeface="+mn-ea"/>
              <a:cs typeface="+mn-cs"/>
            </a:endParaRPr>
          </a:p>
        </p:txBody>
      </p:sp>
      <p:sp>
        <p:nvSpPr>
          <p:cNvPr id="11" name="Rectangle 12"/>
          <p:cNvSpPr>
            <a:spLocks noChangeArrowheads="1"/>
          </p:cNvSpPr>
          <p:nvPr/>
        </p:nvSpPr>
        <p:spPr bwMode="auto">
          <a:xfrm>
            <a:off x="0" y="1187450"/>
            <a:ext cx="2133600" cy="4478149"/>
          </a:xfrm>
          <a:prstGeom prst="rect">
            <a:avLst/>
          </a:prstGeom>
          <a:noFill/>
          <a:ln w="9525">
            <a:noFill/>
            <a:miter lim="800000"/>
            <a:headEnd/>
            <a:tailEnd/>
          </a:ln>
        </p:spPr>
        <p:txBody>
          <a:bodyPr wrap="square">
            <a:spAutoFit/>
          </a:bodyPr>
          <a:lstStyle/>
          <a:p>
            <a:r>
              <a:rPr lang="en-US" sz="1500" b="1" dirty="0" smtClean="0">
                <a:solidFill>
                  <a:srgbClr val="00B0F0"/>
                </a:solidFill>
                <a:latin typeface="Times New Roman" pitchFamily="18" charset="0"/>
                <a:cs typeface="Times New Roman" pitchFamily="18" charset="0"/>
              </a:rPr>
              <a:t>Brane Models</a:t>
            </a:r>
          </a:p>
          <a:p>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00B0F0"/>
                </a:solidFill>
                <a:latin typeface="Times New Roman" pitchFamily="18" charset="0"/>
                <a:cs typeface="Times New Roman" pitchFamily="18" charset="0"/>
              </a:rPr>
              <a:t>Standing GW-s in 4D</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00B0F0"/>
                </a:solidFill>
                <a:latin typeface="Times New Roman" pitchFamily="18" charset="0"/>
                <a:cs typeface="Times New Roman" pitchFamily="18" charset="0"/>
              </a:rPr>
              <a:t>GW-s from Brane</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00B0F0"/>
                </a:solidFill>
                <a:latin typeface="Times New Roman" pitchFamily="18" charset="0"/>
                <a:cs typeface="Times New Roman" pitchFamily="18" charset="0"/>
              </a:rPr>
              <a:t>Localization Problem</a:t>
            </a:r>
          </a:p>
          <a:p>
            <a:pPr>
              <a:defRPr/>
            </a:pPr>
            <a:endParaRPr lang="en-US" sz="1500" b="1" dirty="0" smtClean="0">
              <a:solidFill>
                <a:srgbClr val="00B0F0"/>
              </a:solidFill>
              <a:latin typeface="Times New Roman" pitchFamily="18" charset="0"/>
              <a:cs typeface="Times New Roman" pitchFamily="18" charset="0"/>
            </a:endParaRPr>
          </a:p>
          <a:p>
            <a:pPr>
              <a:defRPr/>
            </a:pPr>
            <a:r>
              <a:rPr lang="en-US" sz="1500" b="1" dirty="0" smtClean="0">
                <a:solidFill>
                  <a:srgbClr val="FF9900"/>
                </a:solidFill>
                <a:latin typeface="Times New Roman" pitchFamily="18" charset="0"/>
                <a:cs typeface="Times New Roman" pitchFamily="18" charset="0"/>
              </a:rPr>
              <a:t>Mechanical Waves</a:t>
            </a:r>
          </a:p>
          <a:p>
            <a:pPr>
              <a:defRPr/>
            </a:pPr>
            <a:endParaRPr lang="en-US" sz="1500" b="1" dirty="0" smtClean="0">
              <a:solidFill>
                <a:srgbClr val="FF9900"/>
              </a:solidFill>
              <a:latin typeface="Times New Roman" pitchFamily="18" charset="0"/>
              <a:cs typeface="Times New Roman" pitchFamily="18" charset="0"/>
            </a:endParaRPr>
          </a:p>
          <a:p>
            <a:pPr>
              <a:defRPr/>
            </a:pPr>
            <a:r>
              <a:rPr lang="en-US" sz="1500" b="1" dirty="0" smtClean="0">
                <a:solidFill>
                  <a:schemeClr val="bg1"/>
                </a:solidFill>
                <a:latin typeface="Times New Roman" pitchFamily="18" charset="0"/>
                <a:cs typeface="Times New Roman" pitchFamily="18" charset="0"/>
              </a:rPr>
              <a:t>Optical Lattices</a:t>
            </a:r>
            <a:r>
              <a:rPr lang="en-US" sz="1500" dirty="0" smtClean="0">
                <a:solidFill>
                  <a:schemeClr val="bg1"/>
                </a:solidFill>
                <a:latin typeface="Times New Roman" pitchFamily="18" charset="0"/>
                <a:cs typeface="Times New Roman" pitchFamily="18" charset="0"/>
              </a:rPr>
              <a:t> </a:t>
            </a:r>
          </a:p>
          <a:p>
            <a:pPr>
              <a:defRPr/>
            </a:pPr>
            <a:endParaRPr lang="en-US" sz="1500" dirty="0" smtClean="0">
              <a:solidFill>
                <a:srgbClr val="00B0F0"/>
              </a:solidFill>
              <a:latin typeface="Times New Roman" pitchFamily="18" charset="0"/>
              <a:cs typeface="Times New Roman" pitchFamily="18" charset="0"/>
            </a:endParaRPr>
          </a:p>
          <a:p>
            <a:pPr>
              <a:defRPr/>
            </a:pPr>
            <a:r>
              <a:rPr lang="en-US" sz="1500" b="1" dirty="0" smtClean="0">
                <a:solidFill>
                  <a:srgbClr val="C00000"/>
                </a:solidFill>
                <a:latin typeface="Times New Roman" pitchFamily="18" charset="0"/>
                <a:cs typeface="Times New Roman" pitchFamily="18" charset="0"/>
              </a:rPr>
              <a:t>Boundary Conditions</a:t>
            </a:r>
          </a:p>
          <a:p>
            <a:pPr>
              <a:defRPr/>
            </a:pPr>
            <a:endParaRPr lang="en-US" sz="1500" b="1" dirty="0" smtClean="0">
              <a:solidFill>
                <a:srgbClr val="C00000"/>
              </a:solidFill>
              <a:latin typeface="Times New Roman" pitchFamily="18" charset="0"/>
              <a:cs typeface="Times New Roman" pitchFamily="18" charset="0"/>
            </a:endParaRPr>
          </a:p>
          <a:p>
            <a:r>
              <a:rPr lang="en-US" sz="1500" b="1" dirty="0" smtClean="0">
                <a:solidFill>
                  <a:srgbClr val="C00000"/>
                </a:solidFill>
                <a:latin typeface="Times New Roman" pitchFamily="18" charset="0"/>
                <a:cs typeface="Times New Roman" pitchFamily="18" charset="0"/>
              </a:rPr>
              <a:t>Localization of Scalars</a:t>
            </a:r>
          </a:p>
          <a:p>
            <a:endParaRPr lang="en-US" sz="1500" b="1" dirty="0" smtClean="0">
              <a:solidFill>
                <a:srgbClr val="C00000"/>
              </a:solidFill>
              <a:latin typeface="Times New Roman" pitchFamily="18" charset="0"/>
              <a:cs typeface="Times New Roman" pitchFamily="18" charset="0"/>
            </a:endParaRPr>
          </a:p>
          <a:p>
            <a:r>
              <a:rPr lang="en-US" sz="1500" b="1" dirty="0" smtClean="0">
                <a:solidFill>
                  <a:srgbClr val="C00000"/>
                </a:solidFill>
                <a:latin typeface="Times New Roman" pitchFamily="18" charset="0"/>
                <a:cs typeface="Times New Roman" pitchFamily="18" charset="0"/>
              </a:rPr>
              <a:t>Localization of Vectors</a:t>
            </a:r>
          </a:p>
          <a:p>
            <a:endParaRPr lang="en-US" sz="1500" b="1" dirty="0" smtClean="0">
              <a:solidFill>
                <a:srgbClr val="C00000"/>
              </a:solidFill>
              <a:latin typeface="Times New Roman" pitchFamily="18" charset="0"/>
              <a:cs typeface="Times New Roman" pitchFamily="18" charset="0"/>
            </a:endParaRPr>
          </a:p>
          <a:p>
            <a:r>
              <a:rPr lang="en-US" sz="1500" b="1" dirty="0" smtClean="0">
                <a:solidFill>
                  <a:srgbClr val="C00000"/>
                </a:solidFill>
                <a:latin typeface="Times New Roman" pitchFamily="18" charset="0"/>
                <a:cs typeface="Times New Roman" pitchFamily="18" charset="0"/>
              </a:rPr>
              <a:t>Localization of Spinors</a:t>
            </a:r>
          </a:p>
        </p:txBody>
      </p:sp>
      <p:sp>
        <p:nvSpPr>
          <p:cNvPr id="2" name="Date Placeholder 1"/>
          <p:cNvSpPr>
            <a:spLocks noGrp="1"/>
          </p:cNvSpPr>
          <p:nvPr>
            <p:ph type="dt" sz="half" idx="10"/>
          </p:nvPr>
        </p:nvSpPr>
        <p:spPr/>
        <p:txBody>
          <a:bodyPr/>
          <a:lstStyle/>
          <a:p>
            <a:r>
              <a:rPr lang="en-US" smtClean="0"/>
              <a:t>14 March 2013</a:t>
            </a:r>
            <a:endParaRPr lang="en-US"/>
          </a:p>
        </p:txBody>
      </p:sp>
      <p:sp>
        <p:nvSpPr>
          <p:cNvPr id="13" name="Slide Number Placeholder 14"/>
          <p:cNvSpPr txBox="1">
            <a:spLocks noGrp="1"/>
          </p:cNvSpPr>
          <p:nvPr/>
        </p:nvSpPr>
        <p:spPr bwMode="auto">
          <a:xfrm>
            <a:off x="7645400" y="7004050"/>
            <a:ext cx="2489200" cy="401638"/>
          </a:xfrm>
          <a:prstGeom prst="rect">
            <a:avLst/>
          </a:prstGeom>
          <a:noFill/>
          <a:ln w="9525">
            <a:noFill/>
            <a:miter lim="800000"/>
            <a:headEnd/>
            <a:tailEnd/>
          </a:ln>
        </p:spPr>
        <p:txBody>
          <a:bodyPr anchor="ctr"/>
          <a:lstStyle/>
          <a:p>
            <a:pPr algn="r"/>
            <a:r>
              <a:rPr lang="en-US" sz="1200" dirty="0">
                <a:solidFill>
                  <a:srgbClr val="898989"/>
                </a:solidFill>
                <a:latin typeface="Calibri" pitchFamily="34" charset="0"/>
              </a:rPr>
              <a:t>Page – </a:t>
            </a:r>
            <a:fld id="{05956456-435B-441B-8DDD-694BF5C345F1}" type="slidenum">
              <a:rPr lang="en-US" sz="1200" smtClean="0">
                <a:solidFill>
                  <a:srgbClr val="898989"/>
                </a:solidFill>
                <a:latin typeface="Calibri" pitchFamily="34" charset="0"/>
              </a:rPr>
              <a:pPr algn="r"/>
              <a:t>9</a:t>
            </a:fld>
            <a:r>
              <a:rPr lang="en-US" sz="1200" dirty="0" smtClean="0">
                <a:solidFill>
                  <a:srgbClr val="898989"/>
                </a:solidFill>
                <a:latin typeface="Calibri" pitchFamily="34" charset="0"/>
              </a:rPr>
              <a:t>/13</a:t>
            </a:r>
            <a:endParaRPr lang="en-US" sz="1200" dirty="0">
              <a:solidFill>
                <a:srgbClr val="898989"/>
              </a:solidFill>
              <a:latin typeface="Calibri" pitchFamily="34" charset="0"/>
            </a:endParaRPr>
          </a:p>
        </p:txBody>
      </p:sp>
      <p:sp>
        <p:nvSpPr>
          <p:cNvPr id="4" name="Footer Placeholder 3"/>
          <p:cNvSpPr>
            <a:spLocks noGrp="1"/>
          </p:cNvSpPr>
          <p:nvPr>
            <p:ph type="ftr" sz="quarter" idx="11"/>
          </p:nvPr>
        </p:nvSpPr>
        <p:spPr/>
        <p:txBody>
          <a:bodyPr/>
          <a:lstStyle/>
          <a:p>
            <a:r>
              <a:rPr lang="en-US" smtClean="0"/>
              <a:t>5D Standing Waves Braneworld</a:t>
            </a:r>
            <a:endParaRPr lang="en-US"/>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0"/>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10"/>
                                        </p:tgtEl>
                                      </p:cBhvr>
                                    </p:cmd>
                                  </p:childTnLst>
                                </p:cTn>
                              </p:par>
                            </p:childTnLst>
                          </p:cTn>
                        </p:par>
                      </p:childTnLst>
                    </p:cTn>
                  </p:par>
                </p:childTnLst>
              </p:cTn>
              <p:nextCondLst>
                <p:cond evt="onClick" delay="0">
                  <p:tgtEl>
                    <p:spTgt spid="10"/>
                  </p:tgtEl>
                </p:cond>
              </p:nextCondLst>
            </p:seq>
            <p:video>
              <p:cMediaNode>
                <p:cTn id="7" fill="hold" display="0">
                  <p:stCondLst>
                    <p:cond delay="indefinite"/>
                  </p:stCondLst>
                  <p:endCondLst>
                    <p:cond evt="onNext" delay="0">
                      <p:tgtEl>
                        <p:sldTgt/>
                      </p:tgtEl>
                    </p:cond>
                    <p:cond evt="onPrev" delay="0">
                      <p:tgtEl>
                        <p:sldTgt/>
                      </p:tgtEl>
                    </p:cond>
                  </p:endCondLst>
                </p:cTn>
                <p:tgtEl>
                  <p:spTgt spid="10"/>
                </p:tgtEl>
              </p:cMediaNode>
            </p:video>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solidFill>
          <a:schemeClr val="bg1"/>
        </a:solidFill>
        <a:ln w="9525">
          <a:noFill/>
          <a:miter lim="800000"/>
          <a:headEnd/>
          <a:tailEnd/>
        </a:ln>
      </a:spPr>
      <a:bodyPr vert="horz" wrap="square" lIns="91440" tIns="91440" rIns="91440" bIns="0" numCol="1" anchor="t" anchorCtr="0" compatLnSpc="1">
        <a:prstTxWarp prst="textNoShape">
          <a:avLst/>
        </a:prstTxWarp>
      </a:bodyPr>
      <a:lstStyle>
        <a:defPPr>
          <a:defRPr kumimoji="0" sz="2000" b="1" i="0" u="none" strike="noStrike" kern="1200" cap="none" spc="0" normalizeH="0" baseline="0" noProof="0" dirty="0" smtClean="0">
            <a:ln>
              <a:noFill/>
            </a:ln>
            <a:solidFill>
              <a:srgbClr val="FF0000"/>
            </a:solidFill>
            <a:effectLst/>
            <a:uLnTx/>
            <a:uFillTx/>
            <a:latin typeface="Times New Roman" pitchFamily="18" charset="0"/>
            <a:ea typeface="+mn-ea"/>
            <a:cs typeface="+mn-cs"/>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6072</TotalTime>
  <Words>2977</Words>
  <Application>Microsoft Office PowerPoint</Application>
  <PresentationFormat>Custom</PresentationFormat>
  <Paragraphs>463</Paragraphs>
  <Slides>14</Slides>
  <Notes>10</Notes>
  <HiddenSlides>0</HiddenSlides>
  <MMClips>2</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Algerian</vt:lpstr>
      <vt:lpstr>Times New Roman</vt:lpstr>
      <vt:lpstr>Calibri</vt:lpstr>
      <vt:lpstr>Wingdings</vt:lpstr>
      <vt:lpstr>Symbol</vt:lpstr>
      <vt:lpstr>Sylfaen</vt:lpstr>
      <vt:lpstr>Office Theme</vt:lpstr>
      <vt:lpstr>PowerPoint Presentation</vt:lpstr>
      <vt:lpstr>PowerPoint Presentation</vt:lpstr>
      <vt:lpstr>PowerPoint Presentation</vt:lpstr>
      <vt:lpstr> </vt:lpstr>
      <vt:lpstr> </vt:lpstr>
      <vt:lpstr> </vt:lpstr>
      <vt:lpstr> </vt:lpstr>
      <vt:lpstr>PowerPoint Presentation</vt:lpstr>
      <vt:lpstr>PowerPoint Presentation</vt:lpstr>
      <vt:lpstr> </vt:lpstr>
      <vt:lpstr> </vt:lpstr>
      <vt:lpstr> </vt:lpstr>
      <vt:lpstr> </vt:lpstr>
      <vt:lpstr>PowerPoint Presentation</vt:lpstr>
    </vt:vector>
  </TitlesOfParts>
  <Company>CSU Fresno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Physics Department</dc:creator>
  <cp:lastModifiedBy>Me</cp:lastModifiedBy>
  <cp:revision>579</cp:revision>
  <dcterms:created xsi:type="dcterms:W3CDTF">2009-02-03T18:15:46Z</dcterms:created>
  <dcterms:modified xsi:type="dcterms:W3CDTF">2013-03-14T12:33:03Z</dcterms:modified>
</cp:coreProperties>
</file>