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23"/>
  </p:notesMasterIdLst>
  <p:sldIdLst>
    <p:sldId id="304" r:id="rId2"/>
    <p:sldId id="305" r:id="rId3"/>
    <p:sldId id="306" r:id="rId4"/>
    <p:sldId id="323" r:id="rId5"/>
    <p:sldId id="307" r:id="rId6"/>
    <p:sldId id="309" r:id="rId7"/>
    <p:sldId id="311" r:id="rId8"/>
    <p:sldId id="312" r:id="rId9"/>
    <p:sldId id="280" r:id="rId10"/>
    <p:sldId id="322" r:id="rId11"/>
    <p:sldId id="327" r:id="rId12"/>
    <p:sldId id="328" r:id="rId13"/>
    <p:sldId id="316" r:id="rId14"/>
    <p:sldId id="325" r:id="rId15"/>
    <p:sldId id="315" r:id="rId16"/>
    <p:sldId id="330" r:id="rId17"/>
    <p:sldId id="290" r:id="rId18"/>
    <p:sldId id="318" r:id="rId19"/>
    <p:sldId id="326" r:id="rId20"/>
    <p:sldId id="329" r:id="rId21"/>
    <p:sldId id="321" r:id="rId22"/>
  </p:sldIdLst>
  <p:sldSz cx="9144000" cy="6858000" type="screen4x3"/>
  <p:notesSz cx="6759575" cy="98679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FF99"/>
    <a:srgbClr val="FFFFCC"/>
    <a:srgbClr val="FFCCFF"/>
    <a:srgbClr val="CC3300"/>
    <a:srgbClr val="006600"/>
    <a:srgbClr val="FF0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86" autoAdjust="0"/>
    <p:restoredTop sz="94691" autoAdjust="0"/>
  </p:normalViewPr>
  <p:slideViewPr>
    <p:cSldViewPr>
      <p:cViewPr>
        <p:scale>
          <a:sx n="95" d="100"/>
          <a:sy n="95" d="100"/>
        </p:scale>
        <p:origin x="534" y="-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707" y="-96"/>
      </p:cViewPr>
      <p:guideLst>
        <p:guide orient="horz" pos="3107"/>
        <p:guide pos="2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29626" cy="49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8362" y="1"/>
            <a:ext cx="2929625" cy="49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39775"/>
            <a:ext cx="4935537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434" y="4687054"/>
            <a:ext cx="5406707" cy="4440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521"/>
            <a:ext cx="2929626" cy="493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9" tIns="45725" rIns="91449" bIns="45725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8362" y="9372521"/>
            <a:ext cx="2929625" cy="493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9" tIns="45725" rIns="91449" bIns="457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569F5952-D737-4936-A97F-3E9BCAA363D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4919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F5952-D737-4936-A97F-3E9BCAA363D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022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E25B03-0EE7-4A3D-BE68-3A9447EB2B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5672-E48F-4CC9-B74E-E65171929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BBA3D71-2AA6-49BA-9870-876787536E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143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376E26D-A0F4-4DAE-BF1C-3CC0ED2E53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46870-C406-4476-948F-74384409AF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A7AB-C92F-44A5-80DC-CE8557F8B6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4223C32-0108-4069-9FB3-FCB01FABEF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CC705AB-65DB-42B0-8341-9E7AC9085A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389CCF-589F-4900-893E-20817414E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E7893FB-7DBB-4EA7-BA92-BCA7B81C1C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2183572-E6CB-4619-B558-3B9F7654B6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A476F8-4212-4AEA-955B-BF10B2D42F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609600"/>
            <a:ext cx="7772400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Armenian group: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cooperation experience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</a:br>
            <a:endParaRPr lang="en-US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051" name="TextBox 6"/>
          <p:cNvSpPr txBox="1">
            <a:spLocks noChangeArrowheads="1"/>
          </p:cNvSpPr>
          <p:nvPr/>
        </p:nvSpPr>
        <p:spPr bwMode="auto">
          <a:xfrm>
            <a:off x="914400" y="3124200"/>
            <a:ext cx="7315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400">
                <a:solidFill>
                  <a:srgbClr val="FF0000"/>
                </a:solidFill>
                <a:latin typeface="Calibri" pitchFamily="34" charset="0"/>
              </a:rPr>
              <a:t>Armen Nersessian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267200"/>
            <a:ext cx="5789613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+mn-lt"/>
                <a:cs typeface="+mn-cs"/>
              </a:rPr>
              <a:t>Yerevan State University, Armenia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18720" cy="6801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100" dirty="0" smtClean="0"/>
              <a:t>Team members </a:t>
            </a:r>
            <a:endParaRPr lang="en-US" sz="3100" dirty="0" smtClean="0">
              <a:solidFill>
                <a:srgbClr val="7030A0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7638"/>
            <a:ext cx="8229600" cy="5318125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err="1" smtClean="0">
                <a:solidFill>
                  <a:schemeClr val="accent2">
                    <a:lumMod val="75000"/>
                  </a:schemeClr>
                </a:solidFill>
              </a:rPr>
              <a:t>Tigran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i="1" dirty="0" err="1" smtClean="0">
                <a:solidFill>
                  <a:schemeClr val="accent2">
                    <a:lumMod val="75000"/>
                  </a:schemeClr>
                </a:solidFill>
              </a:rPr>
              <a:t>Hakobyan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(1965)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:  spin lattice systems, quantum    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groups, numerical  methods, </a:t>
            </a:r>
            <a:r>
              <a:rPr lang="en-US" sz="2000" i="1" dirty="0" err="1" smtClean="0">
                <a:solidFill>
                  <a:schemeClr val="accent1">
                    <a:lumMod val="75000"/>
                  </a:schemeClr>
                </a:solidFill>
              </a:rPr>
              <a:t>integrable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 systems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A.N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:  </a:t>
            </a:r>
            <a:r>
              <a:rPr lang="en-US" sz="2000" i="1" dirty="0" err="1">
                <a:solidFill>
                  <a:schemeClr val="accent1">
                    <a:lumMod val="75000"/>
                  </a:schemeClr>
                </a:solidFill>
              </a:rPr>
              <a:t>Integrable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systems, 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quantum mechanics,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Hamiltonian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                            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methods </a:t>
            </a:r>
            <a:endParaRPr lang="en-US" sz="2000" i="1" dirty="0">
              <a:solidFill>
                <a:schemeClr val="accent1">
                  <a:lumMod val="75000"/>
                </a:schemeClr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err="1" smtClean="0">
                <a:solidFill>
                  <a:schemeClr val="accent2">
                    <a:lumMod val="75000"/>
                  </a:schemeClr>
                </a:solidFill>
              </a:rPr>
              <a:t>Vadim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i="1" dirty="0" err="1" smtClean="0">
                <a:solidFill>
                  <a:schemeClr val="accent2">
                    <a:lumMod val="75000"/>
                  </a:schemeClr>
                </a:solidFill>
              </a:rPr>
              <a:t>Ohanyan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(1976)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: spin lattice systems ,  </a:t>
            </a:r>
            <a:r>
              <a:rPr lang="en-US" sz="2000" i="1" dirty="0" err="1" smtClean="0">
                <a:solidFill>
                  <a:schemeClr val="accent1">
                    <a:lumMod val="75000"/>
                  </a:schemeClr>
                </a:solidFill>
              </a:rPr>
              <a:t>integrable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  systems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err="1" smtClean="0">
                <a:solidFill>
                  <a:schemeClr val="accent2">
                    <a:lumMod val="75000"/>
                  </a:schemeClr>
                </a:solidFill>
              </a:rPr>
              <a:t>Gor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i="1" dirty="0" err="1" smtClean="0">
                <a:solidFill>
                  <a:schemeClr val="accent2">
                    <a:lumMod val="75000"/>
                  </a:schemeClr>
                </a:solidFill>
              </a:rPr>
              <a:t>Sarkissian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(1972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since 2011):  CFT,  Topological field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Theories</a:t>
            </a:r>
            <a:endParaRPr lang="en-US" sz="20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David </a:t>
            </a:r>
            <a:r>
              <a:rPr lang="en-US" sz="2000" i="1" dirty="0" err="1">
                <a:solidFill>
                  <a:schemeClr val="accent2">
                    <a:lumMod val="75000"/>
                  </a:schemeClr>
                </a:solidFill>
              </a:rPr>
              <a:t>Karakhanyan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(1964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since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2012, YSU &amp; </a:t>
            </a:r>
            <a:r>
              <a:rPr lang="en-US" sz="2000" i="1" dirty="0" err="1" smtClean="0">
                <a:solidFill>
                  <a:schemeClr val="accent1">
                    <a:lumMod val="75000"/>
                  </a:schemeClr>
                </a:solidFill>
              </a:rPr>
              <a:t>YerPhI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): string/QFT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               high-energy QCD. quantum 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groups, </a:t>
            </a:r>
            <a:r>
              <a:rPr lang="en-US" sz="2000" i="1" dirty="0" err="1" smtClean="0">
                <a:solidFill>
                  <a:schemeClr val="accent1">
                    <a:lumMod val="75000"/>
                  </a:schemeClr>
                </a:solidFill>
              </a:rPr>
              <a:t>integrable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   systems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    +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err="1" smtClean="0">
                <a:solidFill>
                  <a:schemeClr val="accent2">
                    <a:lumMod val="50000"/>
                  </a:schemeClr>
                </a:solidFill>
              </a:rPr>
              <a:t>Evgeny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i="1" dirty="0" err="1" smtClean="0">
                <a:solidFill>
                  <a:schemeClr val="accent2">
                    <a:lumMod val="50000"/>
                  </a:schemeClr>
                </a:solidFill>
              </a:rPr>
              <a:t>Mamasakhlisov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</a:rPr>
              <a:t> (1964, 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Chair 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of Biophysics, YSU), 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</a:rPr>
              <a:t>biopolymers</a:t>
            </a:r>
            <a:endParaRPr lang="en-US" sz="20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</a:rPr>
              <a:t>Armen </a:t>
            </a:r>
            <a:r>
              <a:rPr lang="en-US" sz="2000" i="1" dirty="0" err="1">
                <a:solidFill>
                  <a:schemeClr val="accent2">
                    <a:lumMod val="50000"/>
                  </a:schemeClr>
                </a:solidFill>
              </a:rPr>
              <a:t>Allahverdyan</a:t>
            </a:r>
            <a:r>
              <a:rPr lang="en-US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</a:rPr>
              <a:t>(1973, </a:t>
            </a:r>
            <a:r>
              <a:rPr lang="en-US" sz="2000" i="1" dirty="0" err="1" smtClean="0">
                <a:solidFill>
                  <a:schemeClr val="accent2">
                    <a:lumMod val="50000"/>
                  </a:schemeClr>
                </a:solidFill>
              </a:rPr>
              <a:t>YerPhI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</a:rPr>
              <a:t>) </a:t>
            </a:r>
            <a:r>
              <a:rPr lang="en-US" sz="2000" i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</a:rPr>
              <a:t>statistical physics  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</a:rPr>
              <a:t>thermodynamics, information theory, biophysics and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</a:rPr>
              <a:t>everything 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     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sz="3200" i="1" dirty="0" smtClean="0">
                <a:solidFill>
                  <a:schemeClr val="accent1">
                    <a:lumMod val="50000"/>
                  </a:schemeClr>
                </a:solidFill>
              </a:rPr>
              <a:t>Internal Cooperation 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>
                <a:solidFill>
                  <a:srgbClr val="C00000"/>
                </a:solidFill>
              </a:rPr>
              <a:t>Regular weekly seminar:  160+ talks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solidFill>
                  <a:schemeClr val="accent2">
                    <a:lumMod val="75000"/>
                  </a:schemeClr>
                </a:solidFill>
              </a:rPr>
              <a:t>This allowed us to find problems of common interest between group members, resulted  in collaborative papers  with  each other and with other Armenian theorists</a:t>
            </a:r>
            <a:endParaRPr lang="en-US" sz="20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sz="20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</a:rPr>
              <a:t>Since 2007  group members published  about 60 papers (+37+20)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</a:rPr>
              <a:t>researchers from 3 Armenian and 17 foreign institutions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sz="2000" i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dirty="0"/>
              <a:t>Internal Cooperation</a:t>
            </a:r>
            <a:endParaRPr lang="ru-RU" sz="3200" dirty="0"/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2325150" y="3759841"/>
            <a:ext cx="1438277" cy="500066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/>
              <a:t>Hakobyan</a:t>
            </a:r>
            <a:endParaRPr lang="ru-RU" sz="2000" dirty="0"/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6724049" y="2286659"/>
            <a:ext cx="1357322" cy="571504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etal"/>
        </p:spPr>
        <p:txBody>
          <a:bodyPr wrap="none" anchor="ctr"/>
          <a:lstStyle/>
          <a:p>
            <a:pPr algn="ctr"/>
            <a:r>
              <a:rPr lang="en-US" sz="2000" dirty="0" err="1"/>
              <a:t>Ohanyan</a:t>
            </a:r>
            <a:endParaRPr lang="ru-RU" sz="2000" dirty="0"/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3835827" y="2572410"/>
            <a:ext cx="1724029" cy="500066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/>
              <a:t>Nersessian</a:t>
            </a:r>
            <a:endParaRPr lang="ru-RU" sz="2000" dirty="0"/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3500430" y="5214950"/>
            <a:ext cx="1857388" cy="50006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 smtClean="0"/>
              <a:t>Karakhanyan</a:t>
            </a:r>
            <a:endParaRPr lang="ru-RU" sz="2000" dirty="0"/>
          </a:p>
        </p:txBody>
      </p:sp>
      <p:cxnSp>
        <p:nvCxnSpPr>
          <p:cNvPr id="116750" name="AutoShape 14"/>
          <p:cNvCxnSpPr>
            <a:cxnSpLocks noChangeShapeType="1"/>
            <a:stCxn id="116739" idx="2"/>
            <a:endCxn id="116742" idx="0"/>
          </p:cNvCxnSpPr>
          <p:nvPr/>
        </p:nvCxnSpPr>
        <p:spPr bwMode="auto">
          <a:xfrm>
            <a:off x="3044289" y="4259907"/>
            <a:ext cx="1384835" cy="955043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6751" name="AutoShape 15"/>
          <p:cNvCxnSpPr>
            <a:cxnSpLocks noChangeShapeType="1"/>
            <a:stCxn id="116741" idx="3"/>
            <a:endCxn id="116740" idx="1"/>
          </p:cNvCxnSpPr>
          <p:nvPr/>
        </p:nvCxnSpPr>
        <p:spPr bwMode="auto">
          <a:xfrm flipV="1">
            <a:off x="5559856" y="2572411"/>
            <a:ext cx="1164193" cy="250032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6753" name="AutoShape 17"/>
          <p:cNvCxnSpPr>
            <a:cxnSpLocks noChangeShapeType="1"/>
            <a:stCxn id="116741" idx="2"/>
            <a:endCxn id="116739" idx="0"/>
          </p:cNvCxnSpPr>
          <p:nvPr/>
        </p:nvCxnSpPr>
        <p:spPr bwMode="auto">
          <a:xfrm flipH="1">
            <a:off x="3044289" y="3072476"/>
            <a:ext cx="1653553" cy="68736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7" name="Content Placeholder 2"/>
          <p:cNvSpPr txBox="1">
            <a:spLocks/>
          </p:cNvSpPr>
          <p:nvPr/>
        </p:nvSpPr>
        <p:spPr bwMode="auto">
          <a:xfrm>
            <a:off x="1212822" y="1490532"/>
            <a:ext cx="6479079" cy="867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ct val="20000"/>
              </a:spcBef>
              <a:buBlip>
                <a:blip r:embed="rId3"/>
              </a:buBlip>
            </a:pPr>
            <a:r>
              <a:rPr lang="en-US" sz="1800" dirty="0" smtClean="0"/>
              <a:t>At  September  2006:	            No internal collaborations</a:t>
            </a:r>
          </a:p>
          <a:p>
            <a:pPr marL="342900" indent="-342900" eaLnBrk="1" hangingPunct="1">
              <a:spcBef>
                <a:spcPct val="20000"/>
              </a:spcBef>
              <a:buBlip>
                <a:blip r:embed="rId3"/>
              </a:buBlip>
            </a:pPr>
            <a:r>
              <a:rPr lang="en-US" sz="1800" dirty="0" smtClean="0"/>
              <a:t>At  the current moment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5" name="AutoShape 17"/>
          <p:cNvCxnSpPr>
            <a:cxnSpLocks noChangeShapeType="1"/>
            <a:stCxn id="71" idx="3"/>
            <a:endCxn id="116741" idx="1"/>
          </p:cNvCxnSpPr>
          <p:nvPr/>
        </p:nvCxnSpPr>
        <p:spPr bwMode="auto">
          <a:xfrm flipV="1">
            <a:off x="1992973" y="2822443"/>
            <a:ext cx="1842854" cy="53792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AutoShape 17"/>
          <p:cNvCxnSpPr>
            <a:cxnSpLocks noChangeShapeType="1"/>
            <a:stCxn id="71" idx="2"/>
            <a:endCxn id="116739" idx="1"/>
          </p:cNvCxnSpPr>
          <p:nvPr/>
        </p:nvCxnSpPr>
        <p:spPr bwMode="auto">
          <a:xfrm>
            <a:off x="1130959" y="3126268"/>
            <a:ext cx="1194191" cy="8836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4" name="AutoShape 17"/>
          <p:cNvCxnSpPr>
            <a:cxnSpLocks noChangeShapeType="1"/>
            <a:stCxn id="102" idx="2"/>
          </p:cNvCxnSpPr>
          <p:nvPr/>
        </p:nvCxnSpPr>
        <p:spPr bwMode="auto">
          <a:xfrm flipH="1">
            <a:off x="7196411" y="4214818"/>
            <a:ext cx="549045" cy="87542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7" name="Arc 66"/>
          <p:cNvSpPr/>
          <p:nvPr/>
        </p:nvSpPr>
        <p:spPr>
          <a:xfrm>
            <a:off x="1071538" y="3500438"/>
            <a:ext cx="45719" cy="21431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AutoShape 15"/>
          <p:cNvCxnSpPr>
            <a:cxnSpLocks noChangeShapeType="1"/>
            <a:stCxn id="116741" idx="2"/>
            <a:endCxn id="104" idx="0"/>
          </p:cNvCxnSpPr>
          <p:nvPr/>
        </p:nvCxnSpPr>
        <p:spPr bwMode="auto">
          <a:xfrm>
            <a:off x="4697842" y="3072476"/>
            <a:ext cx="2448678" cy="2017767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1" name="Rectangle 5"/>
          <p:cNvSpPr>
            <a:spLocks noChangeArrowheads="1"/>
          </p:cNvSpPr>
          <p:nvPr/>
        </p:nvSpPr>
        <p:spPr bwMode="auto">
          <a:xfrm>
            <a:off x="268944" y="2626202"/>
            <a:ext cx="1724029" cy="500066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 smtClean="0"/>
              <a:t>Yeghikyan</a:t>
            </a:r>
            <a:endParaRPr lang="ru-RU" sz="2000" dirty="0"/>
          </a:p>
        </p:txBody>
      </p:sp>
      <p:sp>
        <p:nvSpPr>
          <p:cNvPr id="99" name="Rectangle 5"/>
          <p:cNvSpPr>
            <a:spLocks noChangeArrowheads="1"/>
          </p:cNvSpPr>
          <p:nvPr/>
        </p:nvSpPr>
        <p:spPr bwMode="auto">
          <a:xfrm>
            <a:off x="601121" y="4964917"/>
            <a:ext cx="1724029" cy="500066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 smtClean="0"/>
              <a:t>Sarkissian</a:t>
            </a:r>
            <a:endParaRPr lang="ru-RU" sz="2000" dirty="0"/>
          </a:p>
        </p:txBody>
      </p:sp>
      <p:sp>
        <p:nvSpPr>
          <p:cNvPr id="102" name="Rectangle 5"/>
          <p:cNvSpPr>
            <a:spLocks noChangeArrowheads="1"/>
          </p:cNvSpPr>
          <p:nvPr/>
        </p:nvSpPr>
        <p:spPr bwMode="auto">
          <a:xfrm>
            <a:off x="6883441" y="3714752"/>
            <a:ext cx="1724029" cy="500066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 smtClean="0"/>
              <a:t>Allahverdyan</a:t>
            </a:r>
            <a:endParaRPr lang="ru-RU" sz="2000" dirty="0"/>
          </a:p>
        </p:txBody>
      </p:sp>
      <p:sp>
        <p:nvSpPr>
          <p:cNvPr id="104" name="Rectangle 5"/>
          <p:cNvSpPr>
            <a:spLocks noChangeArrowheads="1"/>
          </p:cNvSpPr>
          <p:nvPr/>
        </p:nvSpPr>
        <p:spPr bwMode="auto">
          <a:xfrm>
            <a:off x="6211669" y="5090243"/>
            <a:ext cx="1869702" cy="500066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 smtClean="0"/>
              <a:t>Mamasakhlisov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545984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214290"/>
            <a:ext cx="8229600" cy="623910"/>
          </a:xfrm>
        </p:spPr>
        <p:txBody>
          <a:bodyPr/>
          <a:lstStyle/>
          <a:p>
            <a:pPr>
              <a:defRPr/>
            </a:pPr>
            <a:r>
              <a:rPr lang="en-US" sz="3200" i="1" dirty="0" smtClean="0">
                <a:solidFill>
                  <a:schemeClr val="accent1">
                    <a:lumMod val="50000"/>
                  </a:schemeClr>
                </a:solidFill>
              </a:rPr>
              <a:t>Partner Institutions</a:t>
            </a:r>
            <a:endParaRPr lang="en-US" sz="32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628800"/>
            <a:ext cx="8312180" cy="4635461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JINR (</a:t>
            </a: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Dubna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), Tomsk Polytechnic University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LOMI (St.-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etersburg)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Hannover, Wuppertal, </a:t>
            </a: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Goettingen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, Hamburg, Leipzig U.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INFN- </a:t>
            </a: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Laboratori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Nazionali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di </a:t>
            </a: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Frascati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CBPF (Rio de Janeiro), </a:t>
            </a: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Lavras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ao Andre U. (Brazil)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Hebry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University  (Jerusalem)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Czech Technical University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Lviv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Nat. University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Aarus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University (Denmark)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33412"/>
          </a:xfrm>
        </p:spPr>
        <p:txBody>
          <a:bodyPr/>
          <a:lstStyle/>
          <a:p>
            <a:r>
              <a:rPr lang="en-US" sz="2800" dirty="0"/>
              <a:t>External </a:t>
            </a:r>
            <a:r>
              <a:rPr lang="en-US" sz="2800" dirty="0" smtClean="0"/>
              <a:t>Collaboration. Main Institutions</a:t>
            </a:r>
            <a:endParaRPr lang="ru-RU" sz="2800" dirty="0"/>
          </a:p>
        </p:txBody>
      </p:sp>
      <p:sp>
        <p:nvSpPr>
          <p:cNvPr id="95236" name="AutoShape 4"/>
          <p:cNvSpPr>
            <a:spLocks noChangeArrowheads="1"/>
          </p:cNvSpPr>
          <p:nvPr/>
        </p:nvSpPr>
        <p:spPr bwMode="auto">
          <a:xfrm>
            <a:off x="3049985" y="1978288"/>
            <a:ext cx="792163" cy="495300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/>
              <a:t>Dubna</a:t>
            </a:r>
            <a:endParaRPr lang="ru-RU" sz="1400" dirty="0"/>
          </a:p>
        </p:txBody>
      </p:sp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395400" y="2069796"/>
            <a:ext cx="792162" cy="495300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smtClean="0"/>
              <a:t>Hamburg</a:t>
            </a:r>
            <a:endParaRPr lang="ru-RU" sz="1400" dirty="0"/>
          </a:p>
        </p:txBody>
      </p:sp>
      <p:sp>
        <p:nvSpPr>
          <p:cNvPr id="95238" name="AutoShape 6"/>
          <p:cNvSpPr>
            <a:spLocks noChangeArrowheads="1"/>
          </p:cNvSpPr>
          <p:nvPr/>
        </p:nvSpPr>
        <p:spPr bwMode="auto">
          <a:xfrm>
            <a:off x="1711794" y="2010929"/>
            <a:ext cx="863600" cy="504825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/>
              <a:t>Frascati</a:t>
            </a:r>
            <a:endParaRPr lang="ru-RU" sz="1400" dirty="0"/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4294476" y="1964424"/>
            <a:ext cx="936625" cy="511175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smtClean="0"/>
              <a:t>Tomsk</a:t>
            </a:r>
            <a:endParaRPr lang="ru-RU" sz="1400" dirty="0"/>
          </a:p>
        </p:txBody>
      </p:sp>
      <p:sp>
        <p:nvSpPr>
          <p:cNvPr id="95258" name="Rectangle 26"/>
          <p:cNvSpPr>
            <a:spLocks noChangeArrowheads="1"/>
          </p:cNvSpPr>
          <p:nvPr/>
        </p:nvSpPr>
        <p:spPr bwMode="auto">
          <a:xfrm>
            <a:off x="4067969" y="3863762"/>
            <a:ext cx="1008062" cy="3603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/>
              <a:t>Hakobyan</a:t>
            </a:r>
            <a:endParaRPr lang="ru-RU" sz="1400" dirty="0"/>
          </a:p>
        </p:txBody>
      </p:sp>
      <p:sp>
        <p:nvSpPr>
          <p:cNvPr id="95259" name="Rectangle 27"/>
          <p:cNvSpPr>
            <a:spLocks noChangeArrowheads="1"/>
          </p:cNvSpPr>
          <p:nvPr/>
        </p:nvSpPr>
        <p:spPr bwMode="auto">
          <a:xfrm>
            <a:off x="5138414" y="3933821"/>
            <a:ext cx="1251930" cy="3603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/>
              <a:t>Ohanyan</a:t>
            </a:r>
            <a:endParaRPr lang="ru-RU" sz="1400" dirty="0"/>
          </a:p>
        </p:txBody>
      </p:sp>
      <p:sp>
        <p:nvSpPr>
          <p:cNvPr id="95260" name="Rectangle 28"/>
          <p:cNvSpPr>
            <a:spLocks noChangeArrowheads="1"/>
          </p:cNvSpPr>
          <p:nvPr/>
        </p:nvSpPr>
        <p:spPr bwMode="auto">
          <a:xfrm>
            <a:off x="2935286" y="3863762"/>
            <a:ext cx="1081088" cy="3603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/>
              <a:t>Nersessian</a:t>
            </a:r>
            <a:endParaRPr lang="ru-RU" sz="1400" dirty="0"/>
          </a:p>
        </p:txBody>
      </p:sp>
      <p:sp>
        <p:nvSpPr>
          <p:cNvPr id="95261" name="Rectangle 29"/>
          <p:cNvSpPr>
            <a:spLocks noChangeArrowheads="1"/>
          </p:cNvSpPr>
          <p:nvPr/>
        </p:nvSpPr>
        <p:spPr bwMode="auto">
          <a:xfrm>
            <a:off x="223686" y="3827508"/>
            <a:ext cx="1008063" cy="3603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 smtClean="0"/>
              <a:t>Sarkissian</a:t>
            </a:r>
            <a:endParaRPr lang="ru-RU" sz="1400" dirty="0"/>
          </a:p>
        </p:txBody>
      </p:sp>
      <p:sp>
        <p:nvSpPr>
          <p:cNvPr id="95262" name="AutoShape 30"/>
          <p:cNvSpPr>
            <a:spLocks noChangeArrowheads="1"/>
          </p:cNvSpPr>
          <p:nvPr/>
        </p:nvSpPr>
        <p:spPr bwMode="auto">
          <a:xfrm>
            <a:off x="6118371" y="5642547"/>
            <a:ext cx="1209656" cy="408980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en-US" sz="1400" dirty="0" err="1" smtClean="0"/>
              <a:t>Goettingen</a:t>
            </a:r>
            <a:endParaRPr lang="ru-RU" sz="1400" dirty="0"/>
          </a:p>
        </p:txBody>
      </p:sp>
      <p:sp>
        <p:nvSpPr>
          <p:cNvPr id="95264" name="AutoShape 32"/>
          <p:cNvSpPr>
            <a:spLocks noChangeArrowheads="1"/>
          </p:cNvSpPr>
          <p:nvPr/>
        </p:nvSpPr>
        <p:spPr bwMode="auto">
          <a:xfrm>
            <a:off x="286547" y="5694026"/>
            <a:ext cx="1008062" cy="504825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smtClean="0"/>
              <a:t>Hebrew </a:t>
            </a:r>
            <a:r>
              <a:rPr lang="en-US" sz="1400" dirty="0" smtClean="0"/>
              <a:t>U</a:t>
            </a:r>
            <a:endParaRPr lang="ru-RU" sz="1400" dirty="0"/>
          </a:p>
        </p:txBody>
      </p:sp>
      <p:sp>
        <p:nvSpPr>
          <p:cNvPr id="95265" name="AutoShape 33"/>
          <p:cNvSpPr>
            <a:spLocks noChangeArrowheads="1"/>
          </p:cNvSpPr>
          <p:nvPr/>
        </p:nvSpPr>
        <p:spPr bwMode="auto">
          <a:xfrm>
            <a:off x="2609205" y="5651301"/>
            <a:ext cx="1079500" cy="503237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smtClean="0"/>
              <a:t>Hannover</a:t>
            </a:r>
            <a:endParaRPr lang="ru-RU" sz="1400" dirty="0"/>
          </a:p>
        </p:txBody>
      </p:sp>
      <p:cxnSp>
        <p:nvCxnSpPr>
          <p:cNvPr id="95270" name="AutoShape 38"/>
          <p:cNvCxnSpPr>
            <a:cxnSpLocks noChangeShapeType="1"/>
            <a:stCxn id="95236" idx="2"/>
            <a:endCxn id="95260" idx="0"/>
          </p:cNvCxnSpPr>
          <p:nvPr/>
        </p:nvCxnSpPr>
        <p:spPr bwMode="auto">
          <a:xfrm>
            <a:off x="3446067" y="2411676"/>
            <a:ext cx="29763" cy="1452086"/>
          </a:xfrm>
          <a:prstGeom prst="straightConnector1">
            <a:avLst/>
          </a:prstGeom>
          <a:ln>
            <a:headEnd type="triangle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274" name="AutoShape 42"/>
          <p:cNvCxnSpPr>
            <a:cxnSpLocks noChangeShapeType="1"/>
            <a:stCxn id="95259" idx="0"/>
            <a:endCxn id="95238" idx="2"/>
          </p:cNvCxnSpPr>
          <p:nvPr/>
        </p:nvCxnSpPr>
        <p:spPr bwMode="auto">
          <a:xfrm flipH="1" flipV="1">
            <a:off x="2143594" y="2452651"/>
            <a:ext cx="3620785" cy="1481170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277" name="AutoShape 45"/>
          <p:cNvCxnSpPr>
            <a:cxnSpLocks noChangeShapeType="1"/>
          </p:cNvCxnSpPr>
          <p:nvPr/>
        </p:nvCxnSpPr>
        <p:spPr bwMode="auto">
          <a:xfrm flipH="1">
            <a:off x="3438994" y="2464257"/>
            <a:ext cx="1369072" cy="1370653"/>
          </a:xfrm>
          <a:prstGeom prst="straightConnector1">
            <a:avLst/>
          </a:prstGeom>
          <a:ln>
            <a:headEnd type="triangle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279" name="AutoShape 47"/>
          <p:cNvCxnSpPr>
            <a:cxnSpLocks noChangeShapeType="1"/>
            <a:stCxn id="95258" idx="0"/>
            <a:endCxn id="95236" idx="2"/>
          </p:cNvCxnSpPr>
          <p:nvPr/>
        </p:nvCxnSpPr>
        <p:spPr bwMode="auto">
          <a:xfrm flipH="1" flipV="1">
            <a:off x="3446067" y="2411676"/>
            <a:ext cx="1125933" cy="1452086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282" name="AutoShape 50"/>
          <p:cNvCxnSpPr>
            <a:cxnSpLocks noChangeShapeType="1"/>
            <a:stCxn id="95261" idx="0"/>
            <a:endCxn id="95237" idx="2"/>
          </p:cNvCxnSpPr>
          <p:nvPr/>
        </p:nvCxnSpPr>
        <p:spPr bwMode="auto">
          <a:xfrm flipV="1">
            <a:off x="727718" y="2503184"/>
            <a:ext cx="63763" cy="1324324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285" name="AutoShape 53"/>
          <p:cNvCxnSpPr>
            <a:cxnSpLocks noChangeShapeType="1"/>
            <a:stCxn id="95265" idx="0"/>
            <a:endCxn id="95260" idx="2"/>
          </p:cNvCxnSpPr>
          <p:nvPr/>
        </p:nvCxnSpPr>
        <p:spPr bwMode="auto">
          <a:xfrm flipV="1">
            <a:off x="3148955" y="4224125"/>
            <a:ext cx="326875" cy="1490081"/>
          </a:xfrm>
          <a:prstGeom prst="straightConnector1">
            <a:avLst/>
          </a:prstGeom>
          <a:ln>
            <a:headEnd type="triangle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288" name="AutoShape 56"/>
          <p:cNvCxnSpPr>
            <a:cxnSpLocks noChangeShapeType="1"/>
            <a:stCxn id="95258" idx="2"/>
            <a:endCxn id="95265" idx="0"/>
          </p:cNvCxnSpPr>
          <p:nvPr/>
        </p:nvCxnSpPr>
        <p:spPr bwMode="auto">
          <a:xfrm flipH="1">
            <a:off x="3148955" y="4224125"/>
            <a:ext cx="1423045" cy="1490081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293" name="AutoShape 61"/>
          <p:cNvSpPr>
            <a:spLocks noChangeArrowheads="1"/>
          </p:cNvSpPr>
          <p:nvPr/>
        </p:nvSpPr>
        <p:spPr bwMode="auto">
          <a:xfrm>
            <a:off x="1402472" y="5757129"/>
            <a:ext cx="973328" cy="365525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 smtClean="0"/>
              <a:t>Aarus</a:t>
            </a:r>
            <a:endParaRPr lang="ru-RU" sz="1400" dirty="0"/>
          </a:p>
        </p:txBody>
      </p:sp>
      <p:cxnSp>
        <p:nvCxnSpPr>
          <p:cNvPr id="95298" name="AutoShape 66"/>
          <p:cNvCxnSpPr>
            <a:cxnSpLocks noChangeShapeType="1"/>
            <a:endCxn id="59" idx="0"/>
          </p:cNvCxnSpPr>
          <p:nvPr/>
        </p:nvCxnSpPr>
        <p:spPr bwMode="auto">
          <a:xfrm>
            <a:off x="3446066" y="2418534"/>
            <a:ext cx="3550551" cy="1480384"/>
          </a:xfrm>
          <a:prstGeom prst="straightConnector1">
            <a:avLst/>
          </a:prstGeom>
          <a:ln>
            <a:headEnd type="triangle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AutoShape 33"/>
          <p:cNvSpPr>
            <a:spLocks noChangeArrowheads="1"/>
          </p:cNvSpPr>
          <p:nvPr/>
        </p:nvSpPr>
        <p:spPr bwMode="auto">
          <a:xfrm>
            <a:off x="5023868" y="5601980"/>
            <a:ext cx="1000132" cy="503237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smtClean="0"/>
              <a:t>Wuppertal</a:t>
            </a:r>
            <a:endParaRPr lang="ru-RU" sz="1400" dirty="0"/>
          </a:p>
        </p:txBody>
      </p:sp>
      <p:cxnSp>
        <p:nvCxnSpPr>
          <p:cNvPr id="75" name="AutoShape 46"/>
          <p:cNvCxnSpPr>
            <a:cxnSpLocks noChangeShapeType="1"/>
            <a:stCxn id="53" idx="0"/>
            <a:endCxn id="95259" idx="2"/>
          </p:cNvCxnSpPr>
          <p:nvPr/>
        </p:nvCxnSpPr>
        <p:spPr bwMode="auto">
          <a:xfrm flipV="1">
            <a:off x="5523934" y="4294184"/>
            <a:ext cx="240445" cy="1370701"/>
          </a:xfrm>
          <a:prstGeom prst="straightConnector1">
            <a:avLst/>
          </a:prstGeom>
          <a:ln>
            <a:headEnd type="triangle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Content Placeholder 2"/>
          <p:cNvSpPr txBox="1">
            <a:spLocks/>
          </p:cNvSpPr>
          <p:nvPr/>
        </p:nvSpPr>
        <p:spPr bwMode="auto">
          <a:xfrm>
            <a:off x="1571604" y="1571612"/>
            <a:ext cx="285752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dirty="0" smtClean="0">
                <a:solidFill>
                  <a:schemeClr val="accent6">
                    <a:lumMod val="90000"/>
                  </a:schemeClr>
                </a:solidFill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Rectangle 27"/>
          <p:cNvSpPr>
            <a:spLocks noChangeArrowheads="1"/>
          </p:cNvSpPr>
          <p:nvPr/>
        </p:nvSpPr>
        <p:spPr bwMode="auto">
          <a:xfrm>
            <a:off x="7602889" y="3910882"/>
            <a:ext cx="1285884" cy="37133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 smtClean="0"/>
              <a:t>Allahverdyan</a:t>
            </a:r>
            <a:endParaRPr lang="ru-RU" sz="1400" dirty="0"/>
          </a:p>
        </p:txBody>
      </p:sp>
      <p:sp>
        <p:nvSpPr>
          <p:cNvPr id="38" name="Rectangle 28"/>
          <p:cNvSpPr>
            <a:spLocks noChangeArrowheads="1"/>
          </p:cNvSpPr>
          <p:nvPr/>
        </p:nvSpPr>
        <p:spPr bwMode="auto">
          <a:xfrm>
            <a:off x="1455491" y="3870009"/>
            <a:ext cx="1214446" cy="3603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 smtClean="0"/>
              <a:t>Mamasakhlisov</a:t>
            </a:r>
            <a:endParaRPr lang="ru-RU" sz="1400" dirty="0"/>
          </a:p>
        </p:txBody>
      </p:sp>
      <p:sp>
        <p:nvSpPr>
          <p:cNvPr id="59" name="Rectangle 29"/>
          <p:cNvSpPr>
            <a:spLocks noChangeArrowheads="1"/>
          </p:cNvSpPr>
          <p:nvPr/>
        </p:nvSpPr>
        <p:spPr bwMode="auto">
          <a:xfrm>
            <a:off x="6505696" y="3898918"/>
            <a:ext cx="981841" cy="423508"/>
          </a:xfrm>
          <a:prstGeom prst="rect">
            <a:avLst/>
          </a:prstGeom>
          <a:solidFill>
            <a:schemeClr val="accent1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Karakhanyan</a:t>
            </a:r>
            <a:endParaRPr lang="ru-RU" sz="1400" dirty="0">
              <a:solidFill>
                <a:schemeClr val="bg1"/>
              </a:solidFill>
            </a:endParaRPr>
          </a:p>
        </p:txBody>
      </p:sp>
      <p:cxnSp>
        <p:nvCxnSpPr>
          <p:cNvPr id="60" name="AutoShape 52"/>
          <p:cNvCxnSpPr>
            <a:cxnSpLocks noChangeShapeType="1"/>
            <a:stCxn id="61" idx="2"/>
            <a:endCxn id="59" idx="0"/>
          </p:cNvCxnSpPr>
          <p:nvPr/>
        </p:nvCxnSpPr>
        <p:spPr bwMode="auto">
          <a:xfrm flipH="1">
            <a:off x="6996617" y="2479354"/>
            <a:ext cx="1222250" cy="1419564"/>
          </a:xfrm>
          <a:prstGeom prst="straightConnector1">
            <a:avLst/>
          </a:prstGeom>
          <a:ln>
            <a:headEnd type="triangle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AutoShape 33"/>
          <p:cNvSpPr>
            <a:spLocks noChangeArrowheads="1"/>
          </p:cNvSpPr>
          <p:nvPr/>
        </p:nvSpPr>
        <p:spPr bwMode="auto">
          <a:xfrm>
            <a:off x="7679117" y="2039022"/>
            <a:ext cx="1079500" cy="503237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err="1" smtClean="0"/>
              <a:t>St.Petersburg</a:t>
            </a:r>
            <a:endParaRPr lang="ru-RU" sz="1400" dirty="0"/>
          </a:p>
        </p:txBody>
      </p:sp>
      <p:sp>
        <p:nvSpPr>
          <p:cNvPr id="70" name="AutoShape 30"/>
          <p:cNvSpPr>
            <a:spLocks noChangeArrowheads="1"/>
          </p:cNvSpPr>
          <p:nvPr/>
        </p:nvSpPr>
        <p:spPr bwMode="auto">
          <a:xfrm>
            <a:off x="5575723" y="2069860"/>
            <a:ext cx="1638284" cy="408980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en-US" sz="1400" dirty="0" smtClean="0"/>
              <a:t>Leipzig</a:t>
            </a:r>
            <a:endParaRPr lang="ru-RU" sz="1400" dirty="0"/>
          </a:p>
        </p:txBody>
      </p:sp>
      <p:sp>
        <p:nvSpPr>
          <p:cNvPr id="221" name="Content Placeholder 2"/>
          <p:cNvSpPr txBox="1">
            <a:spLocks/>
          </p:cNvSpPr>
          <p:nvPr/>
        </p:nvSpPr>
        <p:spPr bwMode="auto">
          <a:xfrm>
            <a:off x="1486022" y="1469980"/>
            <a:ext cx="328614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ct val="20000"/>
              </a:spcBef>
              <a:buBlip>
                <a:blip r:embed="rId2"/>
              </a:buBlip>
            </a:pPr>
            <a:r>
              <a:rPr lang="en-US" sz="2400" dirty="0" smtClean="0">
                <a:solidFill>
                  <a:schemeClr val="accent6">
                    <a:lumMod val="90000"/>
                  </a:schemeClr>
                </a:solidFill>
              </a:rPr>
              <a:t>2007  -  2013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Arrow Connector 8"/>
          <p:cNvCxnSpPr>
            <a:stCxn id="38" idx="0"/>
            <a:endCxn id="95238" idx="2"/>
          </p:cNvCxnSpPr>
          <p:nvPr/>
        </p:nvCxnSpPr>
        <p:spPr>
          <a:xfrm flipV="1">
            <a:off x="2062714" y="2452651"/>
            <a:ext cx="80880" cy="1417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077594" y="2408272"/>
            <a:ext cx="1383353" cy="1458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5260" idx="0"/>
            <a:endCxn id="95238" idx="2"/>
          </p:cNvCxnSpPr>
          <p:nvPr/>
        </p:nvCxnSpPr>
        <p:spPr>
          <a:xfrm flipH="1" flipV="1">
            <a:off x="2143594" y="2452651"/>
            <a:ext cx="1332236" cy="1411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95261" idx="2"/>
            <a:endCxn id="95293" idx="0"/>
          </p:cNvCxnSpPr>
          <p:nvPr/>
        </p:nvCxnSpPr>
        <p:spPr>
          <a:xfrm>
            <a:off x="727718" y="4187871"/>
            <a:ext cx="1161418" cy="16149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95261" idx="2"/>
            <a:endCxn id="95264" idx="0"/>
          </p:cNvCxnSpPr>
          <p:nvPr/>
        </p:nvCxnSpPr>
        <p:spPr>
          <a:xfrm>
            <a:off x="727718" y="4187871"/>
            <a:ext cx="62860" cy="1569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95259" idx="0"/>
          </p:cNvCxnSpPr>
          <p:nvPr/>
        </p:nvCxnSpPr>
        <p:spPr>
          <a:xfrm>
            <a:off x="3460948" y="2440816"/>
            <a:ext cx="2303431" cy="1493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9" idx="0"/>
            <a:endCxn id="70" idx="2"/>
          </p:cNvCxnSpPr>
          <p:nvPr/>
        </p:nvCxnSpPr>
        <p:spPr>
          <a:xfrm flipH="1" flipV="1">
            <a:off x="6394865" y="2427718"/>
            <a:ext cx="601752" cy="147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95259" idx="2"/>
            <a:endCxn id="95262" idx="0"/>
          </p:cNvCxnSpPr>
          <p:nvPr/>
        </p:nvCxnSpPr>
        <p:spPr>
          <a:xfrm>
            <a:off x="5764379" y="4294184"/>
            <a:ext cx="958820" cy="1399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AutoShape 15"/>
          <p:cNvCxnSpPr>
            <a:cxnSpLocks noChangeShapeType="1"/>
          </p:cNvCxnSpPr>
          <p:nvPr/>
        </p:nvCxnSpPr>
        <p:spPr bwMode="auto">
          <a:xfrm flipH="1">
            <a:off x="8245831" y="4294183"/>
            <a:ext cx="26057" cy="1399487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AutoShape 15"/>
          <p:cNvCxnSpPr>
            <a:cxnSpLocks noChangeShapeType="1"/>
            <a:stCxn id="38" idx="2"/>
            <a:endCxn id="107" idx="0"/>
          </p:cNvCxnSpPr>
          <p:nvPr/>
        </p:nvCxnSpPr>
        <p:spPr bwMode="auto">
          <a:xfrm>
            <a:off x="2062714" y="4230372"/>
            <a:ext cx="386885" cy="81467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AutoShape 33"/>
          <p:cNvSpPr>
            <a:spLocks noChangeArrowheads="1"/>
          </p:cNvSpPr>
          <p:nvPr/>
        </p:nvSpPr>
        <p:spPr bwMode="auto">
          <a:xfrm>
            <a:off x="3849997" y="5611699"/>
            <a:ext cx="1079500" cy="503237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smtClean="0"/>
              <a:t>Glasgow</a:t>
            </a:r>
            <a:endParaRPr lang="ru-RU" sz="1400" dirty="0"/>
          </a:p>
        </p:txBody>
      </p:sp>
      <p:cxnSp>
        <p:nvCxnSpPr>
          <p:cNvPr id="64" name="AutoShape 15"/>
          <p:cNvCxnSpPr>
            <a:cxnSpLocks noChangeShapeType="1"/>
            <a:stCxn id="95258" idx="2"/>
            <a:endCxn id="57" idx="0"/>
          </p:cNvCxnSpPr>
          <p:nvPr/>
        </p:nvCxnSpPr>
        <p:spPr bwMode="auto">
          <a:xfrm flipH="1">
            <a:off x="4389747" y="4224125"/>
            <a:ext cx="182253" cy="145047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AutoShape 30"/>
          <p:cNvSpPr>
            <a:spLocks noChangeArrowheads="1"/>
          </p:cNvSpPr>
          <p:nvPr/>
        </p:nvSpPr>
        <p:spPr bwMode="auto">
          <a:xfrm>
            <a:off x="1775747" y="4993927"/>
            <a:ext cx="1347703" cy="408980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en-US" sz="1400" dirty="0" smtClean="0"/>
              <a:t>Fri U, Berlin</a:t>
            </a:r>
            <a:endParaRPr lang="ru-RU" sz="1400" dirty="0"/>
          </a:p>
        </p:txBody>
      </p:sp>
      <p:sp>
        <p:nvSpPr>
          <p:cNvPr id="109" name="AutoShape 30"/>
          <p:cNvSpPr>
            <a:spLocks noChangeArrowheads="1"/>
          </p:cNvSpPr>
          <p:nvPr/>
        </p:nvSpPr>
        <p:spPr bwMode="auto">
          <a:xfrm>
            <a:off x="7679117" y="5658827"/>
            <a:ext cx="1209656" cy="408980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en-US" sz="1400" dirty="0" smtClean="0"/>
              <a:t>XXX</a:t>
            </a:r>
            <a:endParaRPr lang="ru-RU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5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5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5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5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5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5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5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5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5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62" grpId="0" animBg="1"/>
      <p:bldP spid="95264" grpId="0" animBg="1"/>
      <p:bldP spid="95265" grpId="0" animBg="1"/>
      <p:bldP spid="95293" grpId="0" animBg="1"/>
      <p:bldP spid="53" grpId="0" animBg="1"/>
      <p:bldP spid="61" grpId="0" animBg="1"/>
      <p:bldP spid="70" grpId="0" animBg="1"/>
      <p:bldP spid="221" grpId="0"/>
      <p:bldP spid="57" grpId="0" animBg="1"/>
      <p:bldP spid="107" grpId="0" animBg="1"/>
      <p:bldP spid="10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i="1" dirty="0" smtClean="0">
                <a:solidFill>
                  <a:schemeClr val="accent1">
                    <a:lumMod val="50000"/>
                  </a:schemeClr>
                </a:solidFill>
              </a:rPr>
              <a:t>Workshops</a:t>
            </a:r>
            <a:endParaRPr lang="en-US" sz="32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“</a:t>
            </a:r>
            <a:r>
              <a:rPr lang="en-US" sz="2400" i="1" dirty="0" err="1" smtClean="0">
                <a:solidFill>
                  <a:schemeClr val="accent2">
                    <a:lumMod val="50000"/>
                  </a:schemeClr>
                </a:solidFill>
              </a:rPr>
              <a:t>Supersymmetry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 in </a:t>
            </a:r>
            <a:r>
              <a:rPr lang="en-US" sz="2400" i="1" dirty="0" err="1" smtClean="0">
                <a:solidFill>
                  <a:schemeClr val="accent2">
                    <a:lumMod val="50000"/>
                  </a:schemeClr>
                </a:solidFill>
              </a:rPr>
              <a:t>Integrable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 Systems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”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24-28.08.10 Yerevan,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1-4.08.11 Hannover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27-31.08.12-Yerevan</a:t>
            </a:r>
          </a:p>
          <a:p>
            <a:pPr marL="0" indent="0"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 August 2013, Hannover (expected)</a:t>
            </a:r>
            <a:endParaRPr lang="en-US" sz="2400" i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“Armenia-</a:t>
            </a:r>
            <a:r>
              <a:rPr lang="en-US" sz="2400" i="1" dirty="0" err="1" smtClean="0">
                <a:solidFill>
                  <a:schemeClr val="accent2">
                    <a:lumMod val="50000"/>
                  </a:schemeClr>
                </a:solidFill>
              </a:rPr>
              <a:t>Dubna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: Problems of </a:t>
            </a:r>
            <a:r>
              <a:rPr lang="en-US" sz="2400" i="1" dirty="0" err="1">
                <a:solidFill>
                  <a:schemeClr val="accent2">
                    <a:lumMod val="50000"/>
                  </a:schemeClr>
                </a:solidFill>
              </a:rPr>
              <a:t>I</a:t>
            </a:r>
            <a:r>
              <a:rPr lang="en-US" sz="2400" i="1" dirty="0" err="1" smtClean="0">
                <a:solidFill>
                  <a:schemeClr val="accent2">
                    <a:lumMod val="50000"/>
                  </a:schemeClr>
                </a:solidFill>
              </a:rPr>
              <a:t>ntegrable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 Systems” </a:t>
            </a:r>
            <a:endParaRPr lang="en-US" sz="24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24-25 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.12.12, </a:t>
            </a: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Dubna</a:t>
            </a:r>
            <a:endParaRPr lang="en-US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21-23.12.13,  </a:t>
            </a:r>
            <a:r>
              <a:rPr lang="en-US" sz="2400" i="1" dirty="0" err="1" smtClean="0">
                <a:solidFill>
                  <a:schemeClr val="accent1">
                    <a:lumMod val="50000"/>
                  </a:schemeClr>
                </a:solidFill>
              </a:rPr>
              <a:t>Dubna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,  expected</a:t>
            </a:r>
          </a:p>
          <a:p>
            <a:pPr marL="0" indent="0">
              <a:buNone/>
              <a:defRPr/>
            </a:pP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“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Physical Concepts of Nucleic-Acid Structure and Behavior”   </a:t>
            </a:r>
            <a:r>
              <a:rPr lang="en-US" sz="2400" i="1" dirty="0" smtClean="0">
                <a:solidFill>
                  <a:schemeClr val="accent4">
                    <a:lumMod val="75000"/>
                  </a:schemeClr>
                </a:solidFill>
              </a:rPr>
              <a:t>(27-29 May, 2013, Yerevan</a:t>
            </a:r>
            <a:r>
              <a:rPr lang="en-US" sz="2400" i="1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  <a:r>
              <a:rPr lang="en-US" sz="2400" i="1" dirty="0"/>
              <a:t> </a:t>
            </a:r>
            <a:endParaRPr lang="en-US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VIP in </a:t>
            </a:r>
            <a:r>
              <a:rPr lang="en-US" dirty="0" smtClean="0"/>
              <a:t> Armenian Math. Phys.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Ruben </a:t>
            </a:r>
            <a:r>
              <a:rPr lang="en-US" sz="2400" i="1" dirty="0" err="1" smtClean="0">
                <a:solidFill>
                  <a:schemeClr val="accent1">
                    <a:lumMod val="75000"/>
                  </a:schemeClr>
                </a:solidFill>
              </a:rPr>
              <a:t>Manvelyan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,  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</a:rPr>
              <a:t>higher spin theories</a:t>
            </a:r>
          </a:p>
          <a:p>
            <a:pPr marL="0" indent="0">
              <a:buNone/>
            </a:pPr>
            <a:endParaRPr lang="en-US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Ruben </a:t>
            </a:r>
            <a:r>
              <a:rPr lang="en-US" sz="2400" i="1" dirty="0" err="1" smtClean="0">
                <a:solidFill>
                  <a:schemeClr val="accent1">
                    <a:lumMod val="75000"/>
                  </a:schemeClr>
                </a:solidFill>
              </a:rPr>
              <a:t>Mkrtchyan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</a:rPr>
              <a:t>u</a:t>
            </a:r>
            <a:r>
              <a:rPr lang="en-US" sz="2400" i="1" dirty="0" smtClean="0">
                <a:solidFill>
                  <a:schemeClr val="bg2">
                    <a:lumMod val="10000"/>
                  </a:schemeClr>
                </a:solidFill>
              </a:rPr>
              <a:t>niversal 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</a:rPr>
              <a:t>L</a:t>
            </a:r>
            <a:r>
              <a:rPr lang="en-US" sz="2400" i="1" dirty="0" smtClean="0">
                <a:solidFill>
                  <a:schemeClr val="bg2">
                    <a:lumMod val="10000"/>
                  </a:schemeClr>
                </a:solidFill>
              </a:rPr>
              <a:t>ie groups</a:t>
            </a:r>
          </a:p>
          <a:p>
            <a:pPr marL="0" indent="0">
              <a:buNone/>
            </a:pPr>
            <a:endParaRPr lang="en-US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Ruben </a:t>
            </a:r>
            <a:r>
              <a:rPr lang="en-US" sz="2400" i="1" dirty="0" err="1" smtClean="0">
                <a:solidFill>
                  <a:schemeClr val="accent1">
                    <a:lumMod val="75000"/>
                  </a:schemeClr>
                </a:solidFill>
              </a:rPr>
              <a:t>Poghossian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CFT</a:t>
            </a:r>
            <a:endParaRPr lang="en-US" sz="2400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Aram </a:t>
            </a:r>
            <a:r>
              <a:rPr lang="en-US" sz="2400" i="1" dirty="0" err="1" smtClean="0">
                <a:solidFill>
                  <a:schemeClr val="accent1">
                    <a:lumMod val="75000"/>
                  </a:schemeClr>
                </a:solidFill>
              </a:rPr>
              <a:t>Saharian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400" i="1" dirty="0" err="1" smtClean="0">
                <a:solidFill>
                  <a:schemeClr val="tx2">
                    <a:lumMod val="50000"/>
                  </a:schemeClr>
                </a:solidFill>
              </a:rPr>
              <a:t>Casimir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</a:rPr>
              <a:t> effect </a:t>
            </a:r>
            <a:endParaRPr lang="en-US" sz="24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400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07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en-US" sz="3200" dirty="0" smtClean="0"/>
              <a:t>Additional Financial Support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1800" dirty="0" smtClean="0"/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    3</a:t>
            </a:r>
            <a:r>
              <a:rPr lang="en-US" sz="29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Volkswagen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Stiftung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Grants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3 Grants from CRDF-NFSAT: 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INTAS Grant 	</a:t>
            </a:r>
          </a:p>
          <a:p>
            <a:pPr lvl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8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grants from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ANSEF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Armenian National fund for  Education and Science based in New York)  	</a:t>
            </a:r>
          </a:p>
          <a:p>
            <a:pPr lvl="1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Grants from State Committee of Science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999040" cy="15442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i="1" dirty="0" smtClean="0"/>
              <a:t>Regional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research </a:t>
            </a:r>
            <a:r>
              <a:rPr lang="en-US" sz="2400" i="1" dirty="0" smtClean="0"/>
              <a:t>cooperation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200" i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ICTP  Regional Network </a:t>
            </a:r>
          </a:p>
          <a:p>
            <a:pPr>
              <a:buFont typeface="Arial" charset="0"/>
              <a:buNone/>
              <a:defRPr/>
            </a:pPr>
            <a:r>
              <a:rPr lang="en-US" i="1" dirty="0" smtClean="0">
                <a:solidFill>
                  <a:srgbClr val="FF0000"/>
                </a:solidFill>
              </a:rPr>
              <a:t>Novel approaches  to </a:t>
            </a:r>
            <a:r>
              <a:rPr lang="en-US" i="1" dirty="0" err="1" smtClean="0">
                <a:solidFill>
                  <a:srgbClr val="FF0000"/>
                </a:solidFill>
              </a:rPr>
              <a:t>mesoscopic</a:t>
            </a:r>
            <a:r>
              <a:rPr lang="en-US" i="1" dirty="0" smtClean="0">
                <a:solidFill>
                  <a:srgbClr val="FF0000"/>
                </a:solidFill>
              </a:rPr>
              <a:t> phenomena</a:t>
            </a:r>
          </a:p>
          <a:p>
            <a:pPr>
              <a:buFont typeface="Arial" charset="0"/>
              <a:buNone/>
              <a:defRPr/>
            </a:pPr>
            <a:r>
              <a:rPr lang="en-US" sz="2400" i="1" dirty="0" smtClean="0">
                <a:solidFill>
                  <a:srgbClr val="C00000"/>
                </a:solidFill>
              </a:rPr>
              <a:t>                Armenia- Iran -Morocco- Turkey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                since </a:t>
            </a:r>
            <a:r>
              <a:rPr lang="en-US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2012</a:t>
            </a:r>
          </a:p>
          <a:p>
            <a:pPr>
              <a:buFont typeface="Arial" charset="0"/>
              <a:buNone/>
              <a:defRPr/>
            </a:pPr>
            <a:endParaRPr lang="en-US" sz="2800" i="1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We plan to extend it  in 2013 by Ukrainian, Georgian and Moldovan groups</a:t>
            </a:r>
            <a:endParaRPr lang="en-US" sz="24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Computer Cluster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Characteristics</a:t>
            </a:r>
          </a:p>
          <a:p>
            <a:pPr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Blader</a:t>
            </a:r>
            <a:r>
              <a:rPr lang="en-US" sz="2000" dirty="0" smtClean="0"/>
              <a:t> system with </a:t>
            </a:r>
            <a:r>
              <a:rPr lang="en-US" sz="2000" dirty="0" err="1" smtClean="0"/>
              <a:t>Infiniband</a:t>
            </a: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8 computer modules, 8 </a:t>
            </a:r>
            <a:r>
              <a:rPr lang="en-US" sz="2000" dirty="0" err="1" smtClean="0"/>
              <a:t>Gb</a:t>
            </a:r>
            <a:r>
              <a:rPr lang="en-US" sz="2000" dirty="0" smtClean="0"/>
              <a:t> RAM each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16 processors Intel E5405 (2GHz, 4 cores)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Total capacity 512 </a:t>
            </a:r>
            <a:r>
              <a:rPr lang="en-US" sz="2000" dirty="0" err="1" smtClean="0"/>
              <a:t>Gflops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i="1" dirty="0" smtClean="0">
                <a:solidFill>
                  <a:schemeClr val="accent2">
                    <a:lumMod val="50000"/>
                  </a:schemeClr>
                </a:solidFill>
              </a:rPr>
              <a:t> Theoretical Physics in Armenia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i="1" dirty="0" smtClean="0">
                <a:solidFill>
                  <a:schemeClr val="accent2">
                    <a:lumMod val="75000"/>
                  </a:schemeClr>
                </a:solidFill>
              </a:rPr>
              <a:t>Theoretical physics in Armenia shared common problems with another areas in physics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i="1" dirty="0" smtClean="0">
                <a:solidFill>
                  <a:schemeClr val="accent2">
                    <a:lumMod val="75000"/>
                  </a:schemeClr>
                </a:solidFill>
              </a:rPr>
              <a:t>     in Armenia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8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i="1" dirty="0" smtClean="0">
                <a:solidFill>
                  <a:schemeClr val="accent2">
                    <a:lumMod val="75000"/>
                  </a:schemeClr>
                </a:solidFill>
              </a:rPr>
              <a:t>Theoretical physics was the best developed field in physics in Armenia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8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i="1" dirty="0" smtClean="0">
                <a:solidFill>
                  <a:schemeClr val="accent2">
                    <a:lumMod val="75000"/>
                  </a:schemeClr>
                </a:solidFill>
              </a:rPr>
              <a:t>Theoretical physics in Armenia has been less destroyed than another fields of physics 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Events in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“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Physical Concepts of Nucleic-Acid Structure and Behavior” </a:t>
            </a:r>
            <a:r>
              <a:rPr lang="en-US" sz="2400" i="1" dirty="0" smtClean="0">
                <a:solidFill>
                  <a:schemeClr val="accent4">
                    <a:lumMod val="75000"/>
                  </a:schemeClr>
                </a:solidFill>
              </a:rPr>
              <a:t>27-29 </a:t>
            </a:r>
            <a:r>
              <a:rPr lang="en-US" sz="2400" i="1" dirty="0">
                <a:solidFill>
                  <a:schemeClr val="accent4">
                    <a:lumMod val="75000"/>
                  </a:schemeClr>
                </a:solidFill>
              </a:rPr>
              <a:t>May, 2013, </a:t>
            </a:r>
            <a:r>
              <a:rPr lang="en-US" sz="2400" i="1" dirty="0" smtClean="0">
                <a:solidFill>
                  <a:schemeClr val="accent4">
                    <a:lumMod val="75000"/>
                  </a:schemeClr>
                </a:solidFill>
              </a:rPr>
              <a:t>Yerevan</a:t>
            </a:r>
            <a:endParaRPr lang="en-US" sz="2800" i="1" dirty="0" smtClean="0"/>
          </a:p>
          <a:p>
            <a:pPr marL="0" indent="0">
              <a:buNone/>
              <a:defRPr/>
            </a:pPr>
            <a:endParaRPr lang="en-US" sz="2400" i="1" dirty="0" smtClean="0"/>
          </a:p>
          <a:p>
            <a:pPr marL="0" indent="0">
              <a:buNone/>
              <a:defRPr/>
            </a:pPr>
            <a:r>
              <a:rPr lang="en-US" sz="2400" i="1" dirty="0" smtClean="0"/>
              <a:t>International </a:t>
            </a:r>
            <a:r>
              <a:rPr lang="en-US" sz="2400" i="1" dirty="0"/>
              <a:t>School on 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“Symmetry 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en-US" sz="2400" i="1" dirty="0" err="1">
                <a:solidFill>
                  <a:schemeClr val="accent1">
                    <a:lumMod val="50000"/>
                  </a:schemeClr>
                </a:solidFill>
              </a:rPr>
              <a:t>Integrable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 Systems and Nuclear 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Physics”</a:t>
            </a:r>
            <a:r>
              <a:rPr lang="en-US" sz="2400" i="1" dirty="0" smtClean="0"/>
              <a:t>,</a:t>
            </a:r>
            <a:r>
              <a:rPr lang="en-US" sz="2400" i="1" dirty="0"/>
              <a:t> </a:t>
            </a:r>
            <a:r>
              <a:rPr lang="en-US" sz="2400" i="1" dirty="0" smtClean="0"/>
              <a:t> 3 – 13 July, </a:t>
            </a:r>
            <a:r>
              <a:rPr lang="en-US" sz="2400" i="1" dirty="0" err="1" smtClean="0"/>
              <a:t>Tsakhkadzor</a:t>
            </a:r>
            <a:endParaRPr lang="en-US" sz="2400" i="1" dirty="0" smtClean="0"/>
          </a:p>
          <a:p>
            <a:pPr marL="0" indent="0">
              <a:buNone/>
              <a:defRPr/>
            </a:pPr>
            <a:endParaRPr lang="en-US" sz="2400" i="1" dirty="0" smtClean="0"/>
          </a:p>
          <a:p>
            <a:pPr marL="0" indent="0">
              <a:buNone/>
              <a:defRPr/>
            </a:pPr>
            <a:r>
              <a:rPr lang="en-US" sz="2400" i="1" dirty="0" smtClean="0"/>
              <a:t>“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The modern physics of compact stars and relativistic gravity”, </a:t>
            </a:r>
            <a:r>
              <a:rPr lang="en-US" sz="2400" i="1" dirty="0" smtClean="0"/>
              <a:t>18-21 September, Yerevan</a:t>
            </a:r>
          </a:p>
          <a:p>
            <a:pPr marL="0" indent="0">
              <a:buNone/>
              <a:defRPr/>
            </a:pPr>
            <a:endParaRPr lang="en-US" sz="2400" i="1" dirty="0" smtClean="0"/>
          </a:p>
          <a:p>
            <a:pPr marL="0" indent="0">
              <a:buNone/>
              <a:defRPr/>
            </a:pPr>
            <a:r>
              <a:rPr lang="en-US" sz="2400" i="1" dirty="0" smtClean="0"/>
              <a:t>“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Aspects of black hole physics”,  </a:t>
            </a:r>
            <a:r>
              <a:rPr lang="en-US" sz="2400" i="1" dirty="0" smtClean="0"/>
              <a:t>23-24 September</a:t>
            </a:r>
            <a:r>
              <a:rPr lang="en-US" sz="2400" i="1" dirty="0" smtClean="0"/>
              <a:t>, Yerevan</a:t>
            </a:r>
          </a:p>
          <a:p>
            <a:pPr marL="0" indent="0">
              <a:buNone/>
              <a:defRPr/>
            </a:pPr>
            <a:endParaRPr lang="en-US" sz="2400" i="1" dirty="0" smtClean="0"/>
          </a:p>
          <a:p>
            <a:pPr marL="0" indent="0">
              <a:buNone/>
              <a:defRPr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80874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The end</a:t>
            </a:r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              </a:t>
            </a:r>
            <a:endParaRPr lang="en-US" sz="32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i="1" dirty="0" smtClean="0">
                <a:solidFill>
                  <a:schemeClr val="accent1">
                    <a:lumMod val="75000"/>
                  </a:schemeClr>
                </a:solidFill>
              </a:rPr>
              <a:t>                Welcome 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</a:rPr>
              <a:t>in Armenia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32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3200" i="1" dirty="0" smtClean="0">
                <a:solidFill>
                  <a:schemeClr val="accent1">
                    <a:lumMod val="75000"/>
                  </a:schemeClr>
                </a:solidFill>
              </a:rPr>
              <a:t>        Thank you for your attention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i="1" dirty="0" smtClean="0">
                <a:solidFill>
                  <a:srgbClr val="FF0000"/>
                </a:solidFill>
              </a:rPr>
              <a:t>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We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still have  relevant  number </a:t>
            </a:r>
          </a:p>
          <a:p>
            <a:pPr eaLnBrk="1" hangingPunct="1">
              <a:defRPr/>
            </a:pP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n-US" sz="2400" i="1" dirty="0" smtClean="0">
                <a:solidFill>
                  <a:srgbClr val="FF0000"/>
                </a:solidFill>
              </a:rPr>
              <a:t> active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theorists :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~ 60 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persons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400" i="1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of 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students</a:t>
            </a:r>
            <a:r>
              <a:rPr lang="en-US" sz="2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about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200 Bachelors  (about  90 masters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) in Physics  graduate from YSU every year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4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3-5 PhD thesis on theoretical  physics  per  year</a:t>
            </a:r>
          </a:p>
          <a:p>
            <a:pPr marL="571500" indent="-571500" eaLnBrk="1" hangingPunct="1">
              <a:buFont typeface="Arial" charset="0"/>
              <a:buNone/>
              <a:defRPr/>
            </a:pPr>
            <a:endParaRPr lang="en-US" sz="24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71500" indent="-571500"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</a:t>
            </a:r>
            <a:r>
              <a:rPr lang="en-US" sz="2400" i="1" dirty="0" smtClean="0">
                <a:solidFill>
                  <a:srgbClr val="C00000"/>
                </a:solidFill>
              </a:rPr>
              <a:t>Active theorist = person uses analytical calculations and </a:t>
            </a:r>
          </a:p>
          <a:p>
            <a:pPr marL="571500" indent="-571500"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rgbClr val="C00000"/>
                </a:solidFill>
              </a:rPr>
              <a:t>                   submitted  in</a:t>
            </a:r>
            <a:r>
              <a:rPr lang="en-US" sz="2400" i="1" dirty="0" smtClean="0">
                <a:solidFill>
                  <a:srgbClr val="FF0000"/>
                </a:solidFill>
              </a:rPr>
              <a:t> arxiv.org  </a:t>
            </a:r>
            <a:r>
              <a:rPr lang="en-US" sz="2400" i="1" dirty="0" smtClean="0">
                <a:solidFill>
                  <a:srgbClr val="C00000"/>
                </a:solidFill>
              </a:rPr>
              <a:t>at least  3 paper in last 5 years 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In 2007-2012 Armenian researchers  have got   </a:t>
            </a:r>
            <a:b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16 research grants  (8 in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theor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. phys.)  from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Volkwagenstiftung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and 2 grants for organization of workshops (both in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theor.phys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.)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"/>
          </p:nvPr>
        </p:nvSpPr>
        <p:spPr>
          <a:xfrm>
            <a:off x="0" y="1371600"/>
            <a:ext cx="8534400" cy="53340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The B-mesons' inclusive rare decays and oscillations,</a:t>
            </a:r>
            <a:r>
              <a:rPr lang="en-US" sz="1600" dirty="0" smtClean="0"/>
              <a:t> U. </a:t>
            </a:r>
            <a:r>
              <a:rPr lang="en-US" sz="1600" dirty="0" err="1" smtClean="0"/>
              <a:t>Nierste</a:t>
            </a:r>
            <a:r>
              <a:rPr lang="en-US" sz="1600" dirty="0" smtClean="0"/>
              <a:t> (KIT),  </a:t>
            </a:r>
            <a:r>
              <a:rPr lang="en-US" sz="1600" dirty="0" err="1" smtClean="0"/>
              <a:t>H.Asatrian</a:t>
            </a:r>
            <a:r>
              <a:rPr lang="en-US" sz="1600" dirty="0" smtClean="0"/>
              <a:t>,  2012 </a:t>
            </a:r>
          </a:p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Infinite-Dimensional Symmetries, Gauge/String Theories and Dualities</a:t>
            </a:r>
            <a:r>
              <a:rPr lang="en-US" sz="1600" dirty="0" smtClean="0"/>
              <a:t>, </a:t>
            </a:r>
          </a:p>
          <a:p>
            <a:pPr>
              <a:buFont typeface="Arial" charset="0"/>
              <a:buNone/>
            </a:pPr>
            <a:r>
              <a:rPr lang="en-US" sz="1600" dirty="0" smtClean="0"/>
              <a:t>                   </a:t>
            </a:r>
            <a:r>
              <a:rPr lang="en-US" sz="1600" dirty="0" err="1" smtClean="0"/>
              <a:t>H.Nicolai</a:t>
            </a:r>
            <a:r>
              <a:rPr lang="en-US" sz="1600" dirty="0" smtClean="0"/>
              <a:t>, </a:t>
            </a:r>
            <a:r>
              <a:rPr lang="en-US" sz="1600" dirty="0" err="1" smtClean="0"/>
              <a:t>S.Theisen</a:t>
            </a:r>
            <a:r>
              <a:rPr lang="en-US" sz="1600" dirty="0" smtClean="0"/>
              <a:t>,  </a:t>
            </a:r>
            <a:r>
              <a:rPr lang="en-US" sz="1600" dirty="0" err="1" smtClean="0"/>
              <a:t>W.Ruhl</a:t>
            </a:r>
            <a:r>
              <a:rPr lang="en-US" sz="1600" dirty="0" smtClean="0"/>
              <a:t>, </a:t>
            </a:r>
            <a:r>
              <a:rPr lang="en-US" sz="1600" dirty="0" err="1" smtClean="0"/>
              <a:t>R.Manvelyan,R.Mkrtchyan,R.Poghossian</a:t>
            </a:r>
            <a:r>
              <a:rPr lang="en-US" sz="1600" dirty="0" smtClean="0"/>
              <a:t> (</a:t>
            </a:r>
            <a:r>
              <a:rPr lang="en-US" sz="1600" dirty="0" err="1" smtClean="0"/>
              <a:t>YerPhI</a:t>
            </a:r>
            <a:r>
              <a:rPr lang="en-US" sz="1600" dirty="0" smtClean="0"/>
              <a:t>) </a:t>
            </a:r>
          </a:p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 Equilibrium and non-equilibrium behavior of single- and double-stranded biological  molecules</a:t>
            </a:r>
            <a:r>
              <a:rPr lang="en-US" sz="1600" dirty="0" smtClean="0"/>
              <a:t>,  2011    </a:t>
            </a:r>
            <a:r>
              <a:rPr lang="en-US" sz="1600" dirty="0" err="1" smtClean="0"/>
              <a:t>R.Netz</a:t>
            </a:r>
            <a:r>
              <a:rPr lang="en-US" sz="1600" dirty="0" smtClean="0"/>
              <a:t> (Free </a:t>
            </a:r>
            <a:r>
              <a:rPr lang="en-US" sz="1600" dirty="0" err="1" smtClean="0"/>
              <a:t>U.Berlin</a:t>
            </a:r>
            <a:r>
              <a:rPr lang="en-US" sz="1600" dirty="0" smtClean="0"/>
              <a:t>),  </a:t>
            </a:r>
            <a:r>
              <a:rPr lang="en-US" sz="1600" dirty="0" err="1" smtClean="0"/>
              <a:t>E.Mamasakhlisov</a:t>
            </a:r>
            <a:r>
              <a:rPr lang="en-US" sz="1600" dirty="0" smtClean="0"/>
              <a:t>  (YSU)</a:t>
            </a:r>
          </a:p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 Astrophysics of compact stars: from dense QCD to gravitational waves,</a:t>
            </a:r>
            <a:r>
              <a:rPr lang="en-US" sz="1600" dirty="0" smtClean="0"/>
              <a:t> 2010,</a:t>
            </a:r>
          </a:p>
          <a:p>
            <a:pPr>
              <a:buFont typeface="Arial" charset="0"/>
              <a:buNone/>
            </a:pPr>
            <a:r>
              <a:rPr lang="en-US" sz="1600" dirty="0" smtClean="0"/>
              <a:t>                                                                                      </a:t>
            </a:r>
            <a:r>
              <a:rPr lang="en-US" sz="1600" dirty="0" err="1" smtClean="0"/>
              <a:t>D.Rischke</a:t>
            </a:r>
            <a:r>
              <a:rPr lang="en-US" sz="1600" dirty="0" smtClean="0"/>
              <a:t> (Frankfurt), </a:t>
            </a:r>
            <a:r>
              <a:rPr lang="en-US" sz="1600" dirty="0" err="1" smtClean="0"/>
              <a:t>K.Shahabazian</a:t>
            </a:r>
            <a:r>
              <a:rPr lang="en-US" sz="1600" dirty="0" smtClean="0"/>
              <a:t> (YSU)  </a:t>
            </a:r>
          </a:p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Optical information processing, driven by adiabatic interactions between light and matter</a:t>
            </a:r>
            <a:r>
              <a:rPr lang="en-US" sz="1600" dirty="0" smtClean="0"/>
              <a:t>, 2010   T. </a:t>
            </a:r>
            <a:r>
              <a:rPr lang="en-US" sz="1600" dirty="0" err="1" smtClean="0"/>
              <a:t>Halfmann</a:t>
            </a:r>
            <a:r>
              <a:rPr lang="en-US" sz="1600" dirty="0" smtClean="0"/>
              <a:t> (</a:t>
            </a:r>
            <a:r>
              <a:rPr lang="en-US" sz="1600" dirty="0" err="1" smtClean="0"/>
              <a:t>Tech.U</a:t>
            </a:r>
            <a:r>
              <a:rPr lang="en-US" sz="1600" dirty="0" smtClean="0"/>
              <a:t>. Darmstadt), </a:t>
            </a:r>
            <a:r>
              <a:rPr lang="en-US" sz="1600" dirty="0" err="1" smtClean="0"/>
              <a:t>G.Grigoryan</a:t>
            </a:r>
            <a:r>
              <a:rPr lang="en-US" sz="1600" dirty="0" smtClean="0"/>
              <a:t>  (Inst. of Physical Research) </a:t>
            </a:r>
          </a:p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Algebraic and geometric properties of (conformal) mechanics with extended </a:t>
            </a:r>
            <a:r>
              <a:rPr lang="en-US" sz="1600" dirty="0" err="1" smtClean="0">
                <a:solidFill>
                  <a:srgbClr val="0070C0"/>
                </a:solidFill>
              </a:rPr>
              <a:t>supersymmetry</a:t>
            </a:r>
            <a:r>
              <a:rPr lang="en-US" sz="1600" dirty="0" smtClean="0">
                <a:solidFill>
                  <a:srgbClr val="0070C0"/>
                </a:solidFill>
              </a:rPr>
              <a:t>  </a:t>
            </a:r>
          </a:p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 </a:t>
            </a:r>
            <a:r>
              <a:rPr lang="en-US" sz="1600" dirty="0" smtClean="0"/>
              <a:t>2009  O. </a:t>
            </a:r>
            <a:r>
              <a:rPr lang="en-US" sz="1600" dirty="0" err="1" smtClean="0"/>
              <a:t>Lechtenfeld</a:t>
            </a:r>
            <a:r>
              <a:rPr lang="en-US" sz="1600" dirty="0" smtClean="0"/>
              <a:t> (Hannover),   A.N.,  </a:t>
            </a:r>
            <a:r>
              <a:rPr lang="en-US" sz="1600" dirty="0" err="1" smtClean="0"/>
              <a:t>T.Hakobyan</a:t>
            </a:r>
            <a:r>
              <a:rPr lang="en-US" sz="1600" dirty="0" smtClean="0"/>
              <a:t>,  </a:t>
            </a:r>
            <a:r>
              <a:rPr lang="en-US" sz="1600" dirty="0" err="1" smtClean="0"/>
              <a:t>V.Ohanyan</a:t>
            </a:r>
            <a:r>
              <a:rPr lang="en-US" sz="1600" dirty="0" smtClean="0"/>
              <a:t> (YSU)  </a:t>
            </a:r>
          </a:p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Relaxation of spin-polarized carriers in quantum Hall effect systems </a:t>
            </a:r>
            <a:r>
              <a:rPr lang="en-US" sz="1600" dirty="0" smtClean="0"/>
              <a:t>, </a:t>
            </a:r>
          </a:p>
          <a:p>
            <a:pPr>
              <a:buFont typeface="Arial" charset="0"/>
              <a:buNone/>
            </a:pPr>
            <a:r>
              <a:rPr lang="en-US" sz="1600" dirty="0" smtClean="0"/>
              <a:t>      2007 J. Fabian (Regensburg),  </a:t>
            </a:r>
            <a:r>
              <a:rPr lang="en-US" sz="1600" dirty="0" err="1" smtClean="0"/>
              <a:t>S.Badalyan</a:t>
            </a:r>
            <a:r>
              <a:rPr lang="en-US" sz="1600" dirty="0" smtClean="0"/>
              <a:t> (YSU)                                                         </a:t>
            </a:r>
          </a:p>
          <a:p>
            <a:pPr>
              <a:buFont typeface="Arial" charset="0"/>
              <a:buNone/>
            </a:pPr>
            <a:r>
              <a:rPr lang="en-US" sz="1600" dirty="0" smtClean="0">
                <a:solidFill>
                  <a:srgbClr val="0070C0"/>
                </a:solidFill>
              </a:rPr>
              <a:t>     Quantum thermodynamics: energy and information flow at </a:t>
            </a:r>
            <a:r>
              <a:rPr lang="en-US" sz="1600" dirty="0" err="1" smtClean="0">
                <a:solidFill>
                  <a:srgbClr val="0070C0"/>
                </a:solidFill>
              </a:rPr>
              <a:t>nanoscale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smtClean="0"/>
              <a:t>2007</a:t>
            </a:r>
          </a:p>
          <a:p>
            <a:pPr>
              <a:buFont typeface="Arial" charset="0"/>
              <a:buNone/>
            </a:pPr>
            <a:r>
              <a:rPr lang="en-US" sz="1600" dirty="0" smtClean="0"/>
              <a:t>                     </a:t>
            </a:r>
            <a:r>
              <a:rPr lang="en-US" sz="1600" dirty="0" err="1" smtClean="0"/>
              <a:t>G.Mahler</a:t>
            </a:r>
            <a:r>
              <a:rPr lang="en-US" sz="1600" dirty="0" smtClean="0"/>
              <a:t> (Stuttgart U.), D. </a:t>
            </a:r>
            <a:r>
              <a:rPr lang="en-US" sz="1600" dirty="0" err="1" smtClean="0"/>
              <a:t>Janzing</a:t>
            </a:r>
            <a:r>
              <a:rPr lang="en-US" sz="1600" dirty="0" smtClean="0"/>
              <a:t> (Karlsruhe U.), A. </a:t>
            </a:r>
            <a:r>
              <a:rPr lang="en-US" sz="1600" dirty="0" err="1" smtClean="0"/>
              <a:t>Allahverdyan</a:t>
            </a:r>
            <a:r>
              <a:rPr lang="en-US" sz="1600" dirty="0" smtClean="0"/>
              <a:t> (</a:t>
            </a:r>
            <a:r>
              <a:rPr lang="en-US" sz="1600" dirty="0" err="1" smtClean="0"/>
              <a:t>YerPhI</a:t>
            </a:r>
            <a:r>
              <a:rPr lang="en-US" sz="1600" dirty="0" smtClean="0"/>
              <a:t>)</a:t>
            </a:r>
          </a:p>
          <a:p>
            <a:pPr>
              <a:buFont typeface="Arial" charset="0"/>
              <a:buNone/>
            </a:pP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38912" y="188640"/>
            <a:ext cx="8229600" cy="8286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i="1" dirty="0" smtClean="0">
                <a:solidFill>
                  <a:schemeClr val="accent2">
                    <a:lumMod val="75000"/>
                  </a:schemeClr>
                </a:solidFill>
              </a:rPr>
              <a:t>Demography 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 eaLnBrk="1" hangingPunct="1">
              <a:defRPr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571500" indent="-571500" eaLnBrk="1" hangingPunct="1">
              <a:defRPr/>
            </a:pPr>
            <a:r>
              <a:rPr lang="en-US" sz="2400" i="1" dirty="0" err="1" smtClean="0">
                <a:solidFill>
                  <a:srgbClr val="C00000"/>
                </a:solidFill>
              </a:rPr>
              <a:t>Drastical</a:t>
            </a:r>
            <a:r>
              <a:rPr lang="en-US" sz="2400" i="1" dirty="0" smtClean="0">
                <a:solidFill>
                  <a:srgbClr val="C00000"/>
                </a:solidFill>
              </a:rPr>
              <a:t> drop down of the number of </a:t>
            </a:r>
            <a:r>
              <a:rPr lang="en-US" sz="2400" i="1" dirty="0" smtClean="0">
                <a:solidFill>
                  <a:srgbClr val="FF0000"/>
                </a:solidFill>
              </a:rPr>
              <a:t>active theorists </a:t>
            </a:r>
          </a:p>
          <a:p>
            <a:pPr marL="571500" indent="-571500" eaLnBrk="1" hangingPunct="1">
              <a:buFont typeface="Arial" charset="0"/>
              <a:buNone/>
              <a:defRPr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571500" indent="-571500" eaLnBrk="1" hangingPunct="1">
              <a:defRPr/>
            </a:pPr>
            <a:r>
              <a:rPr lang="en-US" sz="2400" i="1" dirty="0" smtClean="0">
                <a:solidFill>
                  <a:srgbClr val="C00000"/>
                </a:solidFill>
              </a:rPr>
              <a:t> Age </a:t>
            </a:r>
            <a:r>
              <a:rPr lang="en-US" sz="2400" i="1" dirty="0" err="1" smtClean="0">
                <a:solidFill>
                  <a:srgbClr val="C00000"/>
                </a:solidFill>
              </a:rPr>
              <a:t>Disbalance</a:t>
            </a:r>
            <a:endParaRPr lang="en-US" sz="2400" i="1" dirty="0" smtClean="0">
              <a:solidFill>
                <a:srgbClr val="C00000"/>
              </a:solidFill>
            </a:endParaRPr>
          </a:p>
          <a:p>
            <a:pPr marL="571500" indent="-571500"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	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51-63 years old   ~ 20</a:t>
            </a:r>
          </a:p>
          <a:p>
            <a:pPr marL="571500" indent="-571500"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			41-50                    ~ 10</a:t>
            </a:r>
          </a:p>
          <a:p>
            <a:pPr marL="571500" indent="-571500"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			35-40                    ~ 5</a:t>
            </a:r>
          </a:p>
          <a:p>
            <a:pPr marL="571500" indent="-571500" eaLnBrk="1" hangingPunct="1">
              <a:buFont typeface="Arial" charset="0"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19256" cy="60392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Consequences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rgbClr val="FF0000"/>
                </a:solidFill>
              </a:rPr>
              <a:t>   Decay </a:t>
            </a:r>
            <a:r>
              <a:rPr lang="en-US" sz="2400" i="1" dirty="0" smtClean="0">
                <a:solidFill>
                  <a:srgbClr val="C00000"/>
                </a:solidFill>
              </a:rPr>
              <a:t>of existed internal collaborations. Individual integration in the Western groups.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rgbClr val="C00000"/>
                </a:solidFill>
              </a:rPr>
              <a:t>  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i="1" dirty="0">
                <a:solidFill>
                  <a:srgbClr val="C00000"/>
                </a:solidFill>
              </a:rPr>
              <a:t> </a:t>
            </a:r>
            <a:r>
              <a:rPr lang="en-US" sz="2400" i="1" dirty="0" smtClean="0">
                <a:solidFill>
                  <a:srgbClr val="C00000"/>
                </a:solidFill>
              </a:rPr>
              <a:t>   This assume frequent  relatively long visits abroad,  which  does not allow   active teaching and  thesis advise.  These responsibilities are  delegated to less advanced   theorists.</a:t>
            </a:r>
          </a:p>
          <a:p>
            <a:pPr>
              <a:buNone/>
              <a:defRPr/>
            </a:pPr>
            <a:endParaRPr lang="en-US" sz="2400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  <a:defRPr/>
            </a:pPr>
            <a:r>
              <a:rPr lang="en-US" sz="2400" i="1" dirty="0" smtClean="0">
                <a:solidFill>
                  <a:srgbClr val="C00000"/>
                </a:solidFill>
              </a:rPr>
              <a:t>   We almost  </a:t>
            </a:r>
            <a:r>
              <a:rPr lang="en-US" sz="2400" i="1" dirty="0" smtClean="0">
                <a:solidFill>
                  <a:srgbClr val="FF0000"/>
                </a:solidFill>
              </a:rPr>
              <a:t> lost  </a:t>
            </a:r>
            <a:r>
              <a:rPr lang="en-US" sz="2400" i="1" dirty="0" smtClean="0">
                <a:solidFill>
                  <a:srgbClr val="C00000"/>
                </a:solidFill>
              </a:rPr>
              <a:t>relatively young theoretical physics community.  Best  students  </a:t>
            </a:r>
            <a:r>
              <a:rPr lang="en-US" sz="2400" i="1" dirty="0" err="1" smtClean="0">
                <a:solidFill>
                  <a:srgbClr val="C00000"/>
                </a:solidFill>
              </a:rPr>
              <a:t>prefare</a:t>
            </a:r>
            <a:r>
              <a:rPr lang="en-US" sz="2400" i="1" dirty="0" smtClean="0">
                <a:solidFill>
                  <a:srgbClr val="C00000"/>
                </a:solidFill>
              </a:rPr>
              <a:t>  </a:t>
            </a:r>
            <a:r>
              <a:rPr lang="en-US" sz="2400" i="1" dirty="0">
                <a:solidFill>
                  <a:srgbClr val="C00000"/>
                </a:solidFill>
              </a:rPr>
              <a:t>to </a:t>
            </a:r>
            <a:r>
              <a:rPr lang="en-US" sz="2400" i="1" dirty="0" smtClean="0">
                <a:solidFill>
                  <a:srgbClr val="C00000"/>
                </a:solidFill>
              </a:rPr>
              <a:t>make their PhD abroad    or escape in  IT  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US" sz="2400" i="1" dirty="0" smtClean="0">
                <a:solidFill>
                  <a:srgbClr val="C00000"/>
                </a:solidFill>
              </a:rPr>
              <a:t>   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buFont typeface="Arial" charset="0"/>
              <a:buNone/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37796" y="260648"/>
            <a:ext cx="8231832" cy="675928"/>
          </a:xfrm>
        </p:spPr>
        <p:txBody>
          <a:bodyPr/>
          <a:lstStyle/>
          <a:p>
            <a:pPr eaLnBrk="1" hangingPunct="1"/>
            <a:r>
              <a:rPr lang="en-US" sz="3600" i="1" dirty="0" smtClean="0">
                <a:solidFill>
                  <a:srgbClr val="FF0000"/>
                </a:solidFill>
              </a:rPr>
              <a:t>DANGEROUS!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rgbClr val="FF0000"/>
                </a:solidFill>
              </a:rPr>
              <a:t>                  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                       </a:t>
            </a: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Theoretical  Physics in Armenia 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could collapsed  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within  one  (realistic)  or  two  (optimistic) decades.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4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382000" cy="67592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i="1" dirty="0" smtClean="0">
                <a:solidFill>
                  <a:srgbClr val="FF0000"/>
                </a:solidFill>
              </a:rPr>
              <a:t>We see the solution in :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Inter-disciplinary  cooperation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Inter-institutional cooperation</a:t>
            </a:r>
          </a:p>
          <a:p>
            <a:pPr eaLnBrk="1" hangingPunct="1">
              <a:buFont typeface="Arial" charset="0"/>
              <a:buNone/>
              <a:defRPr/>
            </a:pPr>
            <a:endParaRPr lang="en-US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Regional  cooperation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WordArt 4"/>
          <p:cNvSpPr>
            <a:spLocks noChangeArrowheads="1" noChangeShapeType="1" noTextEdit="1"/>
          </p:cNvSpPr>
          <p:nvPr/>
        </p:nvSpPr>
        <p:spPr bwMode="auto">
          <a:xfrm>
            <a:off x="785786" y="142852"/>
            <a:ext cx="7777162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56"/>
              </a:avLst>
            </a:prstTxWarp>
          </a:bodyPr>
          <a:lstStyle/>
          <a:p>
            <a:pPr algn="ctr"/>
            <a:endParaRPr lang="en-US" sz="3600" b="1" kern="1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2500306"/>
            <a:ext cx="7500990" cy="37862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sz="1600" dirty="0" smtClean="0"/>
              <a:t>In September, 2006  we established, at an informal frame, the group for the Interdisciplinary studies in theoretical physics. In September, 2007 on its basis, the University Center of Excellence on “</a:t>
            </a:r>
            <a:r>
              <a:rPr lang="en-US" sz="1600" b="1" dirty="0" smtClean="0"/>
              <a:t>Algebraic and geometric studies for condensed matter physics” </a:t>
            </a:r>
            <a:r>
              <a:rPr lang="en-US" sz="1600" dirty="0" smtClean="0"/>
              <a:t>(see </a:t>
            </a:r>
            <a:r>
              <a:rPr lang="en-US" sz="1600" dirty="0" smtClean="0">
                <a:solidFill>
                  <a:srgbClr val="7030A0"/>
                </a:solidFill>
              </a:rPr>
              <a:t>http://theorphislab-ysu.info)</a:t>
            </a:r>
            <a:r>
              <a:rPr lang="en-US" sz="1600" dirty="0" smtClean="0"/>
              <a:t>, was created</a:t>
            </a:r>
            <a:r>
              <a:rPr lang="en-US" sz="1600" dirty="0" smtClean="0">
                <a:solidFill>
                  <a:srgbClr val="7030A0"/>
                </a:solidFill>
              </a:rPr>
              <a:t> </a:t>
            </a:r>
            <a:r>
              <a:rPr lang="en-US" sz="1600" dirty="0" smtClean="0"/>
              <a:t> which was funded by CRDF-NFSAT grant. After the project has been expired, the group became the part of the Laboratory of Theoretical Physics of </a:t>
            </a:r>
            <a:r>
              <a:rPr lang="en-US" sz="1600" dirty="0" err="1" smtClean="0"/>
              <a:t>of</a:t>
            </a:r>
            <a:r>
              <a:rPr lang="en-US" sz="1600" dirty="0" smtClean="0"/>
              <a:t> YSU. </a:t>
            </a:r>
          </a:p>
          <a:p>
            <a:pPr algn="just"/>
            <a:endParaRPr lang="en-US" sz="1600" dirty="0" smtClean="0"/>
          </a:p>
          <a:p>
            <a:pPr algn="just"/>
            <a:endParaRPr lang="en-US" sz="1600" dirty="0" smtClean="0"/>
          </a:p>
          <a:p>
            <a:pPr algn="just"/>
            <a:r>
              <a:rPr lang="en-US" sz="1600" dirty="0" smtClean="0"/>
              <a:t>Our Training Network </a:t>
            </a:r>
            <a:r>
              <a:rPr lang="en-US" sz="1600" dirty="0" smtClean="0"/>
              <a:t>Team </a:t>
            </a:r>
            <a:r>
              <a:rPr lang="en-US" sz="1600" dirty="0" smtClean="0"/>
              <a:t>includes   senior members of that group, and our main partners: </a:t>
            </a:r>
          </a:p>
          <a:p>
            <a:pPr algn="just"/>
            <a:r>
              <a:rPr lang="en-US" sz="1600" dirty="0" smtClean="0"/>
              <a:t>Armen </a:t>
            </a:r>
            <a:r>
              <a:rPr lang="en-US" sz="1600" dirty="0" err="1" smtClean="0"/>
              <a:t>Allahverdyan</a:t>
            </a:r>
            <a:r>
              <a:rPr lang="en-US" sz="1600" dirty="0" smtClean="0"/>
              <a:t> (Yerevan Physics Institute)  </a:t>
            </a:r>
          </a:p>
          <a:p>
            <a:pPr algn="just"/>
            <a:r>
              <a:rPr lang="en-US" sz="1600" dirty="0" err="1" smtClean="0"/>
              <a:t>Evgeny</a:t>
            </a:r>
            <a:r>
              <a:rPr lang="en-US" sz="1600" dirty="0" smtClean="0"/>
              <a:t> </a:t>
            </a:r>
            <a:r>
              <a:rPr lang="en-US" sz="1600" dirty="0" err="1" smtClean="0"/>
              <a:t>Mamasakhlisov</a:t>
            </a:r>
            <a:r>
              <a:rPr lang="en-US" sz="1600" dirty="0" smtClean="0"/>
              <a:t> (Lab. of biopolymers, YSU, http://molphys-ysu.info)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34752" cy="6229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100" dirty="0" smtClean="0"/>
              <a:t>Team </a:t>
            </a:r>
            <a:endParaRPr lang="en-US" sz="31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3483</TotalTime>
  <Words>944</Words>
  <Application>Microsoft Office PowerPoint</Application>
  <PresentationFormat>On-screen Show (4:3)</PresentationFormat>
  <Paragraphs>200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  <vt:lpstr> Theoretical Physics in Armenia  </vt:lpstr>
      <vt:lpstr>Population</vt:lpstr>
      <vt:lpstr>In 2007-2012 Armenian researchers  have got    16 research grants  (8 in theor. phys.)  from Volkwagenstiftung and 2 grants for organization of workshops (both in theor.phys.) </vt:lpstr>
      <vt:lpstr>Demography </vt:lpstr>
      <vt:lpstr>Consequences</vt:lpstr>
      <vt:lpstr>DANGEROUS!</vt:lpstr>
      <vt:lpstr>We see the solution in :</vt:lpstr>
      <vt:lpstr>  Team </vt:lpstr>
      <vt:lpstr>  Team members </vt:lpstr>
      <vt:lpstr>Internal Cooperation </vt:lpstr>
      <vt:lpstr>Internal Cooperation</vt:lpstr>
      <vt:lpstr>Partner Institutions</vt:lpstr>
      <vt:lpstr>External Collaboration. Main Institutions</vt:lpstr>
      <vt:lpstr>Workshops</vt:lpstr>
      <vt:lpstr>VIP in  Armenian Math. Phys. </vt:lpstr>
      <vt:lpstr>Additional Financial Support</vt:lpstr>
      <vt:lpstr>Regional research cooperation  </vt:lpstr>
      <vt:lpstr>Computer Cluster</vt:lpstr>
      <vt:lpstr>Events in 2013</vt:lpstr>
      <vt:lpstr>The 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Algebraic and geometric studies for condensed matter physics</dc:title>
  <dc:creator>user</dc:creator>
  <cp:lastModifiedBy>armen</cp:lastModifiedBy>
  <cp:revision>487</cp:revision>
  <dcterms:created xsi:type="dcterms:W3CDTF">2007-07-13T07:40:01Z</dcterms:created>
  <dcterms:modified xsi:type="dcterms:W3CDTF">2013-03-14T04:26:35Z</dcterms:modified>
</cp:coreProperties>
</file>