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76" r:id="rId2"/>
    <p:sldId id="364" r:id="rId3"/>
    <p:sldId id="307" r:id="rId4"/>
    <p:sldId id="311" r:id="rId5"/>
    <p:sldId id="391" r:id="rId6"/>
    <p:sldId id="378" r:id="rId7"/>
    <p:sldId id="380" r:id="rId8"/>
    <p:sldId id="381" r:id="rId9"/>
    <p:sldId id="385" r:id="rId10"/>
    <p:sldId id="386" r:id="rId11"/>
    <p:sldId id="390" r:id="rId12"/>
    <p:sldId id="306" r:id="rId13"/>
    <p:sldId id="368" r:id="rId14"/>
    <p:sldId id="369" r:id="rId15"/>
    <p:sldId id="373" r:id="rId16"/>
    <p:sldId id="392" r:id="rId17"/>
    <p:sldId id="312" r:id="rId18"/>
    <p:sldId id="316" r:id="rId19"/>
    <p:sldId id="317" r:id="rId20"/>
    <p:sldId id="319" r:id="rId21"/>
    <p:sldId id="366" r:id="rId22"/>
    <p:sldId id="367" r:id="rId23"/>
    <p:sldId id="273" r:id="rId24"/>
    <p:sldId id="394" r:id="rId25"/>
  </p:sldIdLst>
  <p:sldSz cx="10668000" cy="7556500"/>
  <p:notesSz cx="7099300" cy="10234613"/>
  <p:embeddedFontLst>
    <p:embeddedFont>
      <p:font typeface="Sylfaen" panose="010A0502050306030303" pitchFamily="18" charset="0"/>
      <p:regular r:id="rId28"/>
    </p:embeddedFont>
    <p:embeddedFont>
      <p:font typeface="DejaVu Sans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0">
          <p15:clr>
            <a:srgbClr val="A4A3A4"/>
          </p15:clr>
        </p15:guide>
        <p15:guide id="2" pos="33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9933"/>
    <a:srgbClr val="FF33CC"/>
    <a:srgbClr val="FFFFCC"/>
    <a:srgbClr val="FF0066"/>
    <a:srgbClr val="0066FF"/>
    <a:srgbClr val="0000CC"/>
    <a:srgbClr val="2E10E0"/>
    <a:srgbClr val="0000FF"/>
    <a:srgbClr val="523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2" autoAdjust="0"/>
    <p:restoredTop sz="95411" autoAdjust="0"/>
  </p:normalViewPr>
  <p:slideViewPr>
    <p:cSldViewPr>
      <p:cViewPr>
        <p:scale>
          <a:sx n="80" d="100"/>
          <a:sy n="80" d="100"/>
        </p:scale>
        <p:origin x="-850" y="-29"/>
      </p:cViewPr>
      <p:guideLst>
        <p:guide orient="horz" pos="2380"/>
        <p:guide pos="336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>
              <a:defRPr sz="1400"/>
            </a:lvl1pPr>
          </a:lstStyle>
          <a:p>
            <a:pPr>
              <a:defRPr/>
            </a:pPr>
            <a:r>
              <a:rPr lang="en-US"/>
              <a:t>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>
              <a:defRPr sz="1400"/>
            </a:lvl1pPr>
          </a:lstStyle>
          <a:p>
            <a:pPr>
              <a:defRPr/>
            </a:pPr>
            <a:r>
              <a:rPr lang="fi-FI"/>
              <a:t>19 August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>
              <a:defRPr sz="1400"/>
            </a:lvl1pPr>
          </a:lstStyle>
          <a:p>
            <a:pPr>
              <a:defRPr/>
            </a:pPr>
            <a:r>
              <a:rPr lang="en-US"/>
              <a:t>mera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>
              <a:defRPr sz="1400"/>
            </a:lvl1pPr>
          </a:lstStyle>
          <a:p>
            <a:pPr>
              <a:defRPr/>
            </a:pPr>
            <a:fld id="{706CD564-F98B-4873-90FA-89241E723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085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i-FI"/>
              <a:t>19 August 2009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1375" y="766763"/>
            <a:ext cx="5416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1" rIns="99040" bIns="4952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2513"/>
            <a:ext cx="5680075" cy="4603750"/>
          </a:xfrm>
          <a:prstGeom prst="rect">
            <a:avLst/>
          </a:prstGeom>
        </p:spPr>
        <p:txBody>
          <a:bodyPr vert="horz" lIns="99040" tIns="49521" rIns="99040" bIns="4952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mera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933F7F-87DF-41EA-A183-72E14E173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306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3584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mera</a:t>
            </a:r>
          </a:p>
        </p:txBody>
      </p:sp>
    </p:spTree>
    <p:extLst>
      <p:ext uri="{BB962C8B-B14F-4D97-AF65-F5344CB8AC3E}">
        <p14:creationId xmlns:p14="http://schemas.microsoft.com/office/powerpoint/2010/main" val="3643223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813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mera</a:t>
            </a:r>
          </a:p>
        </p:txBody>
      </p:sp>
    </p:spTree>
    <p:extLst>
      <p:ext uri="{BB962C8B-B14F-4D97-AF65-F5344CB8AC3E}">
        <p14:creationId xmlns:p14="http://schemas.microsoft.com/office/powerpoint/2010/main" val="901466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608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mera</a:t>
            </a:r>
          </a:p>
        </p:txBody>
      </p:sp>
    </p:spTree>
    <p:extLst>
      <p:ext uri="{BB962C8B-B14F-4D97-AF65-F5344CB8AC3E}">
        <p14:creationId xmlns:p14="http://schemas.microsoft.com/office/powerpoint/2010/main" val="3640954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41375" y="766763"/>
            <a:ext cx="541655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40964" name="Footer Placeholder 5"/>
          <p:cNvSpPr txBox="1">
            <a:spLocks noGrp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0" tIns="49521" rIns="99040" bIns="49521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/>
              <a:t>mera</a:t>
            </a:r>
          </a:p>
        </p:txBody>
      </p:sp>
    </p:spTree>
    <p:extLst>
      <p:ext uri="{BB962C8B-B14F-4D97-AF65-F5344CB8AC3E}">
        <p14:creationId xmlns:p14="http://schemas.microsoft.com/office/powerpoint/2010/main" val="1954261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41375" y="766763"/>
            <a:ext cx="541655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43012" name="Footer Placeholder 5"/>
          <p:cNvSpPr txBox="1">
            <a:spLocks noGrp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0" tIns="49521" rIns="99040" bIns="49521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/>
              <a:t>mera</a:t>
            </a:r>
          </a:p>
        </p:txBody>
      </p:sp>
    </p:spTree>
    <p:extLst>
      <p:ext uri="{BB962C8B-B14F-4D97-AF65-F5344CB8AC3E}">
        <p14:creationId xmlns:p14="http://schemas.microsoft.com/office/powerpoint/2010/main" val="1545926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64212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42154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9521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38312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43956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6870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710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mera</a:t>
            </a:r>
          </a:p>
        </p:txBody>
      </p:sp>
    </p:spTree>
    <p:extLst>
      <p:ext uri="{BB962C8B-B14F-4D97-AF65-F5344CB8AC3E}">
        <p14:creationId xmlns:p14="http://schemas.microsoft.com/office/powerpoint/2010/main" val="2817849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68708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68708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3584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mera</a:t>
            </a:r>
          </a:p>
        </p:txBody>
      </p:sp>
    </p:spTree>
    <p:extLst>
      <p:ext uri="{BB962C8B-B14F-4D97-AF65-F5344CB8AC3E}">
        <p14:creationId xmlns:p14="http://schemas.microsoft.com/office/powerpoint/2010/main" val="3643223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  <p:sp>
        <p:nvSpPr>
          <p:cNvPr id="33796" name="3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mera</a:t>
            </a:r>
          </a:p>
        </p:txBody>
      </p:sp>
    </p:spTree>
    <p:extLst>
      <p:ext uri="{BB962C8B-B14F-4D97-AF65-F5344CB8AC3E}">
        <p14:creationId xmlns:p14="http://schemas.microsoft.com/office/powerpoint/2010/main" val="156898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5120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mera</a:t>
            </a:r>
          </a:p>
        </p:txBody>
      </p:sp>
    </p:spTree>
    <p:extLst>
      <p:ext uri="{BB962C8B-B14F-4D97-AF65-F5344CB8AC3E}">
        <p14:creationId xmlns:p14="http://schemas.microsoft.com/office/powerpoint/2010/main" val="69694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5120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mera</a:t>
            </a:r>
          </a:p>
        </p:txBody>
      </p:sp>
    </p:spTree>
    <p:extLst>
      <p:ext uri="{BB962C8B-B14F-4D97-AF65-F5344CB8AC3E}">
        <p14:creationId xmlns:p14="http://schemas.microsoft.com/office/powerpoint/2010/main" val="69694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5120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mera</a:t>
            </a:r>
          </a:p>
        </p:txBody>
      </p:sp>
    </p:spTree>
    <p:extLst>
      <p:ext uri="{BB962C8B-B14F-4D97-AF65-F5344CB8AC3E}">
        <p14:creationId xmlns:p14="http://schemas.microsoft.com/office/powerpoint/2010/main" val="2657025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813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mera</a:t>
            </a:r>
          </a:p>
        </p:txBody>
      </p:sp>
    </p:spTree>
    <p:extLst>
      <p:ext uri="{BB962C8B-B14F-4D97-AF65-F5344CB8AC3E}">
        <p14:creationId xmlns:p14="http://schemas.microsoft.com/office/powerpoint/2010/main" val="1012770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813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mera</a:t>
            </a:r>
          </a:p>
        </p:txBody>
      </p:sp>
    </p:spTree>
    <p:extLst>
      <p:ext uri="{BB962C8B-B14F-4D97-AF65-F5344CB8AC3E}">
        <p14:creationId xmlns:p14="http://schemas.microsoft.com/office/powerpoint/2010/main" val="2792766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813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mera</a:t>
            </a:r>
          </a:p>
        </p:txBody>
      </p:sp>
    </p:spTree>
    <p:extLst>
      <p:ext uri="{BB962C8B-B14F-4D97-AF65-F5344CB8AC3E}">
        <p14:creationId xmlns:p14="http://schemas.microsoft.com/office/powerpoint/2010/main" val="1915339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813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mera</a:t>
            </a:r>
          </a:p>
        </p:txBody>
      </p:sp>
    </p:spTree>
    <p:extLst>
      <p:ext uri="{BB962C8B-B14F-4D97-AF65-F5344CB8AC3E}">
        <p14:creationId xmlns:p14="http://schemas.microsoft.com/office/powerpoint/2010/main" val="97020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347414"/>
            <a:ext cx="9067800" cy="1619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282016"/>
            <a:ext cx="7467600" cy="19311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Tbilisi - 27 Sep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LIGO Signals within a Braneworld Scenario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EA654-35D9-4A8C-854E-4F65FBF39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Tbilisi - 27 Sep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LIGO Signals within a Braneworld Scenario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01D9-2070-4534-B0E3-D9B25A73B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3350" y="302612"/>
            <a:ext cx="2800350" cy="64475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2300" y="302612"/>
            <a:ext cx="8223250" cy="64475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Tbilisi - 27 Sep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LIGO Signals within a Braneworld Scenario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CA41-F0CC-45C5-83FD-05C22881B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Tbilisi - 27 Sep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LIGO Signals within a Braneworld Scenario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C64D-7D54-402A-A17D-771A6FEB5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699" y="4855753"/>
            <a:ext cx="9067800" cy="150080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699" y="3202768"/>
            <a:ext cx="9067800" cy="165298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Tbilisi - 27 Sep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LIGO Signals within a Braneworld Scenario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AE97-3270-430D-8DAA-3961C67A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763185"/>
            <a:ext cx="5511800" cy="4986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763185"/>
            <a:ext cx="5511800" cy="4986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Tbilisi - 27 Sep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LIGO Signals within a Braneworld Scenario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D9484-5898-436E-845B-17BDF8585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2610"/>
            <a:ext cx="960120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1691467"/>
            <a:ext cx="4713553" cy="7049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1" y="2396390"/>
            <a:ext cx="4713553" cy="43537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197" y="1691467"/>
            <a:ext cx="4715404" cy="7049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197" y="2396390"/>
            <a:ext cx="4715404" cy="43537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Tbilisi - 27 Sep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LIGO Signals within a Braneworld Scenario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006F-374B-47D5-B6D3-0CAF8A676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Tbilisi - 27 Sep 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LIGO Signals within a Braneworld Scenario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C27D8-DEC7-4DEF-8763-3503B2C10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Tbilisi - 27 Sep 2017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LIGO Signals within a Braneworld Scenario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C153-DEC4-4C25-B096-E50917801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00861"/>
            <a:ext cx="3509699" cy="12804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892" y="300863"/>
            <a:ext cx="5963708" cy="64492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1581269"/>
            <a:ext cx="3509699" cy="51688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Tbilisi - 27 Sep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LIGO Signals within a Braneworld Scenario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3EA1-E6B4-4EE5-BAA3-CFBA80E71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003" y="5289550"/>
            <a:ext cx="6400800" cy="62446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1003" y="675187"/>
            <a:ext cx="6400800" cy="45339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1003" y="5914011"/>
            <a:ext cx="6400800" cy="8868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Tbilisi - 27 Sep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LIGO Signals within a Braneworld Scenario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A1B93-CB8F-451E-B0FE-246DA255A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303213"/>
            <a:ext cx="960120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763713"/>
            <a:ext cx="9601200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7004050"/>
            <a:ext cx="24892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Tbilisi - 27 Sep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44900" y="7004050"/>
            <a:ext cx="33782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LIGO Signals within a Braneworld Scenario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5400" y="7004050"/>
            <a:ext cx="24892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CD89EB-B8E7-47AD-9604-FDAACE01A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457200" y="921824"/>
            <a:ext cx="9829800" cy="2702498"/>
          </a:xfrm>
          <a:prstGeom prst="rect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32" tIns="52066" rIns="104132" bIns="52066" anchor="ctr"/>
          <a:lstStyle/>
          <a:p>
            <a:pPr lvl="0" algn="ctr" eaLnBrk="0" hangingPunct="0"/>
            <a:r>
              <a:rPr lang="en-GB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LIGO Signals within </a:t>
            </a:r>
          </a:p>
          <a:p>
            <a:pPr lvl="0" algn="ctr" eaLnBrk="0" hangingPunct="0"/>
            <a:r>
              <a:rPr lang="en-GB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Braneworld</a:t>
            </a:r>
            <a:r>
              <a:rPr lang="en-GB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Scenario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" y="4235450"/>
            <a:ext cx="9866969" cy="2660995"/>
          </a:xfrm>
          <a:prstGeom prst="rect">
            <a:avLst/>
          </a:prstGeom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4648200" y="6369050"/>
            <a:ext cx="5346700" cy="65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2066" rIns="0" bIns="5206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ylfaen" pitchFamily="18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ylfaen" pitchFamily="18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ylfaen" pitchFamily="18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ylfaen" pitchFamily="1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</a:rPr>
              <a:t>Merab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3300"/>
                </a:solidFill>
                <a:latin typeface="Times New Roman" pitchFamily="18" charset="0"/>
              </a:rPr>
              <a:t>GOGBERASHVILI</a:t>
            </a:r>
            <a:endParaRPr lang="en-US" sz="3600" b="1" dirty="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Placeholder 4"/>
          <p:cNvSpPr txBox="1">
            <a:spLocks/>
          </p:cNvSpPr>
          <p:nvPr/>
        </p:nvSpPr>
        <p:spPr bwMode="auto">
          <a:xfrm>
            <a:off x="0" y="2819400"/>
            <a:ext cx="2057400" cy="19685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2133600" y="1111250"/>
            <a:ext cx="8534400" cy="5715000"/>
          </a:xfrm>
          <a:solidFill>
            <a:schemeClr val="bg1"/>
          </a:solidFill>
        </p:spPr>
        <p:txBody>
          <a:bodyPr tIns="91440" rIns="365760" bIns="91440" anchor="t"/>
          <a:lstStyle/>
          <a:p>
            <a:pPr algn="just"/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826250"/>
            <a:ext cx="10668000" cy="7302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t"/>
          <a:lstStyle/>
          <a:p>
            <a:pPr indent="12700" algn="l">
              <a:lnSpc>
                <a:spcPct val="80000"/>
              </a:lnSpc>
              <a:defRPr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Box 17"/>
          <p:cNvSpPr txBox="1">
            <a:spLocks noChangeArrowheads="1"/>
          </p:cNvSpPr>
          <p:nvPr/>
        </p:nvSpPr>
        <p:spPr bwMode="auto">
          <a:xfrm>
            <a:off x="2057400" y="425450"/>
            <a:ext cx="586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algn="just">
              <a:lnSpc>
                <a:spcPts val="2438"/>
              </a:lnSpc>
            </a:pP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LIGO First-Run Events</a:t>
            </a:r>
            <a:endParaRPr lang="en-US" sz="36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9107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0" y="11393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7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8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9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0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1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2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3" name="Rectangle 26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5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6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7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8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9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0" name="Rectangle 1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1" name="Rectangle 1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2" name="Rectangle 20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3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4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5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6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7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9" name="Rectangle 3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0" name="Rectangle 3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1" name="Rectangle 4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2" name="Rectangle 4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3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4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5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6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7" name="Rectangle 29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8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0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1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2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3" name="Rectangle 21"/>
          <p:cNvSpPr>
            <a:spLocks noChangeArrowheads="1"/>
          </p:cNvSpPr>
          <p:nvPr/>
        </p:nvSpPr>
        <p:spPr bwMode="auto">
          <a:xfrm>
            <a:off x="0" y="10154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4" name="Rectangle 2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5" name="Rectangle 24"/>
          <p:cNvSpPr>
            <a:spLocks noChangeArrowheads="1"/>
          </p:cNvSpPr>
          <p:nvPr/>
        </p:nvSpPr>
        <p:spPr bwMode="auto">
          <a:xfrm>
            <a:off x="0" y="1072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6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7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8" name="Rectangle 33"/>
          <p:cNvSpPr>
            <a:spLocks noChangeArrowheads="1"/>
          </p:cNvSpPr>
          <p:nvPr/>
        </p:nvSpPr>
        <p:spPr bwMode="auto">
          <a:xfrm>
            <a:off x="0" y="1225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0" name="Rectangle 3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1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2" name="Rectangle 9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3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4" name="Rectangle 12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5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6" name="Rectangle 15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7" name="Rectangle 1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8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9" name="Rectangle 21"/>
          <p:cNvSpPr>
            <a:spLocks noChangeArrowheads="1"/>
          </p:cNvSpPr>
          <p:nvPr/>
        </p:nvSpPr>
        <p:spPr bwMode="auto">
          <a:xfrm>
            <a:off x="0" y="12059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0" name="Rectangle 2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1" name="Rectangle 2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2" name="Rectangle 2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3" name="Rectangle 3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4" name="Rectangle 36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5" name="Rectangle 3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6" name="Rectangle 39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7" name="Rectangle 4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8" name="Rectangle 42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9" name="Rectangle 4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object 10"/>
          <p:cNvSpPr>
            <a:spLocks noChangeArrowheads="1"/>
          </p:cNvSpPr>
          <p:nvPr/>
        </p:nvSpPr>
        <p:spPr bwMode="auto">
          <a:xfrm>
            <a:off x="2133600" y="1120836"/>
            <a:ext cx="8534401" cy="570541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Date Placeholder 8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Tbilisi - 27 Sep 2017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Footer Placeholder 8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LIGO Signals within a Braneworld Scenario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Slide Number Placeholder 90"/>
          <p:cNvSpPr>
            <a:spLocks noGrp="1"/>
          </p:cNvSpPr>
          <p:nvPr>
            <p:ph type="sldNum" sz="quarter" idx="12"/>
          </p:nvPr>
        </p:nvSpPr>
        <p:spPr>
          <a:xfrm>
            <a:off x="7645400" y="7004050"/>
            <a:ext cx="2489200" cy="401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– 22/</a:t>
            </a:r>
            <a:fld id="{C43D006F-374B-47D5-B6D3-0CAF8A67687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12"/>
          <p:cNvSpPr>
            <a:spLocks noChangeArrowheads="1"/>
          </p:cNvSpPr>
          <p:nvPr/>
        </p:nvSpPr>
        <p:spPr bwMode="auto">
          <a:xfrm>
            <a:off x="0" y="604034"/>
            <a:ext cx="2209800" cy="62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 of GWs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Linear GWs are Unobservable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Second-Order Perturbations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Might Make GWs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GWs Detection Efforts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Network of Interferometers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Detected After a Century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LIGO First-Run Events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spc="-28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Situation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Extra Dimensions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Large Extra Dimension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Brane Models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Standing Waves Braneworld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Cosmological Solution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Brane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Energy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Matter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Radius of Shell-Universe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Diffractions From the Brane</a:t>
            </a: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Placeholder 4"/>
          <p:cNvSpPr txBox="1">
            <a:spLocks/>
          </p:cNvSpPr>
          <p:nvPr/>
        </p:nvSpPr>
        <p:spPr bwMode="auto">
          <a:xfrm>
            <a:off x="0" y="3168650"/>
            <a:ext cx="2057400" cy="19685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2133600" y="1111250"/>
            <a:ext cx="8534400" cy="5715000"/>
          </a:xfrm>
          <a:solidFill>
            <a:schemeClr val="bg1"/>
          </a:solidFill>
        </p:spPr>
        <p:txBody>
          <a:bodyPr tIns="91440" rIns="365760" bIns="91440" anchor="t"/>
          <a:lstStyle/>
          <a:p>
            <a:pPr algn="just"/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826250"/>
            <a:ext cx="10668000" cy="7302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t"/>
          <a:lstStyle/>
          <a:p>
            <a:pPr indent="12700" algn="l">
              <a:lnSpc>
                <a:spcPct val="80000"/>
              </a:lnSpc>
              <a:defRPr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Box 17"/>
          <p:cNvSpPr txBox="1">
            <a:spLocks noChangeArrowheads="1"/>
          </p:cNvSpPr>
          <p:nvPr/>
        </p:nvSpPr>
        <p:spPr bwMode="auto">
          <a:xfrm>
            <a:off x="2057400" y="42545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algn="just">
              <a:lnSpc>
                <a:spcPts val="2438"/>
              </a:lnSpc>
            </a:pPr>
            <a:r>
              <a:rPr lang="en-GB" sz="3600" b="1" i="1" spc="-28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Situation</a:t>
            </a:r>
            <a:endParaRPr lang="en-US" sz="3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9107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0" y="11393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7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8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9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0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1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2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3" name="Rectangle 26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5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6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7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8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9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0" name="Rectangle 1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1" name="Rectangle 1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2" name="Rectangle 20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3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4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5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6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7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9" name="Rectangle 3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0" name="Rectangle 3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1" name="Rectangle 4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2" name="Rectangle 4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3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4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5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6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7" name="Rectangle 29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8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0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1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2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3" name="Rectangle 21"/>
          <p:cNvSpPr>
            <a:spLocks noChangeArrowheads="1"/>
          </p:cNvSpPr>
          <p:nvPr/>
        </p:nvSpPr>
        <p:spPr bwMode="auto">
          <a:xfrm>
            <a:off x="0" y="10154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4" name="Rectangle 2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5" name="Rectangle 24"/>
          <p:cNvSpPr>
            <a:spLocks noChangeArrowheads="1"/>
          </p:cNvSpPr>
          <p:nvPr/>
        </p:nvSpPr>
        <p:spPr bwMode="auto">
          <a:xfrm>
            <a:off x="0" y="1072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6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7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8" name="Rectangle 33"/>
          <p:cNvSpPr>
            <a:spLocks noChangeArrowheads="1"/>
          </p:cNvSpPr>
          <p:nvPr/>
        </p:nvSpPr>
        <p:spPr bwMode="auto">
          <a:xfrm>
            <a:off x="0" y="1225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0" name="Rectangle 3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1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2" name="Rectangle 9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3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4" name="Rectangle 12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5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6" name="Rectangle 15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7" name="Rectangle 1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8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9" name="Rectangle 21"/>
          <p:cNvSpPr>
            <a:spLocks noChangeArrowheads="1"/>
          </p:cNvSpPr>
          <p:nvPr/>
        </p:nvSpPr>
        <p:spPr bwMode="auto">
          <a:xfrm>
            <a:off x="0" y="12059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0" name="Rectangle 2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1" name="Rectangle 2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2" name="Rectangle 2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3" name="Rectangle 3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4" name="Rectangle 36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5" name="Rectangle 3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6" name="Rectangle 39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7" name="Rectangle 4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8" name="Rectangle 42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9" name="Rectangle 4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" name="Picture 2" descr="Image result for GW170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183" y="1568450"/>
            <a:ext cx="2822817" cy="1743076"/>
          </a:xfrm>
          <a:prstGeom prst="rect">
            <a:avLst/>
          </a:prstGeom>
          <a:noFill/>
        </p:spPr>
      </p:pic>
      <p:pic>
        <p:nvPicPr>
          <p:cNvPr id="83" name="Picture 4" descr="Image result for GW1701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4619" y="3423928"/>
            <a:ext cx="3103381" cy="1789698"/>
          </a:xfrm>
          <a:prstGeom prst="rect">
            <a:avLst/>
          </a:prstGeom>
          <a:noFill/>
        </p:spPr>
      </p:pic>
      <p:sp>
        <p:nvSpPr>
          <p:cNvPr id="86" name="object 7"/>
          <p:cNvSpPr>
            <a:spLocks noChangeArrowheads="1"/>
          </p:cNvSpPr>
          <p:nvPr/>
        </p:nvSpPr>
        <p:spPr bwMode="auto">
          <a:xfrm>
            <a:off x="2236055" y="1819164"/>
            <a:ext cx="2635577" cy="1107284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Picture 4" descr="orbits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7379" y="3321050"/>
            <a:ext cx="2613378" cy="18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Content Placeholder 2"/>
          <p:cNvSpPr txBox="1">
            <a:spLocks/>
          </p:cNvSpPr>
          <p:nvPr/>
        </p:nvSpPr>
        <p:spPr bwMode="auto">
          <a:xfrm>
            <a:off x="4802956" y="5835650"/>
            <a:ext cx="578884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eaLnBrk="0" hangingPunct="0">
              <a:spcBef>
                <a:spcPct val="20000"/>
              </a:spcBef>
            </a:pPr>
            <a:r>
              <a:rPr lang="en-US" sz="2000" spc="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spc="6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spc="6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000" spc="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spc="1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</a:t>
            </a:r>
            <a:r>
              <a:rPr lang="en-US" sz="2000" spc="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000" spc="-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spc="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n-US" sz="2000" spc="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ors: </a:t>
            </a:r>
            <a:r>
              <a:rPr lang="en-US" sz="20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Liberation Sans" pitchFamily="34" charset="0"/>
                <a:cs typeface="Times New Roman" panose="02020603050405020304" pitchFamily="18" charset="0"/>
              </a:rPr>
              <a:t>Einstein</a:t>
            </a:r>
            <a:r>
              <a:rPr lang="en-US" sz="2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Liberation Sans" pitchFamily="34" charset="0"/>
                <a:cs typeface="Times New Roman" panose="02020603050405020304" pitchFamily="18" charset="0"/>
              </a:rPr>
              <a:t>Telescope</a:t>
            </a:r>
            <a:r>
              <a:rPr lang="en-US" sz="2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ans" pitchFamily="34" charset="0"/>
                <a:cs typeface="Times New Roman" panose="02020603050405020304" pitchFamily="18" charset="0"/>
              </a:rPr>
              <a:t>(EU)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Liberation Sans" pitchFamily="34" charset="0"/>
                <a:cs typeface="Times New Roman" panose="02020603050405020304" pitchFamily="18" charset="0"/>
              </a:rPr>
              <a:t>Cosmic</a:t>
            </a:r>
            <a:r>
              <a:rPr lang="en-US" sz="2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Liberation Sans" pitchFamily="34" charset="0"/>
                <a:cs typeface="Times New Roman" panose="02020603050405020304" pitchFamily="18" charset="0"/>
              </a:rPr>
              <a:t>Explorer</a:t>
            </a:r>
            <a:r>
              <a:rPr lang="en-US" sz="2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ans" pitchFamily="34" charset="0"/>
                <a:cs typeface="Times New Roman" panose="02020603050405020304" pitchFamily="18" charset="0"/>
              </a:rPr>
              <a:t>(US), with </a:t>
            </a:r>
            <a:r>
              <a:rPr lang="en-US" sz="2000" dirty="0" smtClean="0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atom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interferometers 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0.1–10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Hz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(between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LISA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and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LIGO-Virgo</a:t>
            </a:r>
            <a:r>
              <a:rPr lang="en-US" sz="2000" dirty="0" smtClean="0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).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object 5"/>
          <p:cNvSpPr>
            <a:spLocks noChangeArrowheads="1"/>
          </p:cNvSpPr>
          <p:nvPr/>
        </p:nvSpPr>
        <p:spPr bwMode="auto">
          <a:xfrm>
            <a:off x="2135956" y="5777082"/>
            <a:ext cx="2667000" cy="1028867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Content Placeholder 2"/>
          <p:cNvSpPr txBox="1">
            <a:spLocks/>
          </p:cNvSpPr>
          <p:nvPr/>
        </p:nvSpPr>
        <p:spPr bwMode="auto">
          <a:xfrm>
            <a:off x="2057400" y="5149850"/>
            <a:ext cx="8534400" cy="6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287" algn="just">
              <a:spcBef>
                <a:spcPts val="285"/>
              </a:spcBef>
            </a:pPr>
            <a:r>
              <a:rPr lang="en-US" sz="2000" b="1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LIGO</a:t>
            </a:r>
            <a:r>
              <a:rPr lang="en-US" sz="2000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run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ended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Virgo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join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ed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August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some  promising candidates (colliding </a:t>
            </a:r>
            <a:r>
              <a:rPr lang="en-US" sz="2000" b="1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stars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?); </a:t>
            </a:r>
            <a:r>
              <a:rPr lang="en-US" sz="20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LCGT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and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INDIGO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will join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the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coming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years;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bject 11"/>
          <p:cNvSpPr txBox="1"/>
          <p:nvPr/>
        </p:nvSpPr>
        <p:spPr>
          <a:xfrm>
            <a:off x="4876740" y="1949450"/>
            <a:ext cx="2784506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4288" algn="just"/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     Stochastic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background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of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relict </a:t>
            </a:r>
            <a:r>
              <a:rPr lang="en-US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GW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could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be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observed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few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years;</a:t>
            </a:r>
          </a:p>
        </p:txBody>
      </p:sp>
      <p:sp>
        <p:nvSpPr>
          <p:cNvPr id="96" name="Content Placeholder 2"/>
          <p:cNvSpPr txBox="1">
            <a:spLocks/>
          </p:cNvSpPr>
          <p:nvPr/>
        </p:nvSpPr>
        <p:spPr bwMode="auto">
          <a:xfrm>
            <a:off x="2078219" y="2932294"/>
            <a:ext cx="5841872" cy="4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288" algn="just"/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The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universe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has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more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stellar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mass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BH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than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expected;</a:t>
            </a:r>
          </a:p>
          <a:p>
            <a:pPr marL="52388" indent="-38100" algn="just"/>
            <a:endParaRPr lang="en-US" sz="2000" dirty="0" smtClean="0">
              <a:latin typeface="Times New Roman" panose="02020603050405020304" pitchFamily="18" charset="0"/>
              <a:ea typeface="Liberation Serif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auto" latinLnBrk="0" hangingPunct="0">
              <a:lnSpc>
                <a:spcPts val="24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Content Placeholder 2"/>
          <p:cNvSpPr txBox="1">
            <a:spLocks/>
          </p:cNvSpPr>
          <p:nvPr/>
        </p:nvSpPr>
        <p:spPr bwMode="auto">
          <a:xfrm>
            <a:off x="2101047" y="1111250"/>
            <a:ext cx="8447106" cy="6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288" algn="just"/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Intensive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efforts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to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find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burst,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binary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coalescence,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continuous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wave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stochastic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coincidence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with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and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neutrino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Liberation Serif" pitchFamily="18" charset="0"/>
                <a:cs typeface="Times New Roman" panose="02020603050405020304" pitchFamily="18" charset="0"/>
              </a:rPr>
              <a:t>signals;</a:t>
            </a:r>
          </a:p>
        </p:txBody>
      </p:sp>
      <p:sp>
        <p:nvSpPr>
          <p:cNvPr id="99" name="Content Placeholder 2"/>
          <p:cNvSpPr txBox="1">
            <a:spLocks/>
          </p:cNvSpPr>
          <p:nvPr/>
        </p:nvSpPr>
        <p:spPr bwMode="auto">
          <a:xfrm>
            <a:off x="4856957" y="3473450"/>
            <a:ext cx="2610643" cy="15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000" b="1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LISA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(ESA):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Interferometers </a:t>
            </a:r>
            <a:r>
              <a:rPr lang="en-GB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GB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GB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GB" sz="2000" b="1" baseline="30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GB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 lengths.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Planned launch 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(earlier launch 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?);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Date Placeholder 9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Tbilisi - 27 Sep 2017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Footer Placeholder 10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LIGO Signals within a Braneworld Scenario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Slide Number Placeholder 90"/>
          <p:cNvSpPr>
            <a:spLocks noGrp="1"/>
          </p:cNvSpPr>
          <p:nvPr>
            <p:ph type="sldNum" sz="quarter" idx="12"/>
          </p:nvPr>
        </p:nvSpPr>
        <p:spPr>
          <a:xfrm>
            <a:off x="7645400" y="7004050"/>
            <a:ext cx="2489200" cy="401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– 22/</a:t>
            </a:r>
            <a:fld id="{C43D006F-374B-47D5-B6D3-0CAF8A67687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11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Rectangle 12"/>
          <p:cNvSpPr>
            <a:spLocks noChangeArrowheads="1"/>
          </p:cNvSpPr>
          <p:nvPr/>
        </p:nvSpPr>
        <p:spPr bwMode="auto">
          <a:xfrm>
            <a:off x="0" y="604034"/>
            <a:ext cx="2209800" cy="62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 of GWs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Linear GWs are Unobservable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Second-Order Perturbations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Might Make GWs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GWs Detection Efforts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Network of Interferometers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Detected After a Century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LIGO First-Run Events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spc="-28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 Situation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Extra Dimensions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Large Extra Dimension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Brane Models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Standing Waves Braneworld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Cosmological Solution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Brane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Energy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Matter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Radius of Shell-Universe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Diffractions From the Brane</a:t>
            </a: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4"/>
          <p:cNvSpPr txBox="1">
            <a:spLocks/>
          </p:cNvSpPr>
          <p:nvPr/>
        </p:nvSpPr>
        <p:spPr bwMode="auto">
          <a:xfrm>
            <a:off x="0" y="3473450"/>
            <a:ext cx="2057400" cy="19685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826250"/>
            <a:ext cx="10668000" cy="7302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t"/>
          <a:lstStyle/>
          <a:p>
            <a:pPr indent="12700" algn="l">
              <a:lnSpc>
                <a:spcPct val="80000"/>
              </a:lnSpc>
              <a:defRPr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2133600" y="1111250"/>
            <a:ext cx="8534400" cy="5715000"/>
          </a:xfrm>
          <a:solidFill>
            <a:schemeClr val="bg1"/>
          </a:solidFill>
        </p:spPr>
        <p:txBody>
          <a:bodyPr tIns="91440" rIns="457200" bIns="91440" anchor="t"/>
          <a:lstStyle/>
          <a:p>
            <a:pPr algn="just"/>
            <a:r>
              <a:rPr lang="en-US" sz="2000" b="0" dirty="0" smtClean="0">
                <a:latin typeface="Times New Roman" panose="02020603050405020304" pitchFamily="18" charset="0"/>
                <a:cs typeface="Times New Roman" pitchFamily="18" charset="0"/>
              </a:rPr>
              <a:t>Analogies between electrodynamics and gravity played important role also in development of extra dimensional models .</a:t>
            </a:r>
          </a:p>
        </p:txBody>
      </p:sp>
      <p:sp>
        <p:nvSpPr>
          <p:cNvPr id="14341" name="TextBox 17"/>
          <p:cNvSpPr txBox="1">
            <a:spLocks noChangeArrowheads="1"/>
          </p:cNvSpPr>
          <p:nvPr/>
        </p:nvSpPr>
        <p:spPr bwMode="auto">
          <a:xfrm>
            <a:off x="2057400" y="425450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algn="just">
              <a:lnSpc>
                <a:spcPts val="2438"/>
              </a:lnSpc>
            </a:pP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 Dimensions</a:t>
            </a:r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0" y="9107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8" name="Rectangle 14"/>
          <p:cNvSpPr>
            <a:spLocks noChangeArrowheads="1"/>
          </p:cNvSpPr>
          <p:nvPr/>
        </p:nvSpPr>
        <p:spPr bwMode="auto">
          <a:xfrm>
            <a:off x="0" y="11393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9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1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2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3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4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5" name="Rectangle 26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8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9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0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1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2" name="Rectangle 1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3" name="Rectangle 1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4" name="Rectangle 20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5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6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7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8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9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0" name="Rectangle 3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1" name="Rectangle 3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2" name="Rectangle 3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3" name="Rectangle 4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4" name="Rectangle 4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5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6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7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8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9" name="Rectangle 29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80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8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82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83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84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85" name="Rectangle 21"/>
          <p:cNvSpPr>
            <a:spLocks noChangeArrowheads="1"/>
          </p:cNvSpPr>
          <p:nvPr/>
        </p:nvSpPr>
        <p:spPr bwMode="auto">
          <a:xfrm>
            <a:off x="0" y="10154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86" name="Rectangle 2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87" name="Rectangle 24"/>
          <p:cNvSpPr>
            <a:spLocks noChangeArrowheads="1"/>
          </p:cNvSpPr>
          <p:nvPr/>
        </p:nvSpPr>
        <p:spPr bwMode="auto">
          <a:xfrm>
            <a:off x="0" y="1072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88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89" name="Rectangle 27"/>
          <p:cNvSpPr>
            <a:spLocks noChangeArrowheads="1"/>
          </p:cNvSpPr>
          <p:nvPr/>
        </p:nvSpPr>
        <p:spPr bwMode="auto">
          <a:xfrm>
            <a:off x="0" y="1025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90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92" name="Picture 69" descr="Nordstr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3325" y="1644650"/>
            <a:ext cx="18446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3" name="Picture 70" descr="Kaluz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8563" y="4283075"/>
            <a:ext cx="1849437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9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9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2940050"/>
            <a:ext cx="5019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96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97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5149850"/>
            <a:ext cx="43529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98" name="Rectangle 6"/>
          <p:cNvSpPr>
            <a:spLocks noChangeArrowheads="1"/>
          </p:cNvSpPr>
          <p:nvPr/>
        </p:nvSpPr>
        <p:spPr bwMode="auto">
          <a:xfrm>
            <a:off x="0" y="1177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99" name="TextBox 74"/>
          <p:cNvSpPr txBox="1">
            <a:spLocks noChangeArrowheads="1"/>
          </p:cNvSpPr>
          <p:nvPr/>
        </p:nvSpPr>
        <p:spPr bwMode="auto">
          <a:xfrm>
            <a:off x="2133600" y="1873250"/>
            <a:ext cx="6629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8288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    The first proposal that our world can have more than four dimensions was introduced by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Gunnar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Nordström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1914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He started from  the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-dimensional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Maxwell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’s Lagrangian,</a:t>
            </a:r>
          </a:p>
          <a:p>
            <a:pPr algn="just"/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He imposed the ‘cylinder condition’ (that the fields should not depend on the fifth coordinate) and arrived at the unification of electromagnetism with his theory of scalar gravity.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On the contrary,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Theodor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Kaluza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1919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had started from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-dimensional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Hilbert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’s Lagrangian for gravity,</a:t>
            </a:r>
          </a:p>
          <a:p>
            <a:pPr algn="just"/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He, like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Nordström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assumed the ‘cylinder condition’ and introduced electromagnetic and scalar fields as geometrical objects.</a:t>
            </a:r>
          </a:p>
        </p:txBody>
      </p: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Tbilisi - 27 Sep 2017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LIGO Signals within a Braneworld Scenario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Slide Number Placeholder 90"/>
          <p:cNvSpPr>
            <a:spLocks noGrp="1"/>
          </p:cNvSpPr>
          <p:nvPr>
            <p:ph type="sldNum" sz="quarter" idx="12"/>
          </p:nvPr>
        </p:nvSpPr>
        <p:spPr>
          <a:xfrm>
            <a:off x="7645400" y="7004050"/>
            <a:ext cx="2489200" cy="401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– 22/</a:t>
            </a:r>
            <a:fld id="{C43D006F-374B-47D5-B6D3-0CAF8A67687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12"/>
          <p:cNvSpPr>
            <a:spLocks noChangeArrowheads="1"/>
          </p:cNvSpPr>
          <p:nvPr/>
        </p:nvSpPr>
        <p:spPr bwMode="auto">
          <a:xfrm>
            <a:off x="0" y="604034"/>
            <a:ext cx="2209800" cy="62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 of GWs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Linear GWs are Unobservable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Second-Order Perturbations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Might Make GWs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GWs Detection Efforts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Network of Interferometers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Detected After a Century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LIGO First-Run Events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spc="-28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Situation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Extra Dimensions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Large Extra Dimension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Brane Models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Standing Waves Braneworld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Cosmological Solution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Brane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Energy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Matter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Radius of Shell-Universe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Diffractions From the Brane</a:t>
            </a: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Placeholder 4"/>
          <p:cNvSpPr txBox="1">
            <a:spLocks/>
          </p:cNvSpPr>
          <p:nvPr/>
        </p:nvSpPr>
        <p:spPr bwMode="auto">
          <a:xfrm>
            <a:off x="0" y="3778250"/>
            <a:ext cx="2057400" cy="19685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6826250"/>
            <a:ext cx="10668000" cy="7302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t"/>
          <a:lstStyle/>
          <a:p>
            <a:pPr indent="12700" algn="l">
              <a:lnSpc>
                <a:spcPct val="80000"/>
              </a:lnSpc>
              <a:defRPr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133600" y="1111250"/>
            <a:ext cx="8534400" cy="5715000"/>
          </a:xfrm>
          <a:solidFill>
            <a:schemeClr val="bg1"/>
          </a:solidFill>
        </p:spPr>
        <p:txBody>
          <a:bodyPr tIns="91440" rIns="365760" bIns="91440"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Also they introduce the metric </a:t>
            </a:r>
            <a:r>
              <a:rPr lang="en-US" altLang="en-US" sz="2000" dirty="0" err="1" smtClean="0">
                <a:latin typeface="Times New Roman" pitchFamily="18" charset="0"/>
                <a:cs typeface="Times New Roman" panose="02020603050405020304" pitchFamily="18" charset="0"/>
              </a:rPr>
              <a:t>ansatz</a:t>
            </a: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 to cancel a cosmological constant,</a:t>
            </a:r>
            <a:endParaRPr lang="en-US" altLang="en-US" sz="2000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alt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ds</a:t>
            </a:r>
            <a:r>
              <a:rPr lang="en-US" altLang="en-US" sz="2000" b="1" baseline="50000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</a:t>
            </a:r>
            <a:r>
              <a:rPr lang="en-US" altLang="en-US" sz="2000" b="1" baseline="50000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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)g</a:t>
            </a:r>
            <a:r>
              <a:rPr lang="en-US" altLang="en-US" sz="2000" b="1" baseline="-20000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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(x</a:t>
            </a:r>
            <a:r>
              <a:rPr lang="el-GR" altLang="en-US" sz="2000" b="1" baseline="50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0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dx</a:t>
            </a:r>
            <a:r>
              <a:rPr lang="en-US" altLang="en-US" sz="2000" b="1" baseline="50000" dirty="0" err="1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lang="en-US" altLang="en-US" sz="20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dx</a:t>
            </a:r>
            <a:r>
              <a:rPr lang="en-US" altLang="en-US" sz="2000" b="1" baseline="50000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 - d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</a:t>
            </a:r>
            <a:r>
              <a:rPr lang="en-US" altLang="en-US" sz="2000" b="1" baseline="50000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 .</a:t>
            </a:r>
            <a:endParaRPr lang="en-US" altLang="en-US" sz="2000" dirty="0" smtClean="0">
              <a:solidFill>
                <a:schemeClr val="hlin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 typeface="Arial" charset="0"/>
              <a:buNone/>
            </a:pP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 typeface="Arial" charset="0"/>
              <a:buNone/>
            </a:pPr>
            <a:endParaRPr lang="en-US" altLang="en-US" sz="6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altLang="en-US" sz="1800" b="1" dirty="0" smtClean="0">
              <a:solidFill>
                <a:srgbClr val="FF33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altLang="en-US" sz="1800" b="1" dirty="0" smtClean="0">
              <a:solidFill>
                <a:srgbClr val="FF33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altLang="en-US" sz="1800" b="1" dirty="0" smtClean="0">
              <a:solidFill>
                <a:srgbClr val="FF33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altLang="en-US" sz="1800" b="1" dirty="0" smtClean="0">
              <a:solidFill>
                <a:srgbClr val="FF33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altLang="en-US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[1] V. A. </a:t>
            </a:r>
            <a:r>
              <a:rPr lang="en-US" altLang="en-US" sz="1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Rubakov</a:t>
            </a:r>
            <a:r>
              <a:rPr lang="en-US" altLang="en-US" sz="1800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and M. </a:t>
            </a:r>
            <a:r>
              <a:rPr lang="en-US" altLang="en-US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E. </a:t>
            </a:r>
            <a:r>
              <a:rPr lang="en-US" altLang="en-US" sz="1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Shaposhnikov</a:t>
            </a:r>
            <a:r>
              <a:rPr lang="en-US" altLang="en-US" sz="1800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de-DE" altLang="en-US" sz="1800" i="1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Phys. Lett.</a:t>
            </a:r>
            <a:r>
              <a:rPr lang="de-DE" altLang="en-US" sz="1800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de-DE" altLang="en-US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B125</a:t>
            </a:r>
            <a:r>
              <a:rPr lang="de-DE" altLang="en-US" sz="1800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(1983) 136; 139.</a:t>
            </a:r>
            <a:endParaRPr lang="de-DE" altLang="en-US" sz="1800" b="1" dirty="0" smtClean="0">
              <a:solidFill>
                <a:srgbClr val="FF33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de-DE" altLang="en-US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[2] N. Arkani-Hamed, S. Dimopoulos</a:t>
            </a:r>
            <a:r>
              <a:rPr lang="de-DE" altLang="en-US" sz="1800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and </a:t>
            </a:r>
            <a:r>
              <a:rPr lang="de-DE" altLang="en-US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G. Dvali</a:t>
            </a:r>
            <a:r>
              <a:rPr lang="de-DE" altLang="en-US" sz="1800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nb-NO" altLang="en-US" sz="1800" i="1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Phys Lett.</a:t>
            </a:r>
            <a:r>
              <a:rPr lang="nb-NO" altLang="en-US" sz="1800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nb-NO" altLang="en-US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B429</a:t>
            </a:r>
            <a:r>
              <a:rPr lang="nb-NO" altLang="en-US" sz="1800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(1998) 263.</a:t>
            </a:r>
            <a:endParaRPr lang="nb-NO" altLang="en-US" sz="1800" b="1" dirty="0" smtClean="0">
              <a:solidFill>
                <a:srgbClr val="FF33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nb-NO" altLang="en-US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[3] C. D. Hoyle, </a:t>
            </a:r>
            <a:r>
              <a:rPr lang="nb-NO" altLang="en-US" sz="1800" b="1" i="1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et all</a:t>
            </a:r>
            <a:r>
              <a:rPr lang="nb-NO" altLang="en-US" sz="1800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nb-NO" altLang="en-US" sz="1800" i="1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Phys.Rev. </a:t>
            </a:r>
            <a:r>
              <a:rPr lang="nb-NO" altLang="en-US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D 70</a:t>
            </a:r>
            <a:r>
              <a:rPr lang="nb-NO" altLang="en-US" sz="1800" i="1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nb-NO" altLang="en-US" sz="1800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(2004) 042004. </a:t>
            </a:r>
            <a:endParaRPr lang="en-US" altLang="en-US" sz="1800" dirty="0" smtClean="0">
              <a:solidFill>
                <a:srgbClr val="FF33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9940" name="TextBox 17"/>
          <p:cNvSpPr txBox="1">
            <a:spLocks noChangeArrowheads="1"/>
          </p:cNvSpPr>
          <p:nvPr/>
        </p:nvSpPr>
        <p:spPr bwMode="auto">
          <a:xfrm>
            <a:off x="2133600" y="425450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2438"/>
              </a:lnSpc>
            </a:pPr>
            <a:r>
              <a:rPr lang="en-US" altLang="en-US" sz="3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en-US" altLang="en-US" sz="3600" b="1" i="1" dirty="0">
                <a:solidFill>
                  <a:srgbClr val="00B0F0"/>
                </a:solidFill>
                <a:latin typeface="Times New Roman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anose="02020603050405020304" pitchFamily="18" charset="0"/>
              </a:rPr>
              <a:t>xtra Dimension</a:t>
            </a:r>
            <a:endParaRPr lang="en-US" altLang="en-US" sz="36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9107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4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6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7" name="Rectangle 14"/>
          <p:cNvSpPr>
            <a:spLocks noChangeArrowheads="1"/>
          </p:cNvSpPr>
          <p:nvPr/>
        </p:nvSpPr>
        <p:spPr bwMode="auto">
          <a:xfrm>
            <a:off x="0" y="11393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8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9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50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51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52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53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54" name="Rectangle 26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5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56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57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58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59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60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61" name="Rectangle 1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62" name="Rectangle 1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63" name="Rectangle 20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64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65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66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67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68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69" name="Rectangle 3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70" name="Rectangle 3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71" name="Rectangle 3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72" name="Rectangle 4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73" name="Rectangle 4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74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75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76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77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78" name="Rectangle 29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79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1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2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3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4" name="Rectangle 21"/>
          <p:cNvSpPr>
            <a:spLocks noChangeArrowheads="1"/>
          </p:cNvSpPr>
          <p:nvPr/>
        </p:nvSpPr>
        <p:spPr bwMode="auto">
          <a:xfrm>
            <a:off x="0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5" name="Rectangle 2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6" name="Rectangle 24"/>
          <p:cNvSpPr>
            <a:spLocks noChangeArrowheads="1"/>
          </p:cNvSpPr>
          <p:nvPr/>
        </p:nvSpPr>
        <p:spPr bwMode="auto">
          <a:xfrm>
            <a:off x="0" y="10726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7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8" name="Rectangle 27"/>
          <p:cNvSpPr>
            <a:spLocks noChangeArrowheads="1"/>
          </p:cNvSpPr>
          <p:nvPr/>
        </p:nvSpPr>
        <p:spPr bwMode="auto">
          <a:xfrm>
            <a:off x="0" y="10250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9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90" name="Rectangle 33"/>
          <p:cNvSpPr>
            <a:spLocks noChangeArrowheads="1"/>
          </p:cNvSpPr>
          <p:nvPr/>
        </p:nvSpPr>
        <p:spPr bwMode="auto">
          <a:xfrm>
            <a:off x="0" y="1225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9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92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93" name="Rectangle 6"/>
          <p:cNvSpPr>
            <a:spLocks noChangeArrowheads="1"/>
          </p:cNvSpPr>
          <p:nvPr/>
        </p:nvSpPr>
        <p:spPr bwMode="auto">
          <a:xfrm>
            <a:off x="0" y="11774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94" name="Picture 67" descr="RuSh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111250"/>
            <a:ext cx="2438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95" name="Picture 68" descr="AD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92450"/>
            <a:ext cx="243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96" name="TextBox 24"/>
          <p:cNvSpPr txBox="1">
            <a:spLocks noChangeArrowheads="1"/>
          </p:cNvSpPr>
          <p:nvPr/>
        </p:nvSpPr>
        <p:spPr bwMode="auto">
          <a:xfrm>
            <a:off x="2133600" y="1111250"/>
            <a:ext cx="6096000" cy="161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alternative to compactification was introduced in </a:t>
            </a:r>
            <a:r>
              <a:rPr lang="en-US" altLang="en-US" sz="2000" b="1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1983</a:t>
            </a:r>
            <a:r>
              <a:rPr lang="en-US" altLang="en-US" sz="20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itchFamily="18" charset="0"/>
                <a:cs typeface="Times New Roman" panose="02020603050405020304" pitchFamily="18" charset="0"/>
              </a:rPr>
              <a:t>by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Rubakov</a:t>
            </a:r>
            <a:r>
              <a:rPr lang="en-US" altLang="en-US" sz="2000" dirty="0">
                <a:latin typeface="Times New Roman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Shaposhnikov</a:t>
            </a:r>
            <a:r>
              <a:rPr lang="en-US" altLang="en-US" sz="20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[1]</a:t>
            </a:r>
            <a:r>
              <a:rPr lang="en-US" altLang="en-US" sz="2000" dirty="0">
                <a:latin typeface="Times New Roman" pitchFamily="18" charset="0"/>
                <a:cs typeface="Times New Roman" panose="02020603050405020304" pitchFamily="18" charset="0"/>
              </a:rPr>
              <a:t>. They proposed that ordinary matter might be trapped on a brane by kink-like solution </a:t>
            </a:r>
            <a:r>
              <a:rPr lang="en-US" alt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000" b="1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b="1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</a:t>
            </a:r>
            <a:r>
              <a:rPr lang="en-US" altLang="en-US" sz="2000" b="1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0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itchFamily="18" charset="0"/>
                <a:cs typeface="Times New Roman" panose="02020603050405020304" pitchFamily="18" charset="0"/>
              </a:rPr>
              <a:t>of some scalar field, e.g. for fermions,</a:t>
            </a:r>
            <a:endParaRPr lang="en-US" altLang="en-US" sz="20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</a:t>
            </a:r>
            <a:r>
              <a:rPr lang="en-US" altLang="en-US" sz="2000" b="1" baseline="50000" dirty="0" err="1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</a:t>
            </a:r>
            <a:r>
              <a:rPr lang="en-US" altLang="en-US" sz="2000" b="1" baseline="-20000" dirty="0" err="1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b="1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</a:t>
            </a:r>
            <a:r>
              <a:rPr lang="en-US" altLang="en-US" sz="2000" b="1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000" b="1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b="1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</a:t>
            </a:r>
            <a:r>
              <a:rPr lang="en-US" altLang="en-US" sz="2000" b="1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000" b="1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</a:t>
            </a:r>
            <a:r>
              <a:rPr lang="en-US" altLang="en-US" sz="2000" b="1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 = 0 .</a:t>
            </a:r>
            <a:endParaRPr lang="en-US" altLang="en-US" sz="2000" i="1" dirty="0">
              <a:solidFill>
                <a:schemeClr val="hlin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9997" name="TextBox 24"/>
          <p:cNvSpPr txBox="1">
            <a:spLocks noChangeArrowheads="1"/>
          </p:cNvSpPr>
          <p:nvPr/>
        </p:nvSpPr>
        <p:spPr bwMode="auto">
          <a:xfrm>
            <a:off x="2133600" y="3321050"/>
            <a:ext cx="6096000" cy="1584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 indent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To solve the hierarchy problem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Arkani-Hamed</a:t>
            </a:r>
            <a:r>
              <a:rPr lang="en-US" altLang="en-US" sz="2000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Dimopoulos</a:t>
            </a:r>
            <a:r>
              <a:rPr lang="en-US" altLang="en-US" sz="2000" dirty="0">
                <a:latin typeface="Times New Roman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Dvali</a:t>
            </a:r>
            <a:r>
              <a:rPr lang="en-US" altLang="en-US" sz="20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000" b="1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1998</a:t>
            </a:r>
            <a:r>
              <a:rPr lang="en-US" altLang="en-US" sz="2000" dirty="0">
                <a:latin typeface="Times New Roman" pitchFamily="18" charset="0"/>
                <a:cs typeface="Times New Roman" panose="02020603050405020304" pitchFamily="18" charset="0"/>
              </a:rPr>
              <a:t> considered compact but macroscopic extra dimensions </a:t>
            </a:r>
            <a:r>
              <a:rPr lang="en-US" altLang="en-US" sz="2000" b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[2]</a:t>
            </a:r>
            <a:r>
              <a:rPr lang="en-US" altLang="en-US" sz="2000" dirty="0">
                <a:latin typeface="Times New Roman" pitchFamily="18" charset="0"/>
                <a:cs typeface="Times New Roman" panose="02020603050405020304" pitchFamily="18" charset="0"/>
              </a:rPr>
              <a:t>. In their model </a:t>
            </a:r>
            <a:r>
              <a:rPr lang="en-US" altLang="en-US" sz="2000" b="1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000" dirty="0">
                <a:latin typeface="Times New Roman" pitchFamily="18" charset="0"/>
                <a:cs typeface="Times New Roman" panose="02020603050405020304" pitchFamily="18" charset="0"/>
              </a:rPr>
              <a:t>-dimensional </a:t>
            </a:r>
            <a:r>
              <a:rPr lang="en-US" altLang="en-US" sz="2000" b="1" dirty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Plank</a:t>
            </a:r>
            <a:r>
              <a:rPr lang="en-US" altLang="en-US" sz="2000" dirty="0">
                <a:latin typeface="Times New Roman" pitchFamily="18" charset="0"/>
                <a:cs typeface="Times New Roman" panose="02020603050405020304" pitchFamily="18" charset="0"/>
              </a:rPr>
              <a:t>’s scale is not a fundamental constant, </a:t>
            </a:r>
            <a:endParaRPr lang="en-US" altLang="en-US" sz="20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000" b="1" baseline="-20000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Pl</a:t>
            </a:r>
            <a:r>
              <a:rPr lang="en-US" altLang="en-US" sz="2000" b="1" baseline="50000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 = VM</a:t>
            </a:r>
            <a:r>
              <a:rPr lang="en-US" altLang="en-US" sz="2000" b="1" baseline="50000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2+d</a:t>
            </a:r>
            <a:r>
              <a:rPr lang="en-US" altLang="en-US" sz="2000" b="1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 ,</a:t>
            </a:r>
          </a:p>
        </p:txBody>
      </p:sp>
      <p:sp>
        <p:nvSpPr>
          <p:cNvPr id="39998" name="Date Placeholder 68"/>
          <p:cNvSpPr txBox="1">
            <a:spLocks noGrp="1"/>
          </p:cNvSpPr>
          <p:nvPr/>
        </p:nvSpPr>
        <p:spPr bwMode="auto">
          <a:xfrm>
            <a:off x="228600" y="7004050"/>
            <a:ext cx="279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n-US" sz="120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99" name="Footer Placeholder 8"/>
          <p:cNvSpPr txBox="1">
            <a:spLocks noGrp="1"/>
          </p:cNvSpPr>
          <p:nvPr/>
        </p:nvSpPr>
        <p:spPr bwMode="auto">
          <a:xfrm>
            <a:off x="3352800" y="7004050"/>
            <a:ext cx="40386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200">
              <a:solidFill>
                <a:srgbClr val="8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005" name="68 Imagen" descr="Antoniadi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540250"/>
            <a:ext cx="11430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06" name="TextBox 24"/>
          <p:cNvSpPr txBox="1">
            <a:spLocks noChangeArrowheads="1"/>
          </p:cNvSpPr>
          <p:nvPr/>
        </p:nvSpPr>
        <p:spPr bwMode="auto">
          <a:xfrm>
            <a:off x="2133600" y="4845050"/>
            <a:ext cx="7391400" cy="1030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depends on the extra volume element </a:t>
            </a:r>
            <a:r>
              <a:rPr lang="en-US" altLang="en-US" sz="2000" b="1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itchFamily="18" charset="0"/>
                <a:cs typeface="Times New Roman" panose="02020603050405020304" pitchFamily="18" charset="0"/>
              </a:rPr>
              <a:t>and the number of extra dimensions </a:t>
            </a:r>
            <a:r>
              <a:rPr lang="en-US" altLang="en-US" sz="2000" b="1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dirty="0">
                <a:latin typeface="Times New Roman" pitchFamily="18" charset="0"/>
                <a:cs typeface="Times New Roman" panose="02020603050405020304" pitchFamily="18" charset="0"/>
              </a:rPr>
              <a:t>. This predicts deviation from </a:t>
            </a:r>
            <a:r>
              <a:rPr lang="en-US" altLang="en-US" sz="2000" b="1" dirty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Newton</a:t>
            </a:r>
            <a:r>
              <a:rPr lang="en-US" altLang="en-US" sz="2000" dirty="0">
                <a:latin typeface="Times New Roman" pitchFamily="18" charset="0"/>
                <a:cs typeface="Times New Roman" panose="02020603050405020304" pitchFamily="18" charset="0"/>
              </a:rPr>
              <a:t>’s law on short distances. At present time </a:t>
            </a:r>
            <a:r>
              <a:rPr lang="en-US" altLang="en-US" sz="2000" b="1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000" dirty="0">
                <a:latin typeface="Times New Roman" pitchFamily="18" charset="0"/>
                <a:cs typeface="Times New Roman" panose="02020603050405020304" pitchFamily="18" charset="0"/>
              </a:rPr>
              <a:t>-dimensional law of gravitation is established experimentally down to the distances </a:t>
            </a:r>
            <a:r>
              <a:rPr lang="en-US" altLang="en-US" sz="2000" b="1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0.1</a:t>
            </a:r>
            <a:r>
              <a:rPr lang="en-US" altLang="en-US" sz="2000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 mm</a:t>
            </a:r>
            <a:r>
              <a:rPr lang="en-US" altLang="en-US" sz="20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[3]</a:t>
            </a:r>
            <a:r>
              <a:rPr lang="en-US" altLang="en-US" sz="2000" dirty="0"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solidFill>
                <a:schemeClr val="hlin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Date Placeholder 7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Tbilisi - 27 Sep 2017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Footer Placeholder 7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LIGO Signals within a Braneworld Scenario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Slide Number Placeholder 90"/>
          <p:cNvSpPr>
            <a:spLocks noGrp="1"/>
          </p:cNvSpPr>
          <p:nvPr>
            <p:ph type="sldNum" sz="quarter" idx="12"/>
          </p:nvPr>
        </p:nvSpPr>
        <p:spPr>
          <a:xfrm>
            <a:off x="7645400" y="7004050"/>
            <a:ext cx="2489200" cy="401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– 22/</a:t>
            </a:r>
            <a:fld id="{C43D006F-374B-47D5-B6D3-0CAF8A67687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12"/>
          <p:cNvSpPr>
            <a:spLocks noChangeArrowheads="1"/>
          </p:cNvSpPr>
          <p:nvPr/>
        </p:nvSpPr>
        <p:spPr bwMode="auto">
          <a:xfrm>
            <a:off x="0" y="604034"/>
            <a:ext cx="2209800" cy="62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 of GWs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Linear GWs are Unobservable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Second-Order Perturbations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Might Make GWs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GWs Detection Efforts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Network of Interferometers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Detected After a Century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LIGO First-Run Events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spc="-28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Situation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Extra Dimensions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Extra Dimension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Brane Models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Standing Waves Braneworld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Cosmological Solution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Brane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Energy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Matter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Radius of Shell-Universe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Diffractions From the Brane</a:t>
            </a: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4"/>
          <p:cNvSpPr txBox="1">
            <a:spLocks/>
          </p:cNvSpPr>
          <p:nvPr/>
        </p:nvSpPr>
        <p:spPr bwMode="auto">
          <a:xfrm>
            <a:off x="0" y="4083050"/>
            <a:ext cx="2057400" cy="19685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6826250"/>
            <a:ext cx="10668000" cy="7302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t"/>
          <a:lstStyle/>
          <a:p>
            <a:pPr indent="12700" algn="l">
              <a:lnSpc>
                <a:spcPct val="80000"/>
              </a:lnSpc>
              <a:defRPr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133600" y="1111250"/>
            <a:ext cx="8534400" cy="5715000"/>
          </a:xfrm>
          <a:solidFill>
            <a:schemeClr val="bg1"/>
          </a:solidFill>
        </p:spPr>
        <p:txBody>
          <a:bodyPr tIns="91440" rIns="365760" bIns="91440"/>
          <a:lstStyle/>
          <a:p>
            <a:pPr marL="0" indent="0" algn="just">
              <a:lnSpc>
                <a:spcPct val="80000"/>
              </a:lnSpc>
              <a:buFont typeface="Arial" charset="0"/>
              <a:buNone/>
            </a:pP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The main obstacle in the progress of the models with large extra dimensions was to trap </a:t>
            </a:r>
            <a:r>
              <a:rPr lang="en-US" alt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Newton</a:t>
            </a: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’s gravity on the brane. In </a:t>
            </a:r>
            <a:r>
              <a:rPr lang="en-US" altLang="en-US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[1]</a:t>
            </a: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 the cancellation mechanism was introduced. In the </a:t>
            </a:r>
            <a:r>
              <a:rPr lang="en-US" alt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Newton</a:t>
            </a: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 approximation the 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-dimensional </a:t>
            </a:r>
            <a:r>
              <a:rPr lang="en-US" alt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Einstein</a:t>
            </a: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 equations with the cosmological term 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</a:t>
            </a: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 for the trapped source </a:t>
            </a:r>
            <a:endParaRPr lang="pt-PT" altLang="en-US" sz="2000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pt-PT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</a:t>
            </a:r>
            <a:r>
              <a:rPr lang="pt-PT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</a:t>
            </a:r>
            <a:r>
              <a:rPr lang="pt-PT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)g</a:t>
            </a:r>
            <a:r>
              <a:rPr lang="en-US" altLang="en-US" sz="2000" b="1" baseline="-20000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00</a:t>
            </a:r>
            <a:r>
              <a:rPr lang="pt-PT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 = GM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</a:t>
            </a:r>
            <a:r>
              <a:rPr lang="pt-PT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(r)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</a:t>
            </a:r>
            <a:r>
              <a:rPr lang="pt-PT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pt-PT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) ,</a:t>
            </a:r>
            <a:endParaRPr lang="en-US" altLang="en-US" sz="2000" dirty="0" smtClean="0">
              <a:solidFill>
                <a:schemeClr val="hlin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 typeface="Arial" charset="0"/>
              <a:buNone/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 is the 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000" baseline="30000" dirty="0" smtClean="0">
                <a:latin typeface="Times New Roman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 coordinate, 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</a:t>
            </a: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 is 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-dimensional </a:t>
            </a:r>
            <a:r>
              <a:rPr lang="en-US" alt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Laplasian</a:t>
            </a: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) has the warped solution,</a:t>
            </a:r>
            <a:endParaRPr lang="en-US" altLang="en-US" sz="2000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b="1" baseline="-20000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00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</a:t>
            </a:r>
            <a:r>
              <a:rPr lang="en-US" altLang="en-US" sz="2000" b="1" baseline="-20000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00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exp(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</a:t>
            </a:r>
            <a:r>
              <a:rPr lang="en-US" altLang="en-US" sz="2000" b="1" baseline="50000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1/2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| </a:t>
            </a:r>
            <a:r>
              <a:rPr lang="el-GR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 |) .</a:t>
            </a:r>
            <a:endParaRPr lang="en-US" altLang="en-US" sz="2000" dirty="0" smtClean="0">
              <a:solidFill>
                <a:schemeClr val="hlin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 typeface="Arial" charset="0"/>
              <a:buNone/>
            </a:pP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     On the brane we have effective 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-dimensional </a:t>
            </a:r>
            <a:r>
              <a:rPr lang="en-US" alt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Newton</a:t>
            </a: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’s formula </a:t>
            </a:r>
            <a:endParaRPr lang="en-US" altLang="en-US" sz="2000" b="1" dirty="0" smtClean="0">
              <a:latin typeface="Times New Roman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</a:t>
            </a:r>
            <a:r>
              <a:rPr lang="en-US" altLang="en-US" sz="2000" b="1" baseline="-20000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00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 = 1 – 2gM/r ,</a:t>
            </a:r>
            <a:endParaRPr lang="en-US" altLang="en-US" sz="2000" dirty="0" smtClean="0">
              <a:solidFill>
                <a:schemeClr val="hlin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 typeface="Arial" charset="0"/>
              <a:buNone/>
            </a:pP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where 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g 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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 G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</a:t>
            </a:r>
            <a:r>
              <a:rPr lang="en-US" altLang="en-US" sz="2000" b="1" baseline="50000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1/2</a:t>
            </a:r>
            <a:r>
              <a:rPr lang="en-US" alt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is the 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-dimensional gravitational constant.</a:t>
            </a:r>
          </a:p>
          <a:p>
            <a:pPr marL="0" indent="0" algn="just">
              <a:lnSpc>
                <a:spcPct val="80000"/>
              </a:lnSpc>
              <a:buFont typeface="Arial" charset="0"/>
              <a:buNone/>
            </a:pP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     At the distances of the brane thickness one must use multi-dimensional delta function 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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(R)</a:t>
            </a: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-dimensional </a:t>
            </a:r>
            <a:r>
              <a:rPr lang="en-US" alt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Newton</a:t>
            </a: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’s law is restored</a:t>
            </a:r>
            <a:endParaRPr lang="pt-PT" altLang="en-US" sz="2000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pt-PT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000" b="1" baseline="-20000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00</a:t>
            </a:r>
            <a:r>
              <a:rPr lang="pt-PT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 = 1 – 2GM/R</a:t>
            </a:r>
            <a:r>
              <a:rPr lang="en-US" altLang="en-US" sz="2000" b="1" baseline="50000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pt-PT" alt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 .</a:t>
            </a:r>
            <a:endParaRPr lang="en-US" altLang="en-US" sz="2000" dirty="0" smtClean="0">
              <a:solidFill>
                <a:schemeClr val="hlin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sv-SE" altLang="en-US" sz="1800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sv-SE" altLang="en-US" sz="1200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sv-SE" altLang="en-US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[1]  M. Gogberashvili, </a:t>
            </a:r>
            <a:r>
              <a:rPr lang="sv-SE" altLang="en-US" sz="1800" i="1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Int. J. Mod. Phys.</a:t>
            </a:r>
            <a:r>
              <a:rPr lang="sv-SE" altLang="en-US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D 11 </a:t>
            </a:r>
            <a:r>
              <a:rPr lang="sv-SE" altLang="en-US" sz="1800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(2002) 1635 [hep-ph/</a:t>
            </a:r>
            <a:r>
              <a:rPr lang="sv-SE" altLang="en-US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9812296</a:t>
            </a:r>
            <a:r>
              <a:rPr lang="sv-SE" altLang="en-US" sz="1800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].</a:t>
            </a:r>
            <a:endParaRPr lang="en-US" altLang="en-US" sz="1800" dirty="0" smtClean="0">
              <a:solidFill>
                <a:srgbClr val="FF33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altLang="en-US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[2]  L. Randall </a:t>
            </a:r>
            <a:r>
              <a:rPr lang="en-US" altLang="en-US" sz="1800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R. </a:t>
            </a:r>
            <a:r>
              <a:rPr lang="en-US" altLang="en-US" sz="1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Sundrum</a:t>
            </a:r>
            <a:r>
              <a:rPr lang="en-US" altLang="en-US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i="1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Phys. Rev. Lett</a:t>
            </a:r>
            <a:r>
              <a:rPr lang="en-US" altLang="en-US" sz="1800" b="1" i="1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83 </a:t>
            </a:r>
            <a:r>
              <a:rPr lang="en-US" altLang="en-US" sz="1800" dirty="0" smtClean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(1999) 3370 [</a:t>
            </a:r>
            <a:r>
              <a:rPr lang="en-US" sz="18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hep-ph</a:t>
            </a:r>
            <a:r>
              <a:rPr lang="en-US" sz="18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9905221</a:t>
            </a:r>
            <a:r>
              <a:rPr lang="en-US" sz="18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endParaRPr lang="en-US" altLang="en-US" sz="1800" dirty="0" smtClean="0">
              <a:solidFill>
                <a:srgbClr val="FF33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1988" name="TextBox 17"/>
          <p:cNvSpPr txBox="1">
            <a:spLocks noChangeArrowheads="1"/>
          </p:cNvSpPr>
          <p:nvPr/>
        </p:nvSpPr>
        <p:spPr bwMode="auto">
          <a:xfrm>
            <a:off x="2057400" y="425450"/>
            <a:ext cx="541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2438"/>
              </a:lnSpc>
            </a:pPr>
            <a:r>
              <a:rPr lang="en-US" alt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Brane </a:t>
            </a:r>
            <a:r>
              <a:rPr lang="en-US" altLang="en-US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anose="02020603050405020304" pitchFamily="18" charset="0"/>
              </a:rPr>
              <a:t>Models</a:t>
            </a:r>
            <a:endParaRPr lang="en-US" altLang="en-US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9107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2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3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4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5" name="Rectangle 14"/>
          <p:cNvSpPr>
            <a:spLocks noChangeArrowheads="1"/>
          </p:cNvSpPr>
          <p:nvPr/>
        </p:nvSpPr>
        <p:spPr bwMode="auto">
          <a:xfrm>
            <a:off x="0" y="11393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6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7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8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9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00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01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03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04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05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06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07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08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09" name="Rectangle 1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10" name="Rectangle 1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11" name="Rectangle 20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12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14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15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16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17" name="Rectangle 3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18" name="Rectangle 3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19" name="Rectangle 3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0" name="Rectangle 4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1" name="Rectangle 4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2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3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4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5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6" name="Rectangle 29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7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9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30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31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32" name="Rectangle 21"/>
          <p:cNvSpPr>
            <a:spLocks noChangeArrowheads="1"/>
          </p:cNvSpPr>
          <p:nvPr/>
        </p:nvSpPr>
        <p:spPr bwMode="auto">
          <a:xfrm>
            <a:off x="0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33" name="Rectangle 2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34" name="Rectangle 24"/>
          <p:cNvSpPr>
            <a:spLocks noChangeArrowheads="1"/>
          </p:cNvSpPr>
          <p:nvPr/>
        </p:nvSpPr>
        <p:spPr bwMode="auto">
          <a:xfrm>
            <a:off x="0" y="10726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35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37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38" name="Rectangle 33"/>
          <p:cNvSpPr>
            <a:spLocks noChangeArrowheads="1"/>
          </p:cNvSpPr>
          <p:nvPr/>
        </p:nvSpPr>
        <p:spPr bwMode="auto">
          <a:xfrm>
            <a:off x="0" y="1225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3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40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41" name="Rectangle 6"/>
          <p:cNvSpPr>
            <a:spLocks noChangeArrowheads="1"/>
          </p:cNvSpPr>
          <p:nvPr/>
        </p:nvSpPr>
        <p:spPr bwMode="auto">
          <a:xfrm>
            <a:off x="0" y="11774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42" name="TextBox 24"/>
          <p:cNvSpPr txBox="1">
            <a:spLocks noChangeArrowheads="1"/>
          </p:cNvSpPr>
          <p:nvPr/>
        </p:nvSpPr>
        <p:spPr bwMode="auto">
          <a:xfrm>
            <a:off x="2133600" y="4921250"/>
            <a:ext cx="6019800" cy="1265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 indent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This mechanism of trapping of </a:t>
            </a:r>
            <a:r>
              <a:rPr lang="en-US" altLang="en-US" sz="2000" b="1" dirty="0">
                <a:solidFill>
                  <a:schemeClr val="hlink"/>
                </a:solidFill>
                <a:latin typeface="Times New Roman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000" dirty="0">
                <a:latin typeface="Times New Roman" pitchFamily="18" charset="0"/>
                <a:cs typeface="Times New Roman" panose="02020603050405020304" pitchFamily="18" charset="0"/>
              </a:rPr>
              <a:t>-dimensional gravity on the brane becomes famous after the papers of </a:t>
            </a:r>
            <a:r>
              <a:rPr lang="en-US" altLang="en-US" sz="2000" b="1" dirty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Lisa Randall</a:t>
            </a:r>
            <a:r>
              <a:rPr lang="en-US" altLang="en-US" sz="2000" dirty="0">
                <a:latin typeface="Times New Roman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b="1" dirty="0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Roman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Sundrum</a:t>
            </a:r>
            <a:r>
              <a:rPr lang="en-US" altLang="en-US" sz="20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[2]</a:t>
            </a:r>
            <a:r>
              <a:rPr lang="en-US" altLang="en-US" sz="2000" dirty="0">
                <a:latin typeface="Times New Roman" pitchFamily="18" charset="0"/>
                <a:cs typeface="Times New Roman" panose="02020603050405020304" pitchFamily="18" charset="0"/>
              </a:rPr>
              <a:t>, which appear </a:t>
            </a:r>
            <a:r>
              <a:rPr lang="en-US" altLang="en-US" sz="2000" dirty="0" smtClean="0">
                <a:latin typeface="Times New Roman" pitchFamily="18" charset="0"/>
                <a:cs typeface="Times New Roman" panose="02020603050405020304" pitchFamily="18" charset="0"/>
              </a:rPr>
              <a:t>half an year </a:t>
            </a:r>
            <a:r>
              <a:rPr lang="en-US" altLang="en-US" sz="2000" dirty="0">
                <a:latin typeface="Times New Roman" pitchFamily="18" charset="0"/>
                <a:cs typeface="Times New Roman" panose="02020603050405020304" pitchFamily="18" charset="0"/>
              </a:rPr>
              <a:t>later after </a:t>
            </a:r>
            <a:r>
              <a:rPr lang="en-US" altLang="en-US" sz="2000" b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[1]</a:t>
            </a:r>
            <a:r>
              <a:rPr lang="en-US" altLang="en-US" sz="2000" dirty="0"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2043" name="Picture 67" descr="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616450"/>
            <a:ext cx="25146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Date Placeholder 6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Tbilisi - 27 Sep 2017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Footer Placeholder 6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LIGO Signals within a Braneworld Scenario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Slide Number Placeholder 90"/>
          <p:cNvSpPr>
            <a:spLocks noGrp="1"/>
          </p:cNvSpPr>
          <p:nvPr>
            <p:ph type="sldNum" sz="quarter" idx="12"/>
          </p:nvPr>
        </p:nvSpPr>
        <p:spPr>
          <a:xfrm>
            <a:off x="7645400" y="7004050"/>
            <a:ext cx="2489200" cy="401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– 22/</a:t>
            </a:r>
            <a:fld id="{C43D006F-374B-47D5-B6D3-0CAF8A67687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12"/>
          <p:cNvSpPr>
            <a:spLocks noChangeArrowheads="1"/>
          </p:cNvSpPr>
          <p:nvPr/>
        </p:nvSpPr>
        <p:spPr bwMode="auto">
          <a:xfrm>
            <a:off x="0" y="604034"/>
            <a:ext cx="2209800" cy="62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 of GWs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Linear GWs are Unobservable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Second-Order Perturbations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Might Make GWs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GWs Detection Efforts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Network of Interferometers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Detected After a Century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LIGO First-Run Events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spc="-28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Situation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Extra Dimensions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Large Extra Dimension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Brane Models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Standing Waves Braneworld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Cosmological Solution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Brane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Energy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Matter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Radius of Shell-Universe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Diffractions From the Brane</a:t>
            </a: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/>
          <p:cNvSpPr txBox="1">
            <a:spLocks/>
          </p:cNvSpPr>
          <p:nvPr/>
        </p:nvSpPr>
        <p:spPr bwMode="auto">
          <a:xfrm>
            <a:off x="0" y="4387850"/>
            <a:ext cx="2057400" cy="19685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6826250"/>
            <a:ext cx="10668000" cy="7302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t"/>
          <a:lstStyle/>
          <a:p>
            <a:pPr indent="12700" algn="l">
              <a:lnSpc>
                <a:spcPct val="80000"/>
              </a:lnSpc>
              <a:defRPr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133600" y="1111250"/>
            <a:ext cx="8534400" cy="5715000"/>
          </a:xfrm>
          <a:solidFill>
            <a:schemeClr val="bg1"/>
          </a:solidFill>
        </p:spPr>
        <p:txBody>
          <a:bodyPr tIns="91440" rIns="365760" bIns="0"/>
          <a:lstStyle/>
          <a:p>
            <a:pPr marL="0" lvl="0" indent="12700" algn="just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Pure gravitational localization mechanism within the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5D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standing wave braneworld: a single brane which bounds collective oscillations of gravitational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u(</a:t>
            </a:r>
            <a:r>
              <a:rPr lang="en-US" sz="2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t,r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scalar field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σ(</a:t>
            </a:r>
            <a:r>
              <a:rPr lang="en-US" sz="2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t,r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standing waves 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[1]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12700" algn="ctr">
              <a:spcBef>
                <a:spcPts val="0"/>
              </a:spcBef>
              <a:buFont typeface="Arial" charset="0"/>
              <a:buNone/>
            </a:pP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= e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2a|r|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(dt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 e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 e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 e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-2u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dz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 - dr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12700" algn="just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the case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gost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bulk scalar field,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2700" algn="ctr">
              <a:spcBef>
                <a:spcPts val="0"/>
              </a:spcBef>
              <a:buFont typeface="Arial" charset="0"/>
              <a:buNone/>
            </a:pP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u(</a:t>
            </a:r>
            <a:r>
              <a:rPr lang="en-US" sz="2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t,r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σ(</a:t>
            </a:r>
            <a:r>
              <a:rPr lang="en-US" sz="2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t,r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ωt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 e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-2ar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J</a:t>
            </a:r>
            <a:r>
              <a:rPr lang="en-US" sz="2000" b="1" baseline="-2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ωe</a:t>
            </a:r>
            <a:r>
              <a:rPr lang="en-US" sz="2000" b="1" baseline="50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-ar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/a)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12700" algn="just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for real bulk scalar field oscillations are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π/2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out of phase, </a:t>
            </a:r>
            <a:endParaRPr lang="en-US" sz="2000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2700" algn="ctr">
              <a:spcBef>
                <a:spcPts val="0"/>
              </a:spcBef>
              <a:buNone/>
            </a:pPr>
            <a:r>
              <a:rPr lang="es-E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u(</a:t>
            </a:r>
            <a:r>
              <a:rPr lang="es-ES" sz="2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t,z</a:t>
            </a:r>
            <a:r>
              <a:rPr lang="es-E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s-E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s-ES" sz="2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s-E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s-E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t) J</a:t>
            </a:r>
            <a:r>
              <a:rPr lang="es-ES" sz="2000" b="1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s-E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s-E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 +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s-E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/k) </a:t>
            </a: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σ(</a:t>
            </a:r>
            <a:r>
              <a:rPr lang="en-US" sz="2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t,r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 ~ sin(</a:t>
            </a:r>
            <a:r>
              <a:rPr lang="en-US" sz="2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ωt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 J</a:t>
            </a:r>
            <a:r>
              <a:rPr lang="en-US" sz="2000" b="1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ωr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+ ω/k)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2700" algn="just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 ~ Λ</a:t>
            </a:r>
            <a:r>
              <a:rPr lang="en-US" sz="2000" b="1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baseline="3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the curvature scale and</a:t>
            </a:r>
            <a:r>
              <a:rPr 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="1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(r)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="1" baseline="-2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(r)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Bessel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functions.</a:t>
            </a:r>
          </a:p>
          <a:p>
            <a:pPr marL="0" indent="12700" algn="just">
              <a:spcBef>
                <a:spcPts val="0"/>
              </a:spcBef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Oscillations must vanish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 the brane. This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quantizes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frequency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the standing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waves (zeros of </a:t>
            </a:r>
            <a:r>
              <a:rPr lang="en-US" sz="2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Bessel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functions).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Correspondingly, 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σ(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t,r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u(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t,r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vanish at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number of points (nodes)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the bulk, which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can be considered as 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space-time ‘islands’, where the matter particles are assumed to be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bound. </a:t>
            </a:r>
          </a:p>
          <a:p>
            <a:pPr marL="0" indent="12700" algn="just">
              <a:spcBef>
                <a:spcPts val="0"/>
              </a:spcBef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We have several dimensional parameters, distances between the peaks and nodes of the left and right fermionic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wavefunctions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The structure of peaks leads to the observed mass spectrum of the up and down quark families 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[2]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000" dirty="0" smtClean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TextBox 17"/>
          <p:cNvSpPr txBox="1">
            <a:spLocks noChangeArrowheads="1"/>
          </p:cNvSpPr>
          <p:nvPr/>
        </p:nvSpPr>
        <p:spPr bwMode="auto">
          <a:xfrm>
            <a:off x="2209800" y="425450"/>
            <a:ext cx="548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algn="just">
              <a:lnSpc>
                <a:spcPts val="2438"/>
              </a:lnSpc>
              <a:defRPr/>
            </a:pP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Standing Waves Braneworld </a:t>
            </a:r>
            <a:endParaRPr lang="en-US" sz="3600" b="1" i="1" dirty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Date Placeholder 68"/>
          <p:cNvSpPr txBox="1">
            <a:spLocks noGrp="1"/>
          </p:cNvSpPr>
          <p:nvPr/>
        </p:nvSpPr>
        <p:spPr bwMode="auto">
          <a:xfrm>
            <a:off x="228600" y="7004050"/>
            <a:ext cx="27940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s-ES" sz="120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Footer Placeholder 8"/>
          <p:cNvSpPr txBox="1">
            <a:spLocks noGrp="1"/>
          </p:cNvSpPr>
          <p:nvPr/>
        </p:nvSpPr>
        <p:spPr bwMode="auto">
          <a:xfrm>
            <a:off x="3352800" y="7004050"/>
            <a:ext cx="40386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20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>
              <a:solidFill>
                <a:srgbClr val="8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2133600" y="6118364"/>
            <a:ext cx="85344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indent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 Gogberashvili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 all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Int. J. Mod. Phys.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D25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(2016) 1630019 (Review);</a:t>
            </a:r>
          </a:p>
          <a:p>
            <a:pPr algn="just">
              <a:spcBef>
                <a:spcPct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[2]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Gogberashvili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Tukhashvili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Phys.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(2015) 1154.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Tbilisi - 27 Sep 2017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LIGO Signals within a Braneworld Scenario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90"/>
          <p:cNvSpPr>
            <a:spLocks noGrp="1"/>
          </p:cNvSpPr>
          <p:nvPr>
            <p:ph type="sldNum" sz="quarter" idx="12"/>
          </p:nvPr>
        </p:nvSpPr>
        <p:spPr>
          <a:xfrm>
            <a:off x="7645400" y="7004050"/>
            <a:ext cx="2489200" cy="401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– 22/</a:t>
            </a:r>
            <a:fld id="{C43D006F-374B-47D5-B6D3-0CAF8A67687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604034"/>
            <a:ext cx="2209800" cy="62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 of GWs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Linear GWs are Unobservable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Second-Order Perturbations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Might Make GWs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GWs Detection Efforts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Network of Interferometers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Detected After a Century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LIGO First-Run Events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spc="-28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Situation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Extra Dimensions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Large Extra Dimension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Brane Models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Standing Waves Braneworld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Cosmological Solution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Brane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Energy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Matter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Radius of Shell-Universe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Diffractions From the Brane</a:t>
            </a: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>
            <a:spLocks/>
          </p:cNvSpPr>
          <p:nvPr/>
        </p:nvSpPr>
        <p:spPr bwMode="auto">
          <a:xfrm>
            <a:off x="0" y="4692650"/>
            <a:ext cx="2057400" cy="19685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6826250"/>
            <a:ext cx="10668000" cy="7302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t"/>
          <a:lstStyle/>
          <a:p>
            <a:pPr indent="12700" algn="l">
              <a:lnSpc>
                <a:spcPct val="80000"/>
              </a:lnSpc>
              <a:defRPr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133600" y="1111250"/>
            <a:ext cx="8534400" cy="5715000"/>
          </a:xfrm>
          <a:solidFill>
            <a:schemeClr val="bg1"/>
          </a:solidFill>
        </p:spPr>
        <p:txBody>
          <a:bodyPr tIns="91440" rIns="365760" bIns="0"/>
          <a:lstStyle/>
          <a:p>
            <a:pPr marL="0" indent="12700" algn="just">
              <a:buFont typeface="Arial" charset="0"/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itchFamily="18" charset="0"/>
              </a:rPr>
              <a:t>If we relax the condition of proportionality of scalar and gravitational fields:</a:t>
            </a:r>
          </a:p>
          <a:p>
            <a:pPr marL="0" indent="12700" algn="ctr">
              <a:buFont typeface="Arial" charset="0"/>
              <a:buNone/>
            </a:pP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σ(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t,r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 ~ u(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t,r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 – 2Ht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12700" algn="just">
              <a:buFont typeface="Arial" charset="0"/>
              <a:buNone/>
            </a:pP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a constant,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Einstein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scalar field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equations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exact solution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corresponding to the standing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waves with 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-depended amplitude:</a:t>
            </a:r>
          </a:p>
          <a:p>
            <a:pPr marL="0" indent="12700" algn="ctr">
              <a:buFont typeface="Arial" charset="0"/>
              <a:buNone/>
            </a:pP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= e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2a|r|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(dt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– e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u-Ht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– e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u-Ht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 e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-2u+2Ht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dz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 - dr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270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amplitude of scalar waves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increases/decreases with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depending on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12700"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1).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amplitude of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σ(</a:t>
            </a:r>
            <a:r>
              <a:rPr lang="en-US" sz="2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t,r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decreases, while space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expands exponentially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squeezes  in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directions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shrinks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into 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-string.</a:t>
            </a:r>
          </a:p>
          <a:p>
            <a:pPr marL="0" indent="12700" algn="just">
              <a:buFont typeface="Arial" charset="0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2).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amplitude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increases,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-distances decrease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plane expands.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12700" algn="just">
              <a:buFont typeface="Arial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mechanism can be relevant for dimensional reduction in string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theories 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1]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12700" algn="just">
              <a:buFont typeface="Arial" charset="0"/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As the anisotropic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of the 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-brane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leaks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bulk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braneworld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isotropizes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itself and the phantom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scalar field exponentially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vanishes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12700" algn="just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1] M.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Gogberashvili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, A. Herrera-Aguilar, D.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Malagón-Morejón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and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R.R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12700" algn="just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     Mora-Luna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Phys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Lett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B 725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(2013)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208.</a:t>
            </a:r>
          </a:p>
          <a:p>
            <a:pPr marL="0" indent="12700" algn="just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[2]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M.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Gogberashvili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, A. Herrera-Aguilar, D.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Malagón-Morejón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, R.R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12700" algn="just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    Mora-Luna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and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U.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Nucamendi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Phys. Rev.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D 87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(2013)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084059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12700" algn="just">
              <a:buNone/>
            </a:pP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TextBox 17"/>
          <p:cNvSpPr txBox="1">
            <a:spLocks noChangeArrowheads="1"/>
          </p:cNvSpPr>
          <p:nvPr/>
        </p:nvSpPr>
        <p:spPr bwMode="auto">
          <a:xfrm>
            <a:off x="2209800" y="425450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algn="just">
              <a:lnSpc>
                <a:spcPts val="2438"/>
              </a:lnSpc>
              <a:defRPr/>
            </a:pP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Cosmological Solution </a:t>
            </a:r>
            <a:endParaRPr lang="en-US" sz="3600" b="1" i="1" dirty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Date Placeholder 68"/>
          <p:cNvSpPr txBox="1">
            <a:spLocks noGrp="1"/>
          </p:cNvSpPr>
          <p:nvPr/>
        </p:nvSpPr>
        <p:spPr bwMode="auto">
          <a:xfrm>
            <a:off x="228600" y="7004050"/>
            <a:ext cx="27940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s-ES" sz="120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Tbilisi - 27 Sep 2017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LIGO Signals within a Braneworld Scenario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90"/>
          <p:cNvSpPr>
            <a:spLocks noGrp="1"/>
          </p:cNvSpPr>
          <p:nvPr>
            <p:ph type="sldNum" sz="quarter" idx="12"/>
          </p:nvPr>
        </p:nvSpPr>
        <p:spPr>
          <a:xfrm>
            <a:off x="7645400" y="7004050"/>
            <a:ext cx="2489200" cy="401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– 22/</a:t>
            </a:r>
            <a:fld id="{C43D006F-374B-47D5-B6D3-0CAF8A67687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16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604034"/>
            <a:ext cx="2209800" cy="62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 of GWs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Linear GWs are Unobservable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Second-Order Perturbations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Might Make GWs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GWs Detection Efforts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Network of Interferometers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Detected After a Century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LIGO First-Run Events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spc="-28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Situation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Extra Dimensions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Large Extra Dimension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Brane Models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Standing Waves Braneworld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Cosmological Solution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Brane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Energy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Matter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Radius of Shell-Universe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Diffractions From the Brane</a:t>
            </a: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4"/>
          <p:cNvSpPr txBox="1">
            <a:spLocks/>
          </p:cNvSpPr>
          <p:nvPr/>
        </p:nvSpPr>
        <p:spPr bwMode="auto">
          <a:xfrm>
            <a:off x="0" y="4997450"/>
            <a:ext cx="2057400" cy="19685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6826250"/>
            <a:ext cx="10668000" cy="7302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t"/>
          <a:lstStyle/>
          <a:p>
            <a:pPr indent="12700" algn="l">
              <a:lnSpc>
                <a:spcPct val="80000"/>
              </a:lnSpc>
              <a:defRPr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133600" y="1111250"/>
            <a:ext cx="8534400" cy="5715000"/>
          </a:xfrm>
          <a:solidFill>
            <a:schemeClr val="bg1"/>
          </a:solidFill>
        </p:spPr>
        <p:txBody>
          <a:bodyPr tIns="91440" rIns="365760" bIns="0"/>
          <a:lstStyle/>
          <a:p>
            <a:pPr marL="0" indent="12700" algn="just" eaLnBrk="1" hangingPunct="1">
              <a:spcBef>
                <a:spcPct val="0"/>
              </a:spcBef>
              <a:buFontTx/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 algn="just" eaLnBrk="1" hangingPunct="1">
              <a:spcBef>
                <a:spcPct val="0"/>
              </a:spcBef>
              <a:buFontTx/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 algn="just" eaLnBrk="1" hangingPunct="1">
              <a:spcBef>
                <a:spcPct val="0"/>
              </a:spcBef>
              <a:buFontTx/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 algn="just" eaLnBrk="1" hangingPunct="1">
              <a:spcBef>
                <a:spcPct val="0"/>
              </a:spcBef>
              <a:buFontTx/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 algn="just" eaLnBrk="1" hangingPunct="1">
              <a:spcBef>
                <a:spcPct val="0"/>
              </a:spcBef>
              <a:buFontTx/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 algn="just" eaLnBrk="1" hangingPunct="1">
              <a:spcBef>
                <a:spcPct val="0"/>
              </a:spcBef>
              <a:buFontTx/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 algn="just" eaLnBrk="1" hangingPunct="1">
              <a:spcBef>
                <a:spcPct val="0"/>
              </a:spcBef>
              <a:buFontTx/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 algn="just" eaLnBrk="1" hangingPunct="1">
              <a:spcBef>
                <a:spcPct val="0"/>
              </a:spcBef>
              <a:buFontTx/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 algn="just" eaLnBrk="1" hangingPunct="1">
              <a:spcBef>
                <a:spcPct val="0"/>
              </a:spcBef>
              <a:buFontTx/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 algn="just" eaLnBrk="1" hangingPunct="1">
              <a:spcBef>
                <a:spcPct val="0"/>
              </a:spcBef>
              <a:buFontTx/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 algn="just" eaLnBrk="1" hangingPunct="1">
              <a:spcBef>
                <a:spcPct val="0"/>
              </a:spcBef>
              <a:buFontTx/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 algn="just" eaLnBrk="1" hangingPunct="1">
              <a:spcBef>
                <a:spcPct val="0"/>
              </a:spcBef>
              <a:buFontTx/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 algn="just" eaLnBrk="1" hangingPunct="1">
              <a:spcBef>
                <a:spcPct val="0"/>
              </a:spcBef>
              <a:buFontTx/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 algn="just" eaLnBrk="1" hangingPunct="1">
              <a:spcBef>
                <a:spcPct val="0"/>
              </a:spcBef>
              <a:buFontTx/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When the density 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more than the critical density, the horizon radius (yellow line) would be about 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billion light-years and the radius of curvature of the hyper-sphere would be 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greater.</a:t>
            </a:r>
          </a:p>
          <a:p>
            <a:pPr marL="0" indent="12700" algn="just" eaLnBrk="1" hangingPunct="1">
              <a:spcBef>
                <a:spcPct val="0"/>
              </a:spcBef>
              <a:buFontTx/>
              <a:buNone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J.L.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Tonry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Astrophys</a:t>
            </a:r>
            <a:r>
              <a:rPr lang="en-US" sz="200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J.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594 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(2003) 1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1270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M.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Gogberashvili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Europhs</a:t>
            </a:r>
            <a:r>
              <a:rPr lang="en-US" sz="180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sz="180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</a:t>
            </a:r>
            <a:r>
              <a:rPr lang="en-US" sz="18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(2000) 396;</a:t>
            </a:r>
            <a:r>
              <a:rPr lang="en-US" sz="180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Phys. </a:t>
            </a:r>
            <a:r>
              <a:rPr lang="en-US" sz="1800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sz="18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636</a:t>
            </a:r>
            <a:r>
              <a:rPr lang="en-US" sz="18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(2006) 147.</a:t>
            </a:r>
          </a:p>
        </p:txBody>
      </p:sp>
      <p:sp>
        <p:nvSpPr>
          <p:cNvPr id="4100" name="TextBox 17"/>
          <p:cNvSpPr txBox="1">
            <a:spLocks noChangeArrowheads="1"/>
          </p:cNvSpPr>
          <p:nvPr/>
        </p:nvSpPr>
        <p:spPr bwMode="auto">
          <a:xfrm>
            <a:off x="2057400" y="425450"/>
            <a:ext cx="419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2438"/>
              </a:lnSpc>
              <a:spcBef>
                <a:spcPct val="0"/>
              </a:spcBef>
              <a:buFontTx/>
              <a:buNone/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Spherical Universe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9107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8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9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0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1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2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3" name="Rectangle 26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5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6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7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8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9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0" name="Rectangle 1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1" name="Rectangle 1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2" name="Rectangle 20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3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4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5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6" name="Rectangle 26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7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8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9" name="Rectangle 3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0" name="Rectangle 3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1" name="Rectangle 3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2" name="Rectangle 4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3" name="Rectangle 4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35" name="Picture 41" descr="PWcos2_09-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11250"/>
            <a:ext cx="41148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6" name="TextBox 24"/>
          <p:cNvSpPr txBox="1">
            <a:spLocks noChangeArrowheads="1"/>
          </p:cNvSpPr>
          <p:nvPr/>
        </p:nvSpPr>
        <p:spPr bwMode="auto">
          <a:xfrm>
            <a:off x="2133600" y="1111250"/>
            <a:ext cx="4267200" cy="405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indent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analysis of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combined with other astronomical observations suggests that the universe has small positive curvature (corresponding to </a:t>
            </a:r>
            <a:r>
              <a:rPr lang="en-US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 = 1,02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i.e. is finite 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model with similar topology (where the universe is considered as an expanding </a:t>
            </a:r>
            <a:r>
              <a:rPr lang="en-US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-brane in </a:t>
            </a:r>
            <a:r>
              <a:rPr lang="en-US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space-time) was introduced in 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scenario proposes obvious explanation of the isotropic runaway of galaxies, the deficiency in the first modes of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CMB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existence of the cosmological preferred frame.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37" name="Date Placeholder 68"/>
          <p:cNvSpPr txBox="1">
            <a:spLocks noGrp="1"/>
          </p:cNvSpPr>
          <p:nvPr/>
        </p:nvSpPr>
        <p:spPr bwMode="auto">
          <a:xfrm>
            <a:off x="228600" y="7004050"/>
            <a:ext cx="279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sz="120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8" name="Footer Placeholder 8"/>
          <p:cNvSpPr txBox="1">
            <a:spLocks noGrp="1"/>
          </p:cNvSpPr>
          <p:nvPr/>
        </p:nvSpPr>
        <p:spPr bwMode="auto">
          <a:xfrm>
            <a:off x="3352800" y="7004050"/>
            <a:ext cx="40386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20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>
              <a:solidFill>
                <a:srgbClr val="8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Tbilisi - 27 Sep 2017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Footer Placeholder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LIGO Signals within a Braneworld Scenario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Slide Number Placeholder 90"/>
          <p:cNvSpPr>
            <a:spLocks noGrp="1"/>
          </p:cNvSpPr>
          <p:nvPr>
            <p:ph type="sldNum" sz="quarter" idx="12"/>
          </p:nvPr>
        </p:nvSpPr>
        <p:spPr>
          <a:xfrm>
            <a:off x="7645400" y="7004050"/>
            <a:ext cx="2489200" cy="401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– 22/</a:t>
            </a:r>
            <a:fld id="{C43D006F-374B-47D5-B6D3-0CAF8A67687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17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0" y="604034"/>
            <a:ext cx="2209800" cy="62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 of GWs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Linear GWs are Unobservable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Second-Order Perturbations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Might Make GWs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GWs Detection Efforts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Network of Interferometers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Detected After a Century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LIGO First-Run Events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spc="-28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Situation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Extra Dimensions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Large Extra Dimension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Brane Models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Standing Waves Braneworld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Cosmological Solution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Spherical 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Brane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Energy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Matter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Radius of Shell-Universe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Diffractions From the Brane</a:t>
            </a: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4"/>
          <p:cNvSpPr txBox="1">
            <a:spLocks/>
          </p:cNvSpPr>
          <p:nvPr/>
        </p:nvSpPr>
        <p:spPr bwMode="auto">
          <a:xfrm>
            <a:off x="0" y="5334000"/>
            <a:ext cx="2057400" cy="19685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826250"/>
            <a:ext cx="10668000" cy="7302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t"/>
          <a:lstStyle/>
          <a:p>
            <a:pPr indent="12700" algn="l">
              <a:lnSpc>
                <a:spcPct val="80000"/>
              </a:lnSpc>
              <a:defRPr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2133600" y="1111250"/>
            <a:ext cx="8534400" cy="5715000"/>
          </a:xfrm>
          <a:solidFill>
            <a:schemeClr val="bg1"/>
          </a:solidFill>
        </p:spPr>
        <p:txBody>
          <a:bodyPr tIns="91440" rIns="457200" bIns="0" anchor="t"/>
          <a:lstStyle/>
          <a:p>
            <a:pPr indent="12700" algn="just">
              <a:lnSpc>
                <a:spcPct val="90000"/>
              </a:lnSpc>
            </a:pP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external solution of the 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Einstein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equations for the located at 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R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spherical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brane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5D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the form 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12700" algn="ctr">
              <a:lnSpc>
                <a:spcPct val="90000"/>
              </a:lnSpc>
            </a:pPr>
            <a:r>
              <a:rPr lang="it-IT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it-IT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U</a:t>
            </a:r>
            <a:r>
              <a:rPr lang="en-US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it-IT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da</a:t>
            </a:r>
            <a:r>
              <a:rPr lang="it-IT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</a:t>
            </a:r>
            <a:r>
              <a:rPr lang="en-US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[dα</a:t>
            </a:r>
            <a:r>
              <a:rPr lang="it-IT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sin</a:t>
            </a:r>
            <a:r>
              <a:rPr lang="it-IT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 (dθ</a:t>
            </a:r>
            <a:r>
              <a:rPr lang="it-IT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sin</a:t>
            </a:r>
            <a:r>
              <a:rPr lang="it-IT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θdφ</a:t>
            </a:r>
            <a:r>
              <a:rPr lang="it-IT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 ,</a:t>
            </a:r>
            <a:endParaRPr lang="en-US" sz="2000" dirty="0" smtClean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 algn="ctr">
              <a:lnSpc>
                <a:spcPct val="90000"/>
              </a:lnSpc>
            </a:pP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(R</a:t>
            </a:r>
            <a:r>
              <a:rPr lang="en-US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+ 2ε</a:t>
            </a:r>
            <a:r>
              <a:rPr lang="en-US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)e</a:t>
            </a:r>
            <a:r>
              <a:rPr lang="en-US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-(a-R)/ε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- 2ε</a:t>
            </a:r>
            <a:r>
              <a:rPr lang="en-US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       U</a:t>
            </a:r>
            <a:r>
              <a:rPr lang="en-US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R</a:t>
            </a:r>
            <a:r>
              <a:rPr lang="en-US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-(a-R)/ε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/A</a:t>
            </a:r>
            <a:r>
              <a:rPr lang="en-US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indent="12700" algn="just">
              <a:lnSpc>
                <a:spcPct val="90000"/>
              </a:lnSpc>
            </a:pP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large size of the shell the angle 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corresponds to the 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4D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radial coordinate by 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 α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metric functions 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become zero at some distance. Thus space-time of the shell has horizons on both side of the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brane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12700" algn="just">
              <a:lnSpc>
                <a:spcPct val="90000"/>
              </a:lnSpc>
            </a:pP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We can translate the solutions from the 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Gaussian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into the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Schwartzschild</a:t>
            </a:r>
            <a:r>
              <a:rPr lang="en-US" sz="2000" b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coordinates by 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A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gives: </a:t>
            </a:r>
          </a:p>
          <a:p>
            <a:pPr indent="12700" algn="ctr">
              <a:lnSpc>
                <a:spcPct val="90000"/>
              </a:lnSpc>
            </a:pPr>
            <a:r>
              <a:rPr lang="it-IT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it-IT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D dt</a:t>
            </a:r>
            <a:r>
              <a:rPr lang="it-IT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dr</a:t>
            </a:r>
            <a:r>
              <a:rPr lang="it-IT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 – r</a:t>
            </a:r>
            <a:r>
              <a:rPr lang="en-US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[dα</a:t>
            </a:r>
            <a:r>
              <a:rPr lang="it-IT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sin</a:t>
            </a:r>
            <a:r>
              <a:rPr lang="it-IT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 (dθ</a:t>
            </a:r>
            <a:r>
              <a:rPr lang="it-IT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sin</a:t>
            </a:r>
            <a:r>
              <a:rPr lang="it-IT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θdφ</a:t>
            </a:r>
            <a:r>
              <a:rPr lang="it-IT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 ,</a:t>
            </a:r>
            <a:endParaRPr lang="en-US" sz="2000" dirty="0" smtClean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 algn="ctr">
              <a:lnSpc>
                <a:spcPct val="90000"/>
              </a:lnSpc>
            </a:pP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= 1 - 2Gm/r</a:t>
            </a:r>
            <a:r>
              <a:rPr lang="it-IT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Λr</a:t>
            </a:r>
            <a:r>
              <a:rPr lang="it-IT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/6 ,      2Gm = - ε</a:t>
            </a:r>
            <a:r>
              <a:rPr lang="en-US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- 3/2Λ .</a:t>
            </a:r>
          </a:p>
          <a:p>
            <a:pPr indent="12700" algn="just">
              <a:lnSpc>
                <a:spcPct val="90000"/>
              </a:lnSpc>
            </a:pP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positive value of the potential in 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we conclude that spherical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brane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have negative active gravitational mass </a:t>
            </a:r>
          </a:p>
          <a:p>
            <a:pPr indent="12700" algn="ctr">
              <a:lnSpc>
                <a:spcPct val="90000"/>
              </a:lnSpc>
            </a:pP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- 3/4GΛ .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12700" algn="just">
              <a:lnSpc>
                <a:spcPct val="90000"/>
              </a:lnSpc>
            </a:pP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that static spherical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brane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gravitationally repulsive in agreement with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Tolman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formula for domain walls 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2700" algn="just">
              <a:lnSpc>
                <a:spcPct val="90000"/>
              </a:lnSpc>
            </a:pPr>
            <a:r>
              <a:rPr lang="en-GB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M. </a:t>
            </a:r>
            <a:r>
              <a:rPr lang="en-GB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Gogberashvili</a:t>
            </a:r>
            <a:r>
              <a:rPr lang="en-GB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b="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Mod. Phys. </a:t>
            </a:r>
            <a:r>
              <a:rPr lang="en-GB" sz="2000" b="0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GB" sz="2000" b="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23 </a:t>
            </a:r>
            <a:r>
              <a:rPr lang="en-GB" sz="2000" b="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(2008) 2979.</a:t>
            </a:r>
          </a:p>
          <a:p>
            <a:pPr indent="12700">
              <a:lnSpc>
                <a:spcPct val="90000"/>
              </a:lnSpc>
            </a:pP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A.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Barnaveli</a:t>
            </a:r>
            <a:r>
              <a:rPr lang="en-US" sz="2000" b="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Gogberashvili</a:t>
            </a:r>
            <a:r>
              <a:rPr lang="en-US" sz="2000" b="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Gen. Rel. </a:t>
            </a:r>
            <a:r>
              <a:rPr lang="en-US" sz="2000" b="0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</a:t>
            </a:r>
            <a:r>
              <a:rPr lang="en-US" sz="2000" b="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2000" b="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(1994) 1117.</a:t>
            </a:r>
          </a:p>
        </p:txBody>
      </p:sp>
      <p:sp>
        <p:nvSpPr>
          <p:cNvPr id="12292" name="TextBox 17"/>
          <p:cNvSpPr txBox="1">
            <a:spLocks noChangeArrowheads="1"/>
          </p:cNvSpPr>
          <p:nvPr/>
        </p:nvSpPr>
        <p:spPr bwMode="auto">
          <a:xfrm>
            <a:off x="2057400" y="425450"/>
            <a:ext cx="365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2438"/>
              </a:lnSpc>
              <a:spcBef>
                <a:spcPct val="0"/>
              </a:spcBef>
              <a:buFontTx/>
              <a:buNone/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Spherical Brane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9107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8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9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0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1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2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3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4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6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7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8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9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0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1" name="Rectangle 1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2" name="Rectangle 1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3" name="Rectangle 20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4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5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7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8" name="Rectangle 3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9" name="Rectangle 3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0" name="Rectangle 3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1" name="Rectangle 4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2" name="Rectangle 4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3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4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5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6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7" name="Rectangle 29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8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9" name="Rectangle 32"/>
          <p:cNvSpPr>
            <a:spLocks noChangeArrowheads="1"/>
          </p:cNvSpPr>
          <p:nvPr/>
        </p:nvSpPr>
        <p:spPr bwMode="auto">
          <a:xfrm>
            <a:off x="0" y="19177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30" name="Date Placeholder 68"/>
          <p:cNvSpPr txBox="1">
            <a:spLocks noGrp="1"/>
          </p:cNvSpPr>
          <p:nvPr/>
        </p:nvSpPr>
        <p:spPr bwMode="auto">
          <a:xfrm>
            <a:off x="228600" y="7004050"/>
            <a:ext cx="279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sz="120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31" name="Footer Placeholder 8"/>
          <p:cNvSpPr txBox="1">
            <a:spLocks noGrp="1"/>
          </p:cNvSpPr>
          <p:nvPr/>
        </p:nvSpPr>
        <p:spPr bwMode="auto">
          <a:xfrm>
            <a:off x="3352800" y="7004050"/>
            <a:ext cx="40386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20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>
              <a:solidFill>
                <a:srgbClr val="8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Date Placeholder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Tbilisi - 27 Sep 2017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LIGO Signals within a Braneworld Scenario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Slide Number Placeholder 90"/>
          <p:cNvSpPr>
            <a:spLocks noGrp="1"/>
          </p:cNvSpPr>
          <p:nvPr>
            <p:ph type="sldNum" sz="quarter" idx="12"/>
          </p:nvPr>
        </p:nvSpPr>
        <p:spPr>
          <a:xfrm>
            <a:off x="7645400" y="7004050"/>
            <a:ext cx="2489200" cy="401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– 22/</a:t>
            </a:r>
            <a:fld id="{C43D006F-374B-47D5-B6D3-0CAF8A67687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18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0" y="604034"/>
            <a:ext cx="2209800" cy="62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 of GWs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Linear GWs are Unobservable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Second-Order Perturbations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Might Make GWs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GWs Detection Efforts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Network of Interferometers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Detected After a Century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LIGO First-Run Events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spc="-28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Situation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Extra Dimensions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Large Extra Dimension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Brane Models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Standing Waves Braneworld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Cosmological Solution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Spherical Brane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Energy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Matter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Radius of Shell-Universe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Diffractions From the Brane</a:t>
            </a: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4"/>
          <p:cNvSpPr txBox="1">
            <a:spLocks/>
          </p:cNvSpPr>
          <p:nvPr/>
        </p:nvSpPr>
        <p:spPr bwMode="auto">
          <a:xfrm>
            <a:off x="0" y="5638800"/>
            <a:ext cx="2057400" cy="19685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6826250"/>
            <a:ext cx="10668000" cy="7302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t"/>
          <a:lstStyle/>
          <a:p>
            <a:pPr indent="12700" algn="l">
              <a:lnSpc>
                <a:spcPct val="80000"/>
              </a:lnSpc>
              <a:defRPr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133600" y="1111250"/>
            <a:ext cx="8534400" cy="5715000"/>
          </a:xfrm>
          <a:solidFill>
            <a:schemeClr val="bg1"/>
          </a:solidFill>
        </p:spPr>
        <p:txBody>
          <a:bodyPr tIns="91440" rIns="457200" bIns="0"/>
          <a:lstStyle/>
          <a:p>
            <a:pPr marL="0" indent="12700"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Schwartzschild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-like solutions for the shell-universe in five dimensions we take as 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it-IT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Udt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da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/U - a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[dα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sin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 (dθ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sin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θdφ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 ,</a:t>
            </a:r>
            <a:endParaRPr lang="en-US" sz="2000" b="1" dirty="0" smtClean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b="1" baseline="-2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– 2GM/a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Λ</a:t>
            </a:r>
            <a:r>
              <a:rPr lang="en-US" sz="2000" b="1" baseline="-2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/6 ,        U</a:t>
            </a:r>
            <a:r>
              <a:rPr lang="en-US" sz="2000" b="1" baseline="-2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+ Λ</a:t>
            </a:r>
            <a:r>
              <a:rPr lang="en-US" sz="2000" b="1" baseline="-2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/6 ,</a:t>
            </a:r>
            <a:endParaRPr lang="en-US" sz="2000" dirty="0" smtClean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total mass of the universe and 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cosmological scale factor. </a:t>
            </a:r>
          </a:p>
          <a:p>
            <a:pPr marL="0" indent="1270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In thin-wall formalism equation of motion of the shell has the form</a:t>
            </a:r>
            <a:endParaRPr lang="el-G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/4+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(Λ</a:t>
            </a:r>
            <a:r>
              <a:rPr lang="en-US" sz="2000" b="1" baseline="-2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000" b="1" baseline="-2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/4σ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(Λ </a:t>
            </a:r>
            <a:r>
              <a:rPr lang="en-US" sz="2000" b="1" baseline="-2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000" b="1" baseline="-2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</a:p>
          <a:p>
            <a:pPr marL="0" indent="1270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GM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(σ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000" b="1" baseline="-2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000" b="1" baseline="-2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000" dirty="0" smtClean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intrinsic energy density of the shell-universe is</a:t>
            </a:r>
            <a:endParaRPr lang="el-G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000" b="1" i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2000" b="1" i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(ε →0) ∫ 6</a:t>
            </a:r>
            <a:r>
              <a:rPr lang="it-IT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baseline="-2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GM/a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2</a:t>
            </a:r>
            <a:r>
              <a:rPr lang="it-IT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b="1" baseline="-2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ερ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εH</a:t>
            </a:r>
            <a:r>
              <a:rPr lang="en-US" sz="2000" b="1" baseline="-2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endParaRPr lang="en-US" sz="2000" dirty="0" smtClean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b="1" baseline="-2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Newton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constant, 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baseline="-2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Hubble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parameter, 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thickness of the brane and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 = M/2</a:t>
            </a:r>
            <a:r>
              <a:rPr lang="it-IT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dirty="0" smtClean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present value of the mean mass density on the shell.</a:t>
            </a:r>
          </a:p>
          <a:p>
            <a:pPr marL="0" indent="12700"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Because of the standard cancellation between the brane tension and cosmological constant </a:t>
            </a:r>
            <a:r>
              <a:rPr lang="el-GR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&lt;&lt; Λ</a:t>
            </a:r>
            <a:r>
              <a:rPr lang="en-US" sz="2000" b="1" baseline="-2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Thus dynamics of the shell-universe is governed mainly by </a:t>
            </a:r>
            <a:r>
              <a:rPr 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en-US" sz="2000" b="1" baseline="-2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can be explained without introducing dark energy component on the brane. </a:t>
            </a:r>
          </a:p>
          <a:p>
            <a:pPr marL="0" indent="12700" algn="just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270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M.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Gogberashvili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Europhs</a:t>
            </a:r>
            <a:r>
              <a:rPr lang="en-US" sz="180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sz="180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</a:t>
            </a:r>
            <a:r>
              <a:rPr lang="en-US" sz="18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(2000) 396;</a:t>
            </a:r>
            <a:r>
              <a:rPr lang="en-US" sz="180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Phys. </a:t>
            </a:r>
            <a:r>
              <a:rPr lang="en-US" sz="1800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sz="18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636</a:t>
            </a:r>
            <a:r>
              <a:rPr lang="en-US" sz="18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(2006) 147.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TextBox 17"/>
          <p:cNvSpPr txBox="1">
            <a:spLocks noChangeArrowheads="1"/>
          </p:cNvSpPr>
          <p:nvPr/>
        </p:nvSpPr>
        <p:spPr bwMode="auto">
          <a:xfrm>
            <a:off x="2057400" y="425450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2438"/>
              </a:lnSpc>
              <a:spcBef>
                <a:spcPct val="0"/>
              </a:spcBef>
              <a:buFontTx/>
              <a:buNone/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 Energy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9107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6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7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8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9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0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1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2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3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4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5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6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7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8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9" name="Rectangle 1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0" name="Rectangle 1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1" name="Rectangle 20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2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3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5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6" name="Rectangle 3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7" name="Rectangle 3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8" name="Rectangle 3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9" name="Rectangle 4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0" name="Rectangle 4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1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2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3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4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5" name="Rectangle 29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6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7" name="Rectangle 32"/>
          <p:cNvSpPr>
            <a:spLocks noChangeArrowheads="1"/>
          </p:cNvSpPr>
          <p:nvPr/>
        </p:nvSpPr>
        <p:spPr bwMode="auto">
          <a:xfrm>
            <a:off x="0" y="19177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9" name="Date Placeholder 68"/>
          <p:cNvSpPr txBox="1">
            <a:spLocks noGrp="1"/>
          </p:cNvSpPr>
          <p:nvPr/>
        </p:nvSpPr>
        <p:spPr bwMode="auto">
          <a:xfrm>
            <a:off x="228600" y="7004050"/>
            <a:ext cx="279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sz="120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80" name="Footer Placeholder 8"/>
          <p:cNvSpPr txBox="1">
            <a:spLocks noGrp="1"/>
          </p:cNvSpPr>
          <p:nvPr/>
        </p:nvSpPr>
        <p:spPr bwMode="auto">
          <a:xfrm>
            <a:off x="3352800" y="7004050"/>
            <a:ext cx="40386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20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>
              <a:solidFill>
                <a:srgbClr val="8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Date Placeholder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Tbilisi - 27 Sep 2017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LIGO Signals within a Braneworld Scenario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Slide Number Placeholder 90"/>
          <p:cNvSpPr>
            <a:spLocks noGrp="1"/>
          </p:cNvSpPr>
          <p:nvPr>
            <p:ph type="sldNum" sz="quarter" idx="12"/>
          </p:nvPr>
        </p:nvSpPr>
        <p:spPr>
          <a:xfrm>
            <a:off x="7645400" y="7004050"/>
            <a:ext cx="2489200" cy="401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– 22/</a:t>
            </a:r>
            <a:fld id="{C43D006F-374B-47D5-B6D3-0CAF8A67687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0" y="604034"/>
            <a:ext cx="2209800" cy="62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 of GWs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Linear GWs are Unobservable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Second-Order Perturbations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Might Make GWs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GWs Detection Efforts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Network of Interferometers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Detected After a Century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LIGO First-Run Events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spc="-28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Situation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Extra Dimensions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Large Extra Dimension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Brane Models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Standing Waves Braneworld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Cosmological Solution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Brane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Dark Energy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Matter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Radius of Shell-Universe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Diffractions From the Brane</a:t>
            </a: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7"/>
          <p:cNvSpPr txBox="1">
            <a:spLocks noChangeArrowheads="1"/>
          </p:cNvSpPr>
          <p:nvPr/>
        </p:nvSpPr>
        <p:spPr bwMode="auto">
          <a:xfrm>
            <a:off x="1143000" y="187325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algn="ctr"/>
            <a:r>
              <a:rPr lang="en-US" sz="8800" b="1" i="1" dirty="0">
                <a:solidFill>
                  <a:srgbClr val="4BAC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</a:p>
          <a:p>
            <a:pPr algn="ctr"/>
            <a:r>
              <a:rPr lang="en-US" sz="4000" b="1" i="1" dirty="0">
                <a:solidFill>
                  <a:srgbClr val="4BAC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</a:p>
          <a:p>
            <a:pPr algn="ctr"/>
            <a:r>
              <a:rPr lang="en-US" sz="8800" b="1" i="1" dirty="0">
                <a:solidFill>
                  <a:srgbClr val="4BAC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8800" b="1" i="1" dirty="0" smtClean="0">
                <a:solidFill>
                  <a:srgbClr val="4BAC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</a:t>
            </a:r>
            <a:endParaRPr lang="en-US" sz="8800" i="1" dirty="0">
              <a:solidFill>
                <a:srgbClr val="4BAC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324600" y="502186"/>
            <a:ext cx="37338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 of GWs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Linear GWs are Unobservable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Second-Order Perturbations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Might Make GWs</a:t>
            </a:r>
          </a:p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GWs Detection Efforts</a:t>
            </a:r>
            <a:endParaRPr lang="en-US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Network of Interferometers</a:t>
            </a:r>
            <a:endParaRPr lang="en-US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Detected After a Century</a:t>
            </a:r>
          </a:p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LIGO First-Run Events</a:t>
            </a:r>
          </a:p>
          <a:p>
            <a:r>
              <a:rPr lang="en-GB" sz="2000" b="1" spc="-28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Situation</a:t>
            </a:r>
          </a:p>
          <a:p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Extra Dimensions</a:t>
            </a:r>
          </a:p>
          <a:p>
            <a:r>
              <a:rPr lang="en-US" alt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Large Extra Dimension</a:t>
            </a:r>
          </a:p>
          <a:p>
            <a:r>
              <a:rPr lang="en-US" alt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Brane Models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Standing Waves Braneworld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Cosmological Solution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Universe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Brane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Energy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Matter</a:t>
            </a:r>
          </a:p>
          <a:p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Radius of Shell-Universe</a:t>
            </a:r>
          </a:p>
          <a:p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Diffractions From the Brane</a:t>
            </a: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 Placeholder 4"/>
          <p:cNvSpPr txBox="1">
            <a:spLocks/>
          </p:cNvSpPr>
          <p:nvPr/>
        </p:nvSpPr>
        <p:spPr bwMode="auto">
          <a:xfrm>
            <a:off x="0" y="5943600"/>
            <a:ext cx="2057400" cy="19685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9" name="Rectangle 24"/>
          <p:cNvSpPr>
            <a:spLocks noChangeArrowheads="1"/>
          </p:cNvSpPr>
          <p:nvPr/>
        </p:nvSpPr>
        <p:spPr bwMode="auto">
          <a:xfrm>
            <a:off x="0" y="9202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826250"/>
            <a:ext cx="10668000" cy="7302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t"/>
          <a:lstStyle/>
          <a:p>
            <a:pPr indent="12700" algn="l">
              <a:lnSpc>
                <a:spcPct val="80000"/>
              </a:lnSpc>
              <a:defRPr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2133600" y="1187450"/>
            <a:ext cx="8534400" cy="5638800"/>
          </a:xfrm>
          <a:solidFill>
            <a:schemeClr val="bg1"/>
          </a:solidFill>
        </p:spPr>
        <p:txBody>
          <a:bodyPr tIns="91440" rIns="365760" bIns="0" anchor="t"/>
          <a:lstStyle/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 algn="just">
              <a:lnSpc>
                <a:spcPct val="80000"/>
              </a:lnSpc>
            </a:pP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term leads to the extra logarithmic potential far from the galaxy centre. Thus the gravitational acceleration of a test particle is modified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 algn="ctr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|a| = -∂φ = f GM/r</a:t>
            </a:r>
            <a:r>
              <a:rPr lang="en-US" sz="2000" baseline="5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b="0" dirty="0" smtClean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 algn="just">
              <a:lnSpc>
                <a:spcPct val="80000"/>
              </a:lnSpc>
            </a:pP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000" baseline="-1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r&lt;&lt;r0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000" baseline="-1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&gt;&gt;r</a:t>
            </a:r>
            <a:r>
              <a:rPr lang="en-US" sz="1800" baseline="-1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r/r</a:t>
            </a:r>
            <a:r>
              <a:rPr lang="en-US" sz="2000" baseline="-20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imitates dark matter in galaxies 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2700" algn="just">
              <a:lnSpc>
                <a:spcPct val="80000"/>
              </a:lnSpc>
            </a:pPr>
            <a:endParaRPr lang="en-US" sz="1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r>
              <a:rPr lang="it-IT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M. Gogberashvili </a:t>
            </a:r>
            <a:r>
              <a:rPr lang="it-IT" sz="2000" b="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it-IT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Maziashvili,  </a:t>
            </a:r>
            <a:r>
              <a:rPr lang="en-US" sz="2000" b="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GRG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 </a:t>
            </a:r>
            <a:r>
              <a:rPr lang="en-US" sz="2000" b="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(2005) 1129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2700">
              <a:lnSpc>
                <a:spcPct val="80000"/>
              </a:lnSpc>
            </a:pP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K. Maeda </a:t>
            </a:r>
            <a:r>
              <a:rPr lang="en-US" sz="2000" b="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Sasaki, </a:t>
            </a:r>
            <a:r>
              <a:rPr lang="en-US" sz="2000" b="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 Rev.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62 </a:t>
            </a:r>
            <a:r>
              <a:rPr lang="en-US" sz="2000" b="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(2000) 024012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2700">
              <a:lnSpc>
                <a:spcPct val="80000"/>
              </a:lnSpc>
            </a:pP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M. </a:t>
            </a:r>
            <a:r>
              <a:rPr 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Milgrom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000" b="0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Astrophys</a:t>
            </a:r>
            <a:r>
              <a:rPr lang="en-US" sz="2000" b="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J.</a:t>
            </a:r>
            <a:r>
              <a:rPr 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270 </a:t>
            </a:r>
            <a:r>
              <a:rPr lang="en-US" sz="2000" b="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(1983) 365.</a:t>
            </a:r>
          </a:p>
        </p:txBody>
      </p:sp>
      <p:sp>
        <p:nvSpPr>
          <p:cNvPr id="18436" name="TextBox 17"/>
          <p:cNvSpPr txBox="1">
            <a:spLocks noChangeArrowheads="1"/>
          </p:cNvSpPr>
          <p:nvPr/>
        </p:nvSpPr>
        <p:spPr bwMode="auto">
          <a:xfrm>
            <a:off x="2057400" y="425450"/>
            <a:ext cx="327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2438"/>
              </a:lnSpc>
              <a:spcBef>
                <a:spcPct val="0"/>
              </a:spcBef>
              <a:buFontTx/>
              <a:buNone/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 Matter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9107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3" name="Rectangle 14"/>
          <p:cNvSpPr>
            <a:spLocks noChangeArrowheads="1"/>
          </p:cNvSpPr>
          <p:nvPr/>
        </p:nvSpPr>
        <p:spPr bwMode="auto">
          <a:xfrm>
            <a:off x="0" y="11393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4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5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6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7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8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9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0" name="Rectangle 26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2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3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4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6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7" name="Rectangle 1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8" name="Rectangle 1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9" name="Rectangle 20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0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1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2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3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4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5" name="Rectangle 3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6" name="Rectangle 3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7" name="Rectangle 3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8" name="Rectangle 4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9" name="Rectangle 4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0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1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2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3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4" name="Rectangle 29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5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7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8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9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0" name="Rectangle 21"/>
          <p:cNvSpPr>
            <a:spLocks noChangeArrowheads="1"/>
          </p:cNvSpPr>
          <p:nvPr/>
        </p:nvSpPr>
        <p:spPr bwMode="auto">
          <a:xfrm>
            <a:off x="0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1" name="Rectangle 2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2" name="Rectangle 24"/>
          <p:cNvSpPr>
            <a:spLocks noChangeArrowheads="1"/>
          </p:cNvSpPr>
          <p:nvPr/>
        </p:nvSpPr>
        <p:spPr bwMode="auto">
          <a:xfrm>
            <a:off x="0" y="10726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3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4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6" name="Rectangle 3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7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8" name="Rectangle 9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9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0" name="Rectangle 12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1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2" name="Rectangle 15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3" name="Rectangle 1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4" name="Rectangle 18"/>
          <p:cNvSpPr>
            <a:spLocks noChangeArrowheads="1"/>
          </p:cNvSpPr>
          <p:nvPr/>
        </p:nvSpPr>
        <p:spPr bwMode="auto">
          <a:xfrm>
            <a:off x="0" y="11774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5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6" name="Rectangle 2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7" name="Rectangle 2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8" name="Rectangle 2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9" name="Rectangle 3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0" name="Rectangle 3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1" name="Rectangle 39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2" name="Rectangle 4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3" name="Rectangle 42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4" name="Rectangle 4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5" name="Rectangle 45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7" name="Rectangle 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8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9" name="Rectangle 6"/>
          <p:cNvSpPr>
            <a:spLocks noChangeArrowheads="1"/>
          </p:cNvSpPr>
          <p:nvPr/>
        </p:nvSpPr>
        <p:spPr bwMode="auto">
          <a:xfrm>
            <a:off x="0" y="11774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0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1" name="Rectangle 9"/>
          <p:cNvSpPr>
            <a:spLocks noChangeArrowheads="1"/>
          </p:cNvSpPr>
          <p:nvPr/>
        </p:nvSpPr>
        <p:spPr bwMode="auto">
          <a:xfrm>
            <a:off x="0" y="11202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2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3" name="Rectangle 12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4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5" name="Rectangle 1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6" name="Rectangle 2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7" name="Rectangle 2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8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9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0" name="Rectangle 30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1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2" name="Rectangle 33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3" name="Rectangle 3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5" name="Rectangle 3"/>
          <p:cNvSpPr>
            <a:spLocks noChangeArrowheads="1"/>
          </p:cNvSpPr>
          <p:nvPr/>
        </p:nvSpPr>
        <p:spPr bwMode="auto">
          <a:xfrm>
            <a:off x="0" y="8345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6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7" name="Rectangle 1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8" name="Rectangle 1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9" name="Rectangle 16"/>
          <p:cNvSpPr>
            <a:spLocks noChangeArrowheads="1"/>
          </p:cNvSpPr>
          <p:nvPr/>
        </p:nvSpPr>
        <p:spPr bwMode="auto">
          <a:xfrm>
            <a:off x="0" y="8821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0" name="Rectangle 1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1" name="Rectangle 19"/>
          <p:cNvSpPr>
            <a:spLocks noChangeArrowheads="1"/>
          </p:cNvSpPr>
          <p:nvPr/>
        </p:nvSpPr>
        <p:spPr bwMode="auto">
          <a:xfrm>
            <a:off x="0" y="8821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2" name="Rectangle 2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3" name="Rectangle 22"/>
          <p:cNvSpPr>
            <a:spLocks noChangeArrowheads="1"/>
          </p:cNvSpPr>
          <p:nvPr/>
        </p:nvSpPr>
        <p:spPr bwMode="auto">
          <a:xfrm>
            <a:off x="0" y="8821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4" name="Rectangle 2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5" name="Rectangle 25"/>
          <p:cNvSpPr>
            <a:spLocks noChangeArrowheads="1"/>
          </p:cNvSpPr>
          <p:nvPr/>
        </p:nvSpPr>
        <p:spPr bwMode="auto">
          <a:xfrm>
            <a:off x="0" y="11678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6" name="Rectangle 2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7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8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9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0" name="Rectangle 9"/>
          <p:cNvSpPr>
            <a:spLocks noChangeArrowheads="1"/>
          </p:cNvSpPr>
          <p:nvPr/>
        </p:nvSpPr>
        <p:spPr bwMode="auto">
          <a:xfrm>
            <a:off x="0" y="11964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1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2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3" name="Rectangle 15"/>
          <p:cNvSpPr>
            <a:spLocks noChangeArrowheads="1"/>
          </p:cNvSpPr>
          <p:nvPr/>
        </p:nvSpPr>
        <p:spPr bwMode="auto">
          <a:xfrm>
            <a:off x="0" y="11964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4" name="Rectangle 1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5" name="Rectangle 18"/>
          <p:cNvSpPr>
            <a:spLocks noChangeArrowheads="1"/>
          </p:cNvSpPr>
          <p:nvPr/>
        </p:nvSpPr>
        <p:spPr bwMode="auto">
          <a:xfrm>
            <a:off x="0" y="11551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6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7" name="Rectangle 21"/>
          <p:cNvSpPr>
            <a:spLocks noChangeArrowheads="1"/>
          </p:cNvSpPr>
          <p:nvPr/>
        </p:nvSpPr>
        <p:spPr bwMode="auto">
          <a:xfrm>
            <a:off x="0" y="8916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8" name="Rectangle 2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0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1" name="Rectangle 27"/>
          <p:cNvSpPr>
            <a:spLocks noChangeArrowheads="1"/>
          </p:cNvSpPr>
          <p:nvPr/>
        </p:nvSpPr>
        <p:spPr bwMode="auto">
          <a:xfrm>
            <a:off x="0" y="8916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2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3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4" name="Rectangle 3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5" name="Rectangle 4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6" name="Rectangle 45"/>
          <p:cNvSpPr>
            <a:spLocks noChangeArrowheads="1"/>
          </p:cNvSpPr>
          <p:nvPr/>
        </p:nvSpPr>
        <p:spPr bwMode="auto">
          <a:xfrm>
            <a:off x="0" y="1091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7" name="Rectangle 4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8" name="Rectangle 48"/>
          <p:cNvSpPr>
            <a:spLocks noChangeArrowheads="1"/>
          </p:cNvSpPr>
          <p:nvPr/>
        </p:nvSpPr>
        <p:spPr bwMode="auto">
          <a:xfrm>
            <a:off x="0" y="1091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9" name="Rectangle 5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60" name="Rectangle 51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61" name="Rectangle 5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62" name="Rectangle 54"/>
          <p:cNvSpPr>
            <a:spLocks noChangeArrowheads="1"/>
          </p:cNvSpPr>
          <p:nvPr/>
        </p:nvSpPr>
        <p:spPr bwMode="auto">
          <a:xfrm>
            <a:off x="0" y="10726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63" name="Rectangle 5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64" name="Rectangle 57"/>
          <p:cNvSpPr>
            <a:spLocks noChangeArrowheads="1"/>
          </p:cNvSpPr>
          <p:nvPr/>
        </p:nvSpPr>
        <p:spPr bwMode="auto">
          <a:xfrm>
            <a:off x="0" y="12440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65" name="Rectangle 5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66" name="Rectangle 60"/>
          <p:cNvSpPr>
            <a:spLocks noChangeArrowheads="1"/>
          </p:cNvSpPr>
          <p:nvPr/>
        </p:nvSpPr>
        <p:spPr bwMode="auto">
          <a:xfrm>
            <a:off x="0" y="8916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67" name="Rectangle 6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68" name="Rectangle 63"/>
          <p:cNvSpPr>
            <a:spLocks noChangeArrowheads="1"/>
          </p:cNvSpPr>
          <p:nvPr/>
        </p:nvSpPr>
        <p:spPr bwMode="auto">
          <a:xfrm>
            <a:off x="0" y="8916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569" name="Picture 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1111250"/>
            <a:ext cx="31718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70" name="Text Box 146"/>
          <p:cNvSpPr txBox="1">
            <a:spLocks noChangeArrowheads="1"/>
          </p:cNvSpPr>
          <p:nvPr/>
        </p:nvSpPr>
        <p:spPr bwMode="auto">
          <a:xfrm>
            <a:off x="9220200" y="1111250"/>
            <a:ext cx="3429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71" name="Text Box 147"/>
          <p:cNvSpPr txBox="1">
            <a:spLocks noChangeArrowheads="1"/>
          </p:cNvSpPr>
          <p:nvPr/>
        </p:nvSpPr>
        <p:spPr bwMode="auto">
          <a:xfrm>
            <a:off x="7620000" y="1416050"/>
            <a:ext cx="6858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0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Brane</a:t>
            </a: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72" name="Text Box 148"/>
          <p:cNvSpPr txBox="1">
            <a:spLocks noChangeArrowheads="1"/>
          </p:cNvSpPr>
          <p:nvPr/>
        </p:nvSpPr>
        <p:spPr bwMode="auto">
          <a:xfrm>
            <a:off x="8305800" y="1949450"/>
            <a:ext cx="7620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0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</a:t>
            </a: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73" name="Text Box 149"/>
          <p:cNvSpPr txBox="1">
            <a:spLocks noChangeArrowheads="1"/>
          </p:cNvSpPr>
          <p:nvPr/>
        </p:nvSpPr>
        <p:spPr bwMode="auto">
          <a:xfrm>
            <a:off x="8382000" y="2711450"/>
            <a:ext cx="14478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0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force</a:t>
            </a: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74" name="Text Box 150"/>
          <p:cNvSpPr txBox="1">
            <a:spLocks noChangeArrowheads="1"/>
          </p:cNvSpPr>
          <p:nvPr/>
        </p:nvSpPr>
        <p:spPr bwMode="auto">
          <a:xfrm>
            <a:off x="9601200" y="2101850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l-GR" sz="2600" b="1" baseline="3000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b="1" baseline="-2500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75" name="Text Box 153"/>
          <p:cNvSpPr txBox="1">
            <a:spLocks noChangeArrowheads="1"/>
          </p:cNvSpPr>
          <p:nvPr/>
        </p:nvSpPr>
        <p:spPr bwMode="auto">
          <a:xfrm>
            <a:off x="10096500" y="1492250"/>
            <a:ext cx="5715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l-GR" sz="2600" b="1" baseline="3000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600" b="1" baseline="-2500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76" name="TextBox 24"/>
          <p:cNvSpPr txBox="1">
            <a:spLocks noChangeArrowheads="1"/>
          </p:cNvSpPr>
          <p:nvPr/>
        </p:nvSpPr>
        <p:spPr bwMode="auto">
          <a:xfrm>
            <a:off x="2133600" y="1111250"/>
            <a:ext cx="5334000" cy="3444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indent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Attracted by the Shell-Universe a galaxy leads to the bending of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y</a:t>
            </a:r>
            <a:r>
              <a:rPr lang="en-US" sz="2000" b="1" baseline="-20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</a:t>
            </a:r>
            <a:r>
              <a:rPr lang="el-GR" sz="2000" b="1" baseline="50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local increment of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tension has the form: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δσ</a:t>
            </a:r>
            <a:r>
              <a:rPr lang="en-US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D(</a:t>
            </a:r>
            <a:r>
              <a:rPr lang="el-GR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Δξ</a:t>
            </a:r>
            <a:r>
              <a:rPr lang="en-US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baseline="50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endParaRPr lang="en-US" sz="20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l-GR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Laplasian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‘stiffness’ coefficient. The equation that describes the deformation of an elastic plate,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b="1" baseline="50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πκ</a:t>
            </a:r>
            <a:r>
              <a:rPr lang="en-US" sz="2000" b="1" baseline="50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baseline="-20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/8D ,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gives </a:t>
            </a:r>
            <a:r>
              <a:rPr lang="el-GR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δσ</a:t>
            </a:r>
            <a:r>
              <a:rPr lang="en-US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1/r</a:t>
            </a:r>
            <a:r>
              <a:rPr lang="en-US" sz="2000" b="1" baseline="50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Than the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Einstein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 in the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Newton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reduce to 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Δφ</a:t>
            </a:r>
            <a:r>
              <a:rPr lang="en-US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l-GR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l-GR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δσ</a:t>
            </a:r>
            <a:r>
              <a:rPr lang="en-US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T</a:t>
            </a:r>
            <a:r>
              <a:rPr lang="en-US" sz="2000" b="1" baseline="-20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.</a:t>
            </a:r>
            <a:endParaRPr lang="el-GR" sz="20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77" name="Date Placeholder 68"/>
          <p:cNvSpPr txBox="1">
            <a:spLocks noGrp="1"/>
          </p:cNvSpPr>
          <p:nvPr/>
        </p:nvSpPr>
        <p:spPr bwMode="auto">
          <a:xfrm>
            <a:off x="228600" y="7004050"/>
            <a:ext cx="279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sz="120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78" name="Footer Placeholder 8"/>
          <p:cNvSpPr txBox="1">
            <a:spLocks noGrp="1"/>
          </p:cNvSpPr>
          <p:nvPr/>
        </p:nvSpPr>
        <p:spPr bwMode="auto">
          <a:xfrm>
            <a:off x="3352800" y="7004050"/>
            <a:ext cx="40386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20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>
              <a:solidFill>
                <a:srgbClr val="8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Date Placeholder 1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Tbilisi - 27 Sep 2017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Footer Placeholder 1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LIGO Signals within a Braneworld Scenario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Slide Number Placeholder 90"/>
          <p:cNvSpPr>
            <a:spLocks noGrp="1"/>
          </p:cNvSpPr>
          <p:nvPr>
            <p:ph type="sldNum" sz="quarter" idx="12"/>
          </p:nvPr>
        </p:nvSpPr>
        <p:spPr>
          <a:xfrm>
            <a:off x="7645400" y="7004050"/>
            <a:ext cx="2489200" cy="401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– 22/</a:t>
            </a:r>
            <a:fld id="{C43D006F-374B-47D5-B6D3-0CAF8A67687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Rectangle 12"/>
          <p:cNvSpPr>
            <a:spLocks noChangeArrowheads="1"/>
          </p:cNvSpPr>
          <p:nvPr/>
        </p:nvSpPr>
        <p:spPr bwMode="auto">
          <a:xfrm>
            <a:off x="0" y="604034"/>
            <a:ext cx="2209800" cy="62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 of GWs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Linear GWs are Unobservable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Second-Order Perturbations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Might Make GWs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GWs Detection Efforts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Network of Interferometers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Detected After a Century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LIGO First-Run Events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spc="-28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Situation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Extra Dimensions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Large Extra Dimension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Brane Models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Standing Waves Braneworld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Cosmological Solution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Brane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Energy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Dark Matter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Radius of Shell-Universe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Diffractions From the Brane</a:t>
            </a: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 Placeholder 4"/>
          <p:cNvSpPr txBox="1">
            <a:spLocks/>
          </p:cNvSpPr>
          <p:nvPr/>
        </p:nvSpPr>
        <p:spPr bwMode="auto">
          <a:xfrm>
            <a:off x="0" y="6248400"/>
            <a:ext cx="2057400" cy="19685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826250"/>
            <a:ext cx="10668000" cy="7302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t"/>
          <a:lstStyle/>
          <a:p>
            <a:pPr indent="12700" algn="l">
              <a:lnSpc>
                <a:spcPct val="80000"/>
              </a:lnSpc>
              <a:defRPr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2133600" y="1187450"/>
            <a:ext cx="8534400" cy="5638800"/>
          </a:xfrm>
          <a:solidFill>
            <a:schemeClr val="bg1"/>
          </a:solidFill>
        </p:spPr>
        <p:txBody>
          <a:bodyPr tIns="91440" rIns="365760" bIns="0" anchor="t"/>
          <a:lstStyle/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 algn="just">
              <a:lnSpc>
                <a:spcPct val="80000"/>
              </a:lnSpc>
            </a:pPr>
            <a:endParaRPr lang="en-US" sz="2000" b="0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9107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3" name="Rectangle 14"/>
          <p:cNvSpPr>
            <a:spLocks noChangeArrowheads="1"/>
          </p:cNvSpPr>
          <p:nvPr/>
        </p:nvSpPr>
        <p:spPr bwMode="auto">
          <a:xfrm>
            <a:off x="0" y="11393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4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5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6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7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8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9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0" name="Rectangle 26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2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3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4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6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7" name="Rectangle 1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8" name="Rectangle 1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9" name="Rectangle 20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0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1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2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3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4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5" name="Rectangle 3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6" name="Rectangle 3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7" name="Rectangle 3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8" name="Rectangle 4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9" name="Rectangle 4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0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1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2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3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4" name="Rectangle 29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5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7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8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9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0" name="Rectangle 21"/>
          <p:cNvSpPr>
            <a:spLocks noChangeArrowheads="1"/>
          </p:cNvSpPr>
          <p:nvPr/>
        </p:nvSpPr>
        <p:spPr bwMode="auto">
          <a:xfrm>
            <a:off x="0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1" name="Rectangle 2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2" name="Rectangle 24"/>
          <p:cNvSpPr>
            <a:spLocks noChangeArrowheads="1"/>
          </p:cNvSpPr>
          <p:nvPr/>
        </p:nvSpPr>
        <p:spPr bwMode="auto">
          <a:xfrm>
            <a:off x="0" y="10726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3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4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6" name="Rectangle 3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7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8" name="Rectangle 9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9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0" name="Rectangle 12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1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2" name="Rectangle 15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3" name="Rectangle 1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4" name="Rectangle 18"/>
          <p:cNvSpPr>
            <a:spLocks noChangeArrowheads="1"/>
          </p:cNvSpPr>
          <p:nvPr/>
        </p:nvSpPr>
        <p:spPr bwMode="auto">
          <a:xfrm>
            <a:off x="0" y="11774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5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6" name="Rectangle 2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7" name="Rectangle 2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8" name="Rectangle 2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9" name="Rectangle 3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0" name="Rectangle 3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1" name="Rectangle 39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2" name="Rectangle 4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3" name="Rectangle 42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4" name="Rectangle 4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5" name="Rectangle 45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7" name="Rectangle 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8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9" name="Rectangle 6"/>
          <p:cNvSpPr>
            <a:spLocks noChangeArrowheads="1"/>
          </p:cNvSpPr>
          <p:nvPr/>
        </p:nvSpPr>
        <p:spPr bwMode="auto">
          <a:xfrm>
            <a:off x="0" y="11774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0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1" name="Rectangle 9"/>
          <p:cNvSpPr>
            <a:spLocks noChangeArrowheads="1"/>
          </p:cNvSpPr>
          <p:nvPr/>
        </p:nvSpPr>
        <p:spPr bwMode="auto">
          <a:xfrm>
            <a:off x="0" y="11202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2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3" name="Rectangle 12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4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5" name="Rectangle 1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6" name="Rectangle 2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7" name="Rectangle 2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8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9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0" name="Rectangle 30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1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2" name="Rectangle 33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3" name="Rectangle 3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6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7" name="Rectangle 1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8" name="Rectangle 1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9" name="Rectangle 16"/>
          <p:cNvSpPr>
            <a:spLocks noChangeArrowheads="1"/>
          </p:cNvSpPr>
          <p:nvPr/>
        </p:nvSpPr>
        <p:spPr bwMode="auto">
          <a:xfrm>
            <a:off x="0" y="8821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0" name="Rectangle 1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1" name="Rectangle 19"/>
          <p:cNvSpPr>
            <a:spLocks noChangeArrowheads="1"/>
          </p:cNvSpPr>
          <p:nvPr/>
        </p:nvSpPr>
        <p:spPr bwMode="auto">
          <a:xfrm>
            <a:off x="0" y="8821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2" name="Rectangle 2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3" name="Rectangle 22"/>
          <p:cNvSpPr>
            <a:spLocks noChangeArrowheads="1"/>
          </p:cNvSpPr>
          <p:nvPr/>
        </p:nvSpPr>
        <p:spPr bwMode="auto">
          <a:xfrm>
            <a:off x="0" y="8821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4" name="Rectangle 2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5" name="Rectangle 25"/>
          <p:cNvSpPr>
            <a:spLocks noChangeArrowheads="1"/>
          </p:cNvSpPr>
          <p:nvPr/>
        </p:nvSpPr>
        <p:spPr bwMode="auto">
          <a:xfrm>
            <a:off x="0" y="11678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6" name="Rectangle 2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7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8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9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0" name="Rectangle 9"/>
          <p:cNvSpPr>
            <a:spLocks noChangeArrowheads="1"/>
          </p:cNvSpPr>
          <p:nvPr/>
        </p:nvSpPr>
        <p:spPr bwMode="auto">
          <a:xfrm>
            <a:off x="0" y="11964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1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2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3" name="Rectangle 15"/>
          <p:cNvSpPr>
            <a:spLocks noChangeArrowheads="1"/>
          </p:cNvSpPr>
          <p:nvPr/>
        </p:nvSpPr>
        <p:spPr bwMode="auto">
          <a:xfrm>
            <a:off x="0" y="11964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4" name="Rectangle 1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5" name="Rectangle 18"/>
          <p:cNvSpPr>
            <a:spLocks noChangeArrowheads="1"/>
          </p:cNvSpPr>
          <p:nvPr/>
        </p:nvSpPr>
        <p:spPr bwMode="auto">
          <a:xfrm>
            <a:off x="0" y="11551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6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7" name="Rectangle 21"/>
          <p:cNvSpPr>
            <a:spLocks noChangeArrowheads="1"/>
          </p:cNvSpPr>
          <p:nvPr/>
        </p:nvSpPr>
        <p:spPr bwMode="auto">
          <a:xfrm>
            <a:off x="0" y="8916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8" name="Rectangle 2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0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1" name="Rectangle 27"/>
          <p:cNvSpPr>
            <a:spLocks noChangeArrowheads="1"/>
          </p:cNvSpPr>
          <p:nvPr/>
        </p:nvSpPr>
        <p:spPr bwMode="auto">
          <a:xfrm>
            <a:off x="0" y="8916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2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3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4" name="Rectangle 3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5" name="Rectangle 4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6" name="Rectangle 45"/>
          <p:cNvSpPr>
            <a:spLocks noChangeArrowheads="1"/>
          </p:cNvSpPr>
          <p:nvPr/>
        </p:nvSpPr>
        <p:spPr bwMode="auto">
          <a:xfrm>
            <a:off x="0" y="1091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7" name="Rectangle 4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8" name="Rectangle 48"/>
          <p:cNvSpPr>
            <a:spLocks noChangeArrowheads="1"/>
          </p:cNvSpPr>
          <p:nvPr/>
        </p:nvSpPr>
        <p:spPr bwMode="auto">
          <a:xfrm>
            <a:off x="0" y="1091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9" name="Rectangle 5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61" name="Rectangle 5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62" name="Rectangle 54"/>
          <p:cNvSpPr>
            <a:spLocks noChangeArrowheads="1"/>
          </p:cNvSpPr>
          <p:nvPr/>
        </p:nvSpPr>
        <p:spPr bwMode="auto">
          <a:xfrm>
            <a:off x="0" y="10726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63" name="Rectangle 5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64" name="Rectangle 57"/>
          <p:cNvSpPr>
            <a:spLocks noChangeArrowheads="1"/>
          </p:cNvSpPr>
          <p:nvPr/>
        </p:nvSpPr>
        <p:spPr bwMode="auto">
          <a:xfrm>
            <a:off x="0" y="12440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65" name="Rectangle 5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66" name="Rectangle 60"/>
          <p:cNvSpPr>
            <a:spLocks noChangeArrowheads="1"/>
          </p:cNvSpPr>
          <p:nvPr/>
        </p:nvSpPr>
        <p:spPr bwMode="auto">
          <a:xfrm>
            <a:off x="0" y="8916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67" name="Rectangle 6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76" name="TextBox 24"/>
          <p:cNvSpPr txBox="1">
            <a:spLocks noChangeArrowheads="1"/>
          </p:cNvSpPr>
          <p:nvPr/>
        </p:nvSpPr>
        <p:spPr bwMode="auto">
          <a:xfrm>
            <a:off x="2133600" y="1187451"/>
            <a:ext cx="4038600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indent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gravitational pulse can make a shortcut </a:t>
            </a:r>
            <a:r>
              <a:rPr lang="en-GB" sz="2000" b="1" dirty="0" smtClean="0">
                <a:solidFill>
                  <a:srgbClr val="2E10E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between the source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and the observer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while the distance travelled by the photons on the spherical brane is represented by an arc length </a:t>
            </a:r>
            <a:r>
              <a:rPr lang="en-GB" sz="2000" b="1" dirty="0" smtClean="0">
                <a:solidFill>
                  <a:srgbClr val="2E10E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The distance excess due to the curvature of the brane 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x = L – d ≈ R</a:t>
            </a:r>
            <a:r>
              <a:rPr lang="it-IT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it-IT" sz="2000" b="1" baseline="50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/24,</a:t>
            </a:r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it-IT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en-US" sz="2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≈ </a:t>
            </a:r>
            <a:r>
              <a:rPr 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d/R</a:t>
            </a:r>
            <a:r>
              <a:rPr lang="en-US" sz="2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is the central angle. </a:t>
            </a:r>
            <a:endParaRPr lang="el-GR" sz="20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77" name="Date Placeholder 68"/>
          <p:cNvSpPr txBox="1">
            <a:spLocks noGrp="1"/>
          </p:cNvSpPr>
          <p:nvPr/>
        </p:nvSpPr>
        <p:spPr bwMode="auto">
          <a:xfrm>
            <a:off x="228600" y="7004050"/>
            <a:ext cx="279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sz="120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78" name="Footer Placeholder 8"/>
          <p:cNvSpPr txBox="1">
            <a:spLocks noGrp="1"/>
          </p:cNvSpPr>
          <p:nvPr/>
        </p:nvSpPr>
        <p:spPr bwMode="auto">
          <a:xfrm>
            <a:off x="3352800" y="7004050"/>
            <a:ext cx="40386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20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>
              <a:solidFill>
                <a:srgbClr val="8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2" name="Picture 151" descr="Fig_Curva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4899" y="1187450"/>
            <a:ext cx="4383101" cy="2819400"/>
          </a:xfrm>
          <a:prstGeom prst="rect">
            <a:avLst/>
          </a:prstGeom>
        </p:spPr>
      </p:pic>
      <p:sp>
        <p:nvSpPr>
          <p:cNvPr id="153" name="TextBox 24"/>
          <p:cNvSpPr txBox="1">
            <a:spLocks noChangeArrowheads="1"/>
          </p:cNvSpPr>
          <p:nvPr/>
        </p:nvSpPr>
        <p:spPr bwMode="auto">
          <a:xfrm>
            <a:off x="2133600" y="3930650"/>
            <a:ext cx="8229600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indent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In the case of the </a:t>
            </a:r>
            <a:r>
              <a:rPr lang="en-GB" sz="2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Fermi GBM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transient, which arrived </a:t>
            </a:r>
            <a:r>
              <a:rPr lang="el-GR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 = 0.4 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later relative to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GW150914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one can find,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 ≈ </a:t>
            </a:r>
            <a:r>
              <a:rPr lang="it-IT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it-IT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km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         d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≈ </a:t>
            </a:r>
            <a:r>
              <a:rPr lang="it-IT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it-IT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it-IT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         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 ≈ </a:t>
            </a:r>
            <a:r>
              <a:rPr lang="it-IT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it-IT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km ,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which is much larger than the radius of the observable universe (Hubble sphere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 = R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/R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). Then we get the constraint on the spatial curvature density of our Universe </a:t>
            </a:r>
            <a:r>
              <a:rPr lang="it-IT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l-GR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b="1" baseline="-2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| = |-1/R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| &lt; </a:t>
            </a:r>
            <a:r>
              <a:rPr lang="it-IT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-14</a:t>
            </a:r>
            <a:r>
              <a:rPr lang="it-IT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which is much stringent than the one deduced by </a:t>
            </a:r>
            <a:r>
              <a:rPr lang="en-GB" sz="2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PLANK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l-GR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b="1" baseline="-2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|&lt; 0.005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6" name="TextBox 17"/>
          <p:cNvSpPr txBox="1">
            <a:spLocks noChangeArrowheads="1"/>
          </p:cNvSpPr>
          <p:nvPr/>
        </p:nvSpPr>
        <p:spPr bwMode="auto">
          <a:xfrm>
            <a:off x="2057400" y="273050"/>
            <a:ext cx="556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GB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Radius of Shell-Universe</a:t>
            </a:r>
            <a:endParaRPr lang="en-US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Box 24"/>
          <p:cNvSpPr txBox="1">
            <a:spLocks noChangeArrowheads="1"/>
          </p:cNvSpPr>
          <p:nvPr/>
        </p:nvSpPr>
        <p:spPr bwMode="auto">
          <a:xfrm>
            <a:off x="2133600" y="6456918"/>
            <a:ext cx="8534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indent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it-IT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it-IT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M.Gogberashvili</a:t>
            </a:r>
            <a:r>
              <a:rPr lang="it-IT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A.Sakharov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E.Sarkisyan-Grinbaum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Phys.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B763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(2016) 397</a:t>
            </a:r>
            <a:endParaRPr lang="el-GR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Date Placeholder 1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Tbilisi - 27 Sep 2017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Footer Placeholder 1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LIGO Signals within a Braneworld Scenario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Slide Number Placeholder 90"/>
          <p:cNvSpPr>
            <a:spLocks noGrp="1"/>
          </p:cNvSpPr>
          <p:nvPr>
            <p:ph type="sldNum" sz="quarter" idx="12"/>
          </p:nvPr>
        </p:nvSpPr>
        <p:spPr>
          <a:xfrm>
            <a:off x="7645400" y="7004050"/>
            <a:ext cx="2489200" cy="401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– 22/</a:t>
            </a:r>
            <a:fld id="{C43D006F-374B-47D5-B6D3-0CAF8A67687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21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Rectangle 12"/>
          <p:cNvSpPr>
            <a:spLocks noChangeArrowheads="1"/>
          </p:cNvSpPr>
          <p:nvPr/>
        </p:nvSpPr>
        <p:spPr bwMode="auto">
          <a:xfrm>
            <a:off x="0" y="604034"/>
            <a:ext cx="2209800" cy="62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 of GWs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Linear GWs are Unobservable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Second-Order Perturbations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Might Make GWs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GWs Detection Efforts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Network of Interferometers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Detected After a Century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LIGO First-Run Events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spc="-28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Situation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Extra Dimensions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Large Extra Dimension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Brane Models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Standing Waves Braneworld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Cosmological Solution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Brane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Energy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Matter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Radius of Shell-Universe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Diffractions From the Brane</a:t>
            </a: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 Placeholder 4"/>
          <p:cNvSpPr txBox="1">
            <a:spLocks/>
          </p:cNvSpPr>
          <p:nvPr/>
        </p:nvSpPr>
        <p:spPr bwMode="auto">
          <a:xfrm>
            <a:off x="0" y="6553200"/>
            <a:ext cx="2057400" cy="19685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826250"/>
            <a:ext cx="10668000" cy="7302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t"/>
          <a:lstStyle/>
          <a:p>
            <a:pPr indent="12700" algn="l">
              <a:lnSpc>
                <a:spcPct val="80000"/>
              </a:lnSpc>
              <a:defRPr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2133600" y="1187450"/>
            <a:ext cx="8534400" cy="5638800"/>
          </a:xfrm>
          <a:solidFill>
            <a:schemeClr val="bg1"/>
          </a:solidFill>
        </p:spPr>
        <p:txBody>
          <a:bodyPr tIns="91440" rIns="365760" bIns="0" anchor="t"/>
          <a:lstStyle/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>
              <a:lnSpc>
                <a:spcPct val="80000"/>
              </a:lnSpc>
            </a:pPr>
            <a:endPara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 algn="just">
              <a:lnSpc>
                <a:spcPct val="80000"/>
              </a:lnSpc>
            </a:pPr>
            <a:endParaRPr lang="en-US" sz="2000" b="0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Box 17"/>
          <p:cNvSpPr txBox="1">
            <a:spLocks noChangeArrowheads="1"/>
          </p:cNvSpPr>
          <p:nvPr/>
        </p:nvSpPr>
        <p:spPr bwMode="auto">
          <a:xfrm>
            <a:off x="2057400" y="27305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GB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Diffractions From the Brane</a:t>
            </a:r>
            <a:endParaRPr lang="en-US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9107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3" name="Rectangle 14"/>
          <p:cNvSpPr>
            <a:spLocks noChangeArrowheads="1"/>
          </p:cNvSpPr>
          <p:nvPr/>
        </p:nvSpPr>
        <p:spPr bwMode="auto">
          <a:xfrm>
            <a:off x="0" y="11393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4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5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6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7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8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9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0" name="Rectangle 26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2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3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4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6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7" name="Rectangle 1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8" name="Rectangle 1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9" name="Rectangle 20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0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1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2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3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4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5" name="Rectangle 3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6" name="Rectangle 3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7" name="Rectangle 3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8" name="Rectangle 4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9" name="Rectangle 4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0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1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2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3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4" name="Rectangle 29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5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7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8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9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0" name="Rectangle 21"/>
          <p:cNvSpPr>
            <a:spLocks noChangeArrowheads="1"/>
          </p:cNvSpPr>
          <p:nvPr/>
        </p:nvSpPr>
        <p:spPr bwMode="auto">
          <a:xfrm>
            <a:off x="0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1" name="Rectangle 2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2" name="Rectangle 24"/>
          <p:cNvSpPr>
            <a:spLocks noChangeArrowheads="1"/>
          </p:cNvSpPr>
          <p:nvPr/>
        </p:nvSpPr>
        <p:spPr bwMode="auto">
          <a:xfrm>
            <a:off x="0" y="10726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3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4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6" name="Rectangle 3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7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8" name="Rectangle 9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9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0" name="Rectangle 12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1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2" name="Rectangle 15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3" name="Rectangle 1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4" name="Rectangle 18"/>
          <p:cNvSpPr>
            <a:spLocks noChangeArrowheads="1"/>
          </p:cNvSpPr>
          <p:nvPr/>
        </p:nvSpPr>
        <p:spPr bwMode="auto">
          <a:xfrm>
            <a:off x="0" y="11774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5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6" name="Rectangle 2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7" name="Rectangle 2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8" name="Rectangle 2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99" name="Rectangle 3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0" name="Rectangle 3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1" name="Rectangle 39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2" name="Rectangle 4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3" name="Rectangle 42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4" name="Rectangle 4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5" name="Rectangle 45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7" name="Rectangle 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8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09" name="Rectangle 6"/>
          <p:cNvSpPr>
            <a:spLocks noChangeArrowheads="1"/>
          </p:cNvSpPr>
          <p:nvPr/>
        </p:nvSpPr>
        <p:spPr bwMode="auto">
          <a:xfrm>
            <a:off x="0" y="11774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0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1" name="Rectangle 9"/>
          <p:cNvSpPr>
            <a:spLocks noChangeArrowheads="1"/>
          </p:cNvSpPr>
          <p:nvPr/>
        </p:nvSpPr>
        <p:spPr bwMode="auto">
          <a:xfrm>
            <a:off x="0" y="11202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2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3" name="Rectangle 12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4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5" name="Rectangle 1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6" name="Rectangle 2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7" name="Rectangle 2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8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19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0" name="Rectangle 30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1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2" name="Rectangle 33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3" name="Rectangle 3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5" name="Rectangle 3"/>
          <p:cNvSpPr>
            <a:spLocks noChangeArrowheads="1"/>
          </p:cNvSpPr>
          <p:nvPr/>
        </p:nvSpPr>
        <p:spPr bwMode="auto">
          <a:xfrm>
            <a:off x="533400" y="8503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6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7" name="Rectangle 1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8" name="Rectangle 1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29" name="Rectangle 16"/>
          <p:cNvSpPr>
            <a:spLocks noChangeArrowheads="1"/>
          </p:cNvSpPr>
          <p:nvPr/>
        </p:nvSpPr>
        <p:spPr bwMode="auto">
          <a:xfrm>
            <a:off x="0" y="8821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0" name="Rectangle 1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1" name="Rectangle 19"/>
          <p:cNvSpPr>
            <a:spLocks noChangeArrowheads="1"/>
          </p:cNvSpPr>
          <p:nvPr/>
        </p:nvSpPr>
        <p:spPr bwMode="auto">
          <a:xfrm>
            <a:off x="0" y="8821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2" name="Rectangle 2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3" name="Rectangle 22"/>
          <p:cNvSpPr>
            <a:spLocks noChangeArrowheads="1"/>
          </p:cNvSpPr>
          <p:nvPr/>
        </p:nvSpPr>
        <p:spPr bwMode="auto">
          <a:xfrm>
            <a:off x="0" y="8821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4" name="Rectangle 2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5" name="Rectangle 25"/>
          <p:cNvSpPr>
            <a:spLocks noChangeArrowheads="1"/>
          </p:cNvSpPr>
          <p:nvPr/>
        </p:nvSpPr>
        <p:spPr bwMode="auto">
          <a:xfrm>
            <a:off x="0" y="11678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6" name="Rectangle 2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7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8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9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0" name="Rectangle 9"/>
          <p:cNvSpPr>
            <a:spLocks noChangeArrowheads="1"/>
          </p:cNvSpPr>
          <p:nvPr/>
        </p:nvSpPr>
        <p:spPr bwMode="auto">
          <a:xfrm>
            <a:off x="0" y="11964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1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2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3" name="Rectangle 15"/>
          <p:cNvSpPr>
            <a:spLocks noChangeArrowheads="1"/>
          </p:cNvSpPr>
          <p:nvPr/>
        </p:nvSpPr>
        <p:spPr bwMode="auto">
          <a:xfrm>
            <a:off x="0" y="11964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4" name="Rectangle 1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6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7" name="Rectangle 21"/>
          <p:cNvSpPr>
            <a:spLocks noChangeArrowheads="1"/>
          </p:cNvSpPr>
          <p:nvPr/>
        </p:nvSpPr>
        <p:spPr bwMode="auto">
          <a:xfrm>
            <a:off x="0" y="8916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48" name="Rectangle 2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0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1" name="Rectangle 27"/>
          <p:cNvSpPr>
            <a:spLocks noChangeArrowheads="1"/>
          </p:cNvSpPr>
          <p:nvPr/>
        </p:nvSpPr>
        <p:spPr bwMode="auto">
          <a:xfrm>
            <a:off x="0" y="8916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2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3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4" name="Rectangle 3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5" name="Rectangle 4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6" name="Rectangle 45"/>
          <p:cNvSpPr>
            <a:spLocks noChangeArrowheads="1"/>
          </p:cNvSpPr>
          <p:nvPr/>
        </p:nvSpPr>
        <p:spPr bwMode="auto">
          <a:xfrm>
            <a:off x="0" y="1091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7" name="Rectangle 4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8" name="Rectangle 48"/>
          <p:cNvSpPr>
            <a:spLocks noChangeArrowheads="1"/>
          </p:cNvSpPr>
          <p:nvPr/>
        </p:nvSpPr>
        <p:spPr bwMode="auto">
          <a:xfrm>
            <a:off x="0" y="1091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59" name="Rectangle 5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61" name="Rectangle 5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62" name="Rectangle 54"/>
          <p:cNvSpPr>
            <a:spLocks noChangeArrowheads="1"/>
          </p:cNvSpPr>
          <p:nvPr/>
        </p:nvSpPr>
        <p:spPr bwMode="auto">
          <a:xfrm>
            <a:off x="0" y="10726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63" name="Rectangle 5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64" name="Rectangle 57"/>
          <p:cNvSpPr>
            <a:spLocks noChangeArrowheads="1"/>
          </p:cNvSpPr>
          <p:nvPr/>
        </p:nvSpPr>
        <p:spPr bwMode="auto">
          <a:xfrm>
            <a:off x="0" y="12440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65" name="Rectangle 5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66" name="Rectangle 60"/>
          <p:cNvSpPr>
            <a:spLocks noChangeArrowheads="1"/>
          </p:cNvSpPr>
          <p:nvPr/>
        </p:nvSpPr>
        <p:spPr bwMode="auto">
          <a:xfrm>
            <a:off x="0" y="8916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67" name="Rectangle 6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76" name="TextBox 24"/>
          <p:cNvSpPr txBox="1">
            <a:spLocks noChangeArrowheads="1"/>
          </p:cNvSpPr>
          <p:nvPr/>
        </p:nvSpPr>
        <p:spPr bwMode="auto">
          <a:xfrm>
            <a:off x="2133600" y="1187451"/>
            <a:ext cx="8382000" cy="304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indent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Zero mode gravitons with the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wavelength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λ &lt; ε 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GB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l-GR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="1" baseline="50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1/2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width and </a:t>
            </a:r>
            <a:r>
              <a:rPr lang="el-GR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l-GR" sz="2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is the bulk cosmological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constant) can be reflected from the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walls. 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For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diffraction angle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use the analogy with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-rays,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it-IT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it-IT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+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 = x/L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where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is the coordinate along the interference pattern and </a:t>
            </a:r>
            <a:r>
              <a:rPr lang="en-GB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δ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is the asymmetric diffraction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parameter). For the distribution of intensity produced by a single-slit diffraction,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I(x) = A</a:t>
            </a:r>
            <a:r>
              <a:rPr lang="it-IT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(sin β/β)</a:t>
            </a:r>
            <a:r>
              <a:rPr lang="it-IT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where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 &lt; 1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is the amplitude of the plane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GW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s, </a:t>
            </a:r>
            <a:r>
              <a:rPr 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l-GR" sz="2000" b="1" baseline="-20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αβ</a:t>
            </a:r>
            <a:r>
              <a:rPr 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= A C</a:t>
            </a:r>
            <a:r>
              <a:rPr lang="el-GR" sz="2000" b="1" baseline="-20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αβ</a:t>
            </a:r>
            <a:r>
              <a:rPr lang="en-US" sz="2000" b="1" baseline="-20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sin (k</a:t>
            </a:r>
            <a:r>
              <a:rPr lang="en-GB" sz="2000" baseline="-25000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β(x) = ε</a:t>
            </a:r>
            <a:r>
              <a:rPr lang="en-GB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 sin</a:t>
            </a:r>
            <a:r>
              <a:rPr lang="en-GB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φ/λ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For the minima of intensity: </a:t>
            </a:r>
          </a:p>
          <a:p>
            <a:pPr algn="ctr">
              <a:buNone/>
            </a:pP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β(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 - β(0) =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N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≈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 </a:t>
            </a:r>
            <a:r>
              <a:rPr lang="en-GB" sz="2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cos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</a:t>
            </a:r>
            <a:r>
              <a:rPr lang="it-IT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δ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is a integer and we suppose: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λ/ ε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~ M</a:t>
            </a:r>
            <a:r>
              <a:rPr lang="en-US" sz="2000" b="1" baseline="-2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2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baseline="-20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≈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-15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δ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-18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l-GR" sz="20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77" name="Date Placeholder 68"/>
          <p:cNvSpPr txBox="1">
            <a:spLocks noGrp="1"/>
          </p:cNvSpPr>
          <p:nvPr/>
        </p:nvSpPr>
        <p:spPr bwMode="auto">
          <a:xfrm>
            <a:off x="228600" y="7004050"/>
            <a:ext cx="279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sz="120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78" name="Footer Placeholder 8"/>
          <p:cNvSpPr txBox="1">
            <a:spLocks noGrp="1"/>
          </p:cNvSpPr>
          <p:nvPr/>
        </p:nvSpPr>
        <p:spPr bwMode="auto">
          <a:xfrm>
            <a:off x="3352800" y="7004050"/>
            <a:ext cx="40386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20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>
              <a:solidFill>
                <a:srgbClr val="8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TextBox 24"/>
          <p:cNvSpPr txBox="1">
            <a:spLocks noChangeArrowheads="1"/>
          </p:cNvSpPr>
          <p:nvPr/>
        </p:nvSpPr>
        <p:spPr bwMode="auto">
          <a:xfrm>
            <a:off x="2133600" y="4198481"/>
            <a:ext cx="4138612" cy="22467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indent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The coordinate of intensity minimums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= 2 δ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GB" sz="2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λNL</a:t>
            </a:r>
            <a:r>
              <a:rPr lang="it-IT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/ε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Due to moving with the velocity of </a:t>
            </a:r>
            <a:r>
              <a:rPr lang="en-GB" sz="2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Earth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b="1" baseline="5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km/s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 the resulting strain,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0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GW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(t) </a:t>
            </a:r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GB" sz="2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Δl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/l = ΔI, </a:t>
            </a:r>
          </a:p>
          <a:p>
            <a:pPr algn="just">
              <a:spcBef>
                <a:spcPts val="0"/>
              </a:spcBef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(distance between  mirrors </a:t>
            </a:r>
            <a:r>
              <a:rPr lang="en-GB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≈ </a:t>
            </a:r>
            <a:r>
              <a:rPr lang="en-GB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) imitates the event </a:t>
            </a:r>
            <a:r>
              <a:rPr lang="en-GB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GW150914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[1]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GB" sz="20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4" name="Picture 143" descr="Fig_Diffra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2212" y="4176678"/>
            <a:ext cx="4395788" cy="2276181"/>
          </a:xfrm>
          <a:prstGeom prst="rect">
            <a:avLst/>
          </a:prstGeom>
        </p:spPr>
      </p:pic>
      <p:sp>
        <p:nvSpPr>
          <p:cNvPr id="145" name="TextBox 24"/>
          <p:cNvSpPr txBox="1">
            <a:spLocks noChangeArrowheads="1"/>
          </p:cNvSpPr>
          <p:nvPr/>
        </p:nvSpPr>
        <p:spPr bwMode="auto">
          <a:xfrm>
            <a:off x="2209800" y="6426140"/>
            <a:ext cx="82296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indent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 Gogberashvili 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Midodashvili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n-NO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Europhys. Lett. </a:t>
            </a:r>
            <a:r>
              <a:rPr lang="nn-NO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114</a:t>
            </a:r>
            <a:r>
              <a:rPr lang="nn-NO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(2016) 50008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Date Placeholder 1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Tbilisi - 27 Sep 2017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Footer Placeholder 1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LIGO Signals within a Braneworld Scenario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Slide Number Placeholder 90"/>
          <p:cNvSpPr>
            <a:spLocks noGrp="1"/>
          </p:cNvSpPr>
          <p:nvPr>
            <p:ph type="sldNum" sz="quarter" idx="12"/>
          </p:nvPr>
        </p:nvSpPr>
        <p:spPr>
          <a:xfrm>
            <a:off x="7645400" y="7004050"/>
            <a:ext cx="2489200" cy="401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– 22/</a:t>
            </a:r>
            <a:fld id="{C43D006F-374B-47D5-B6D3-0CAF8A67687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Rectangle 12"/>
          <p:cNvSpPr>
            <a:spLocks noChangeArrowheads="1"/>
          </p:cNvSpPr>
          <p:nvPr/>
        </p:nvSpPr>
        <p:spPr bwMode="auto">
          <a:xfrm>
            <a:off x="0" y="604034"/>
            <a:ext cx="2209800" cy="62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 of GWs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Linear GWs are Unobservable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Second-Order Perturbations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Might Make GWs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GWs Detection Efforts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Network of Interferometers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Detected After a Century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LIGO First-Run Events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spc="-28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Situation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Extra Dimensions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Large Extra Dimension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Brane Models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Standing Waves Braneworld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Cosmological Solution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Brane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Energy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Matter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Radius of Shell-Universe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Diffractions From the Brane</a:t>
            </a:r>
            <a:endParaRPr lang="en-US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 descr="http://r.hswstatic.com/w_907/gif/gravitational-waves-third-detection-lead-croppe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68000" cy="7564437"/>
          </a:xfrm>
          <a:prstGeom prst="rect">
            <a:avLst/>
          </a:prstGeom>
          <a:noFill/>
        </p:spPr>
      </p:pic>
      <p:sp>
        <p:nvSpPr>
          <p:cNvPr id="36866" name="AutoShape 2" descr="https://media.newyorker.com/photos/5909740a019dfc3494ea27fd/master/w_727,c_limit/Twilley-Gravitational-Waves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8" name="AutoShape 4" descr="https://media.newyorker.com/photos/5909740a019dfc3494ea27fd/master/w_727,c_limit/Twilley-Gravitational-Waves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0" name="AutoShape 6" descr="https://media.newyorker.com/photos/5909740a019dfc3494ea27fd/master/w_727,c_limit/Twilley-Gravitational-Waves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501650"/>
            <a:ext cx="9448800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 indent="0" algn="ctr">
              <a:buClr>
                <a:srgbClr val="FF3399"/>
              </a:buClr>
              <a:buNone/>
            </a:pPr>
            <a:r>
              <a:rPr lang="en-GB" sz="6600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</a:p>
          <a:p>
            <a:pPr marL="12700" indent="0" algn="ctr">
              <a:buClr>
                <a:srgbClr val="FF3399"/>
              </a:buClr>
              <a:buNone/>
            </a:pPr>
            <a:endParaRPr lang="en-GB" sz="2400" i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indent="0" algn="ctr">
              <a:buClr>
                <a:srgbClr val="FF3399"/>
              </a:buClr>
              <a:buNone/>
            </a:pPr>
            <a:endParaRPr lang="en-GB" sz="1000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387350" algn="just">
              <a:buClr>
                <a:srgbClr val="FF3399"/>
              </a:buClr>
              <a:buFont typeface="Wingdings" pitchFamily="2" charset="2"/>
              <a:buChar char="v"/>
            </a:pPr>
            <a:r>
              <a:rPr lang="en-GB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Short reviews on </a:t>
            </a:r>
            <a:r>
              <a:rPr lang="en-GB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GW</a:t>
            </a:r>
            <a:r>
              <a:rPr lang="en-GB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 and </a:t>
            </a:r>
            <a:r>
              <a:rPr lang="en-GB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rane Models </a:t>
            </a:r>
            <a:r>
              <a:rPr lang="en-GB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were done.</a:t>
            </a:r>
          </a:p>
          <a:p>
            <a:pPr marL="12700" indent="0" algn="just">
              <a:buClr>
                <a:srgbClr val="FF3399"/>
              </a:buClr>
              <a:buNone/>
            </a:pPr>
            <a:endParaRPr lang="en-GB" sz="1000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387350" algn="just">
              <a:buClr>
                <a:srgbClr val="FF3399"/>
              </a:buClr>
              <a:buFont typeface="Wingdings" pitchFamily="2" charset="2"/>
              <a:buChar char="v"/>
            </a:pPr>
            <a:r>
              <a:rPr lang="en-GB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GW</a:t>
            </a:r>
            <a:r>
              <a:rPr lang="en-GB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 can be reflected from the brane walls and form an interference pattern.</a:t>
            </a: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GB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LIGO</a:t>
            </a:r>
            <a:r>
              <a:rPr lang="en-GB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signals possibly are manifestations of interference of burst </a:t>
            </a:r>
            <a:r>
              <a:rPr lang="en-GB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GW</a:t>
            </a:r>
            <a:r>
              <a:rPr lang="en-GB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s, for example in the </a:t>
            </a:r>
            <a:r>
              <a:rPr lang="en-GB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Standing Wave </a:t>
            </a:r>
            <a:r>
              <a:rPr lang="en-GB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Braneworld</a:t>
            </a:r>
            <a:r>
              <a:rPr lang="en-GB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scenario.</a:t>
            </a:r>
          </a:p>
          <a:p>
            <a:pPr marL="12700" indent="0" algn="just">
              <a:buClr>
                <a:srgbClr val="FF3399"/>
              </a:buClr>
              <a:buNone/>
            </a:pPr>
            <a:endParaRPr lang="en-GB" sz="1000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387350" algn="just">
              <a:buClr>
                <a:srgbClr val="FF3399"/>
              </a:buClr>
              <a:buFont typeface="Wingdings" pitchFamily="2" charset="2"/>
              <a:buChar char="v"/>
            </a:pPr>
            <a:r>
              <a:rPr lang="en-GB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Assuming that the </a:t>
            </a:r>
            <a:r>
              <a:rPr lang="en-GB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Fermi GBM </a:t>
            </a:r>
            <a:r>
              <a:rPr lang="en-GB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transient was follow-up of </a:t>
            </a:r>
            <a:r>
              <a:rPr lang="en-GB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GW150914</a:t>
            </a:r>
            <a:r>
              <a:rPr lang="en-GB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a bound on the spatial curvature in the </a:t>
            </a:r>
            <a:r>
              <a:rPr lang="en-GB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Spherical Braneworld</a:t>
            </a:r>
            <a:r>
              <a:rPr lang="en-GB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model was found.</a:t>
            </a:r>
            <a:endParaRPr lang="en-US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669588" cy="755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321050"/>
            <a:ext cx="9753600" cy="2667000"/>
          </a:xfrm>
        </p:spPr>
        <p:txBody>
          <a:bodyPr/>
          <a:lstStyle/>
          <a:p>
            <a:pPr lvl="0"/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 for 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Your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4"/>
          <p:cNvSpPr txBox="1">
            <a:spLocks/>
          </p:cNvSpPr>
          <p:nvPr/>
        </p:nvSpPr>
        <p:spPr bwMode="auto">
          <a:xfrm>
            <a:off x="0" y="654050"/>
            <a:ext cx="2057400" cy="19685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826250"/>
            <a:ext cx="10668000" cy="7302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t"/>
          <a:lstStyle/>
          <a:p>
            <a:pPr indent="12700" algn="l">
              <a:lnSpc>
                <a:spcPct val="80000"/>
              </a:lnSpc>
              <a:defRPr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2133600" y="1111250"/>
            <a:ext cx="6705600" cy="5715000"/>
          </a:xfrm>
          <a:solidFill>
            <a:schemeClr val="bg1"/>
          </a:solidFill>
        </p:spPr>
        <p:txBody>
          <a:bodyPr tIns="91440" rIns="182880" bIns="91440" anchor="t"/>
          <a:lstStyle/>
          <a:p>
            <a:pPr algn="just"/>
            <a:r>
              <a:rPr lang="en-US" sz="2000" b="0" dirty="0" smtClean="0">
                <a:latin typeface="Times New Roman" panose="02020603050405020304" pitchFamily="18" charset="0"/>
                <a:cs typeface="Times New Roman" pitchFamily="18" charset="0"/>
              </a:rPr>
              <a:t>Gravitational Waves (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GW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) is considered to be the fluctuations in space-time curvature that propagate through the Universe. The main stages in development of the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GW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theory are:</a:t>
            </a:r>
          </a:p>
          <a:p>
            <a:pPr algn="just"/>
            <a:endParaRPr lang="en-US" sz="8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1916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Albert Einstein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claimed that gravitational waves were an inevitable consequence of the linearized General Relativity.</a:t>
            </a:r>
          </a:p>
          <a:p>
            <a:pPr algn="just"/>
            <a:endParaRPr lang="en-US" sz="8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 In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1936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Einstein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, together with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Nathan Rosen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, derived the opposite result and submitted the paper “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Do gravitational waves exist?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” to </a:t>
            </a:r>
            <a:r>
              <a:rPr lang="en-US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Physical Review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sz="8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 On semi-centennial conference in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Bern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1955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Rosen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showed that the energy-momentum pseudo-tensor for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Einstein-Rosen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waves is vanishing. </a:t>
            </a:r>
          </a:p>
          <a:p>
            <a:pPr algn="just">
              <a:buFont typeface="Wingdings" pitchFamily="2" charset="2"/>
              <a:buChar char="q"/>
            </a:pPr>
            <a:endParaRPr lang="en-US" sz="8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 On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Chapel Hill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conference in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1956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Richard Feynman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proposed “sticky-bead” experiment to show that gravitational waves carry energy.</a:t>
            </a:r>
          </a:p>
        </p:txBody>
      </p:sp>
      <p:sp>
        <p:nvSpPr>
          <p:cNvPr id="15365" name="TextBox 17"/>
          <p:cNvSpPr txBox="1">
            <a:spLocks noChangeArrowheads="1"/>
          </p:cNvSpPr>
          <p:nvPr/>
        </p:nvSpPr>
        <p:spPr bwMode="auto">
          <a:xfrm>
            <a:off x="2057400" y="42545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algn="just">
              <a:lnSpc>
                <a:spcPts val="2438"/>
              </a:lnSpc>
            </a:pP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of GWs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0" y="9107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1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2" name="Rectangle 14"/>
          <p:cNvSpPr>
            <a:spLocks noChangeArrowheads="1"/>
          </p:cNvSpPr>
          <p:nvPr/>
        </p:nvSpPr>
        <p:spPr bwMode="auto">
          <a:xfrm>
            <a:off x="0" y="11393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3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5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6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7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8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9" name="Rectangle 26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1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2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3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4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5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6" name="Rectangle 1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7" name="Rectangle 1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8" name="Rectangle 20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9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0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1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2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3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5" name="Rectangle 3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6" name="Rectangle 3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7" name="Rectangle 4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8" name="Rectangle 4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9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00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01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02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03" name="Rectangle 29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04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0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06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07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08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09" name="Rectangle 21"/>
          <p:cNvSpPr>
            <a:spLocks noChangeArrowheads="1"/>
          </p:cNvSpPr>
          <p:nvPr/>
        </p:nvSpPr>
        <p:spPr bwMode="auto">
          <a:xfrm>
            <a:off x="0" y="10154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10" name="Rectangle 2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11" name="Rectangle 24"/>
          <p:cNvSpPr>
            <a:spLocks noChangeArrowheads="1"/>
          </p:cNvSpPr>
          <p:nvPr/>
        </p:nvSpPr>
        <p:spPr bwMode="auto">
          <a:xfrm>
            <a:off x="0" y="1072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12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13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14" name="Rectangle 33"/>
          <p:cNvSpPr>
            <a:spLocks noChangeArrowheads="1"/>
          </p:cNvSpPr>
          <p:nvPr/>
        </p:nvSpPr>
        <p:spPr bwMode="auto">
          <a:xfrm>
            <a:off x="0" y="1225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1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16" name="Rectangle 3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17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18" name="Rectangle 9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19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20" name="Rectangle 12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21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22" name="Rectangle 15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23" name="Rectangle 1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24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25" name="Rectangle 21"/>
          <p:cNvSpPr>
            <a:spLocks noChangeArrowheads="1"/>
          </p:cNvSpPr>
          <p:nvPr/>
        </p:nvSpPr>
        <p:spPr bwMode="auto">
          <a:xfrm>
            <a:off x="0" y="12059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26" name="Rectangle 2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27" name="Rectangle 2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28" name="Rectangle 2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29" name="Rectangle 3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30" name="Rectangle 36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31" name="Rectangle 3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32" name="Rectangle 39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33" name="Rectangle 4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34" name="Rectangle 42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35" name="Rectangle 4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36" name="Picture 79" descr="fe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499745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Image 7" descr="portraiteinstein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199" y="1111251"/>
            <a:ext cx="1828801" cy="259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8" name="Picture 82" descr="r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3244850"/>
            <a:ext cx="1828800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Date Placeholder 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Tbilisi - 27 Sep 2017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Footer Placeholder 8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LIGO Signals within a Braneworld Scenario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Slide Number Placeholder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– 22/</a:t>
            </a:r>
            <a:fld id="{C43D006F-374B-47D5-B6D3-0CAF8A67687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 12"/>
          <p:cNvSpPr>
            <a:spLocks noChangeArrowheads="1"/>
          </p:cNvSpPr>
          <p:nvPr/>
        </p:nvSpPr>
        <p:spPr bwMode="auto">
          <a:xfrm>
            <a:off x="0" y="604034"/>
            <a:ext cx="2209800" cy="62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Theory of GWs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Linear GWs are Unobservable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Second-Order Perturbations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Might Make GWs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GWs Detection Efforts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Network of Interferometers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Detected After a Century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LIGO First-Run Events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spc="-28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Situation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Extra Dimensions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Large Extra Dimension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Brane Models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Standing Waves Braneworld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Cosmological Solution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Brane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Energy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Matter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Radius of Shell-Universe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Diffractions From the Brane</a:t>
            </a: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Placeholder 4"/>
          <p:cNvSpPr txBox="1">
            <a:spLocks/>
          </p:cNvSpPr>
          <p:nvPr/>
        </p:nvSpPr>
        <p:spPr bwMode="auto">
          <a:xfrm>
            <a:off x="0" y="958850"/>
            <a:ext cx="2057400" cy="19685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826250"/>
            <a:ext cx="10668000" cy="7302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t"/>
          <a:lstStyle/>
          <a:p>
            <a:pPr indent="12700" algn="l">
              <a:lnSpc>
                <a:spcPct val="80000"/>
              </a:lnSpc>
              <a:defRPr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2133600" y="1111250"/>
            <a:ext cx="8534400" cy="5715000"/>
          </a:xfrm>
          <a:solidFill>
            <a:schemeClr val="bg1"/>
          </a:solidFill>
        </p:spPr>
        <p:txBody>
          <a:bodyPr tIns="91440" rIns="365760" bIns="91440" anchor="t"/>
          <a:lstStyle/>
          <a:p>
            <a:pPr algn="just"/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It is assumed that gravitational waves of distant sources can be described by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linearized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General Relativity. In the linear approximation,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l-GR" sz="20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sz="20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l-GR" sz="20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l-GR" sz="20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Einstein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’s equations can be represented by the system:</a:t>
            </a:r>
          </a:p>
          <a:p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If we use expansion similar to electromagnetic or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Newtonian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cases,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↔</a:t>
            </a:r>
            <a:r>
              <a:rPr lang="el-G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sz="2000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l-GR" sz="20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, for the propagating field we find:</a:t>
            </a:r>
          </a:p>
          <a:p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   There is fundamental difference between electromagnetic and gravitational waves. The linearity of electrodynamics restricts the current to be conserved, but has no implications for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l-GR" sz="20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, because it does not enter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Maxwell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equations.</a:t>
            </a:r>
          </a:p>
          <a:p>
            <a:pPr algn="just"/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    On the other hand,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l-GR" sz="20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is the source of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Einstein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’s equations and in the linear approximation it is strictly conserved. Thus a mechanical system cannot lose energy in the form of linear gravitational waves. The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quadrupole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radiation formula gives a correct answer, but the energy and momentum are transported away not by linear, but by non-linear waves.</a:t>
            </a:r>
          </a:p>
        </p:txBody>
      </p:sp>
      <p:sp>
        <p:nvSpPr>
          <p:cNvPr id="19461" name="TextBox 17"/>
          <p:cNvSpPr txBox="1">
            <a:spLocks noChangeArrowheads="1"/>
          </p:cNvSpPr>
          <p:nvPr/>
        </p:nvSpPr>
        <p:spPr bwMode="auto">
          <a:xfrm>
            <a:off x="2057400" y="425450"/>
            <a:ext cx="594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algn="just">
              <a:lnSpc>
                <a:spcPts val="2438"/>
              </a:lnSpc>
            </a:pP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GWs are Unobservable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0" y="9107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7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0" y="11393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9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0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1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2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3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4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5" name="Rectangle 26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8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9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0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1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2" name="Rectangle 1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3" name="Rectangle 1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4" name="Rectangle 20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5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6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7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8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9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1" name="Rectangle 3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2" name="Rectangle 3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3" name="Rectangle 4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4" name="Rectangle 4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5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6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7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8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9" name="Rectangle 29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0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2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3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4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5" name="Rectangle 21"/>
          <p:cNvSpPr>
            <a:spLocks noChangeArrowheads="1"/>
          </p:cNvSpPr>
          <p:nvPr/>
        </p:nvSpPr>
        <p:spPr bwMode="auto">
          <a:xfrm>
            <a:off x="0" y="10154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6" name="Rectangle 2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7" name="Rectangle 24"/>
          <p:cNvSpPr>
            <a:spLocks noChangeArrowheads="1"/>
          </p:cNvSpPr>
          <p:nvPr/>
        </p:nvSpPr>
        <p:spPr bwMode="auto">
          <a:xfrm>
            <a:off x="0" y="1072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8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9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1" name="Rectangle 3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3" name="Rectangle 9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4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5" name="Rectangle 12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6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7" name="Rectangle 15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8" name="Rectangle 1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9" name="Rectangle 18"/>
          <p:cNvSpPr>
            <a:spLocks noChangeArrowheads="1"/>
          </p:cNvSpPr>
          <p:nvPr/>
        </p:nvSpPr>
        <p:spPr bwMode="auto">
          <a:xfrm>
            <a:off x="0" y="1177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0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1" name="Rectangle 2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2" name="Rectangle 2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3" name="Rectangle 2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4" name="Rectangle 3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5" name="Rectangle 36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6" name="Rectangle 3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7" name="Rectangle 39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8" name="Rectangle 4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9" name="Rectangle 42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0" name="Rectangle 4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1" name="Rectangle 45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3" name="Rectangle 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4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5" name="Rectangle 6"/>
          <p:cNvSpPr>
            <a:spLocks noChangeArrowheads="1"/>
          </p:cNvSpPr>
          <p:nvPr/>
        </p:nvSpPr>
        <p:spPr bwMode="auto">
          <a:xfrm>
            <a:off x="0" y="1177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6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7" name="Rectangle 9"/>
          <p:cNvSpPr>
            <a:spLocks noChangeArrowheads="1"/>
          </p:cNvSpPr>
          <p:nvPr/>
        </p:nvSpPr>
        <p:spPr bwMode="auto">
          <a:xfrm>
            <a:off x="0" y="11202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8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9" name="Rectangle 12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0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1" name="Rectangle 15"/>
          <p:cNvSpPr>
            <a:spLocks noChangeArrowheads="1"/>
          </p:cNvSpPr>
          <p:nvPr/>
        </p:nvSpPr>
        <p:spPr bwMode="auto">
          <a:xfrm>
            <a:off x="0" y="1025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2" name="Rectangle 1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3" name="Rectangle 2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4" name="Rectangle 22"/>
          <p:cNvSpPr>
            <a:spLocks noChangeArrowheads="1"/>
          </p:cNvSpPr>
          <p:nvPr/>
        </p:nvSpPr>
        <p:spPr bwMode="auto">
          <a:xfrm>
            <a:off x="0" y="1025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5" name="Rectangle 2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6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7" name="Rectangle 27"/>
          <p:cNvSpPr>
            <a:spLocks noChangeArrowheads="1"/>
          </p:cNvSpPr>
          <p:nvPr/>
        </p:nvSpPr>
        <p:spPr bwMode="auto">
          <a:xfrm>
            <a:off x="0" y="8916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8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9" name="Rectangle 30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50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551" name="Picture 3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3549650"/>
            <a:ext cx="20859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2" name="Rectangle 33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53" name="Rectangle 3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5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55" name="Rectangle 3"/>
          <p:cNvSpPr>
            <a:spLocks noChangeArrowheads="1"/>
          </p:cNvSpPr>
          <p:nvPr/>
        </p:nvSpPr>
        <p:spPr bwMode="auto">
          <a:xfrm>
            <a:off x="0" y="8345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56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557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178050"/>
            <a:ext cx="3629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8" name="Rectangle 1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559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2178050"/>
            <a:ext cx="2657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60" name="Rectangle 13"/>
          <p:cNvSpPr>
            <a:spLocks noChangeArrowheads="1"/>
          </p:cNvSpPr>
          <p:nvPr/>
        </p:nvSpPr>
        <p:spPr bwMode="auto">
          <a:xfrm>
            <a:off x="0" y="10821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1" name="Rectangle 1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2" name="Rectangle 16"/>
          <p:cNvSpPr>
            <a:spLocks noChangeArrowheads="1"/>
          </p:cNvSpPr>
          <p:nvPr/>
        </p:nvSpPr>
        <p:spPr bwMode="auto">
          <a:xfrm>
            <a:off x="0" y="882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3" name="Rectangle 1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4" name="Rectangle 19"/>
          <p:cNvSpPr>
            <a:spLocks noChangeArrowheads="1"/>
          </p:cNvSpPr>
          <p:nvPr/>
        </p:nvSpPr>
        <p:spPr bwMode="auto">
          <a:xfrm>
            <a:off x="0" y="882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5" name="Rectangle 2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6" name="Rectangle 22"/>
          <p:cNvSpPr>
            <a:spLocks noChangeArrowheads="1"/>
          </p:cNvSpPr>
          <p:nvPr/>
        </p:nvSpPr>
        <p:spPr bwMode="auto">
          <a:xfrm>
            <a:off x="0" y="882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7" name="Rectangle 2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568" name="Picture 2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3473450"/>
            <a:ext cx="35814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69" name="Rectangle 25"/>
          <p:cNvSpPr>
            <a:spLocks noChangeArrowheads="1"/>
          </p:cNvSpPr>
          <p:nvPr/>
        </p:nvSpPr>
        <p:spPr bwMode="auto">
          <a:xfrm>
            <a:off x="0" y="11678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70" name="Rectangle 2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Date Placeholder 1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Tbilisi - 27 Sep 2017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Footer Placeholder 1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LIGO Signals within a Braneworld Scenario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Slide Number Placeholder 90"/>
          <p:cNvSpPr>
            <a:spLocks noGrp="1"/>
          </p:cNvSpPr>
          <p:nvPr>
            <p:ph type="sldNum" sz="quarter" idx="12"/>
          </p:nvPr>
        </p:nvSpPr>
        <p:spPr>
          <a:xfrm>
            <a:off x="7645400" y="7004050"/>
            <a:ext cx="2489200" cy="401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– 22/</a:t>
            </a:r>
            <a:fld id="{C43D006F-374B-47D5-B6D3-0CAF8A67687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Rectangle 12"/>
          <p:cNvSpPr>
            <a:spLocks noChangeArrowheads="1"/>
          </p:cNvSpPr>
          <p:nvPr/>
        </p:nvSpPr>
        <p:spPr bwMode="auto">
          <a:xfrm>
            <a:off x="0" y="604034"/>
            <a:ext cx="2209800" cy="62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 of GWs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Linear GWs are Unobservable</a:t>
            </a:r>
            <a:endParaRPr lang="en-US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Second-Order Perturbations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Might Make GWs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GWs Detection Efforts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Network of Interferometers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Detected After a Century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LIGO First-Run Events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spc="-28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Situation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Extra Dimensions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Large Extra Dimension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Brane Models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Standing Waves Braneworld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Cosmological Solution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Brane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Energy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Matter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Radius of Shell-Universe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Diffractions From the Brane</a:t>
            </a: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 Placeholder 4"/>
          <p:cNvSpPr txBox="1">
            <a:spLocks/>
          </p:cNvSpPr>
          <p:nvPr/>
        </p:nvSpPr>
        <p:spPr bwMode="auto">
          <a:xfrm>
            <a:off x="0" y="1263650"/>
            <a:ext cx="2057400" cy="19685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826250"/>
            <a:ext cx="10668000" cy="7302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t"/>
          <a:lstStyle/>
          <a:p>
            <a:pPr indent="12700" algn="l">
              <a:lnSpc>
                <a:spcPct val="80000"/>
              </a:lnSpc>
              <a:defRPr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2133600" y="1111250"/>
            <a:ext cx="8534400" cy="5715000"/>
          </a:xfrm>
          <a:solidFill>
            <a:schemeClr val="bg1"/>
          </a:solidFill>
        </p:spPr>
        <p:txBody>
          <a:bodyPr tIns="91440" rIns="365760" bIns="91440" anchor="t"/>
          <a:lstStyle/>
          <a:p>
            <a:pPr algn="just">
              <a:spcBef>
                <a:spcPts val="0"/>
              </a:spcBef>
            </a:pPr>
            <a:r>
              <a:rPr lang="en-GB" sz="2000" b="0" dirty="0" smtClean="0">
                <a:latin typeface="Times New Roman" pitchFamily="18" charset="0"/>
                <a:cs typeface="Times New Roman" pitchFamily="18" charset="0"/>
              </a:rPr>
              <a:t>To the weak field limit we keep terms which are linear in the metric perturbations 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</a:t>
            </a:r>
            <a:r>
              <a:rPr lang="en-US" sz="2000" baseline="3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GB" sz="2000" b="0" dirty="0" smtClean="0">
                <a:latin typeface="Times New Roman" pitchFamily="18" charset="0"/>
                <a:cs typeface="Times New Roman" pitchFamily="18" charset="0"/>
              </a:rPr>
              <a:t>. However, in order to keep track of the energy carried by the 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GW</a:t>
            </a:r>
            <a:r>
              <a:rPr lang="en-GB" sz="2000" b="0" dirty="0" smtClean="0">
                <a:latin typeface="Times New Roman" pitchFamily="18" charset="0"/>
                <a:cs typeface="Times New Roman" pitchFamily="18" charset="0"/>
              </a:rPr>
              <a:t>s, we will have to extend our calculations to at least second order,</a:t>
            </a:r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2000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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</a:t>
            </a:r>
            <a:r>
              <a:rPr lang="en-GB" sz="2000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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GB" sz="2000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</a:t>
            </a:r>
            <a:r>
              <a:rPr lang="en-US" sz="2000" baseline="3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GB" sz="2000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</a:t>
            </a:r>
            <a:r>
              <a:rPr lang="en-US" sz="2000" baseline="3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The second-order version of free </a:t>
            </a:r>
            <a:r>
              <a:rPr lang="en-US" sz="2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Einstein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's equations consists of all terms either quadratic in 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</a:t>
            </a:r>
            <a:r>
              <a:rPr lang="en-US" sz="2000" baseline="3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or linear in 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</a:t>
            </a:r>
            <a:r>
              <a:rPr lang="en-US" sz="2000" baseline="3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spcBef>
                <a:spcPts val="0"/>
              </a:spcBef>
            </a:pP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2000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</a:t>
            </a:r>
            <a:r>
              <a:rPr lang="en-US" sz="2000" baseline="3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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000" baseline="3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 + G</a:t>
            </a:r>
            <a:r>
              <a:rPr lang="en-GB" sz="2000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</a:t>
            </a:r>
            <a:r>
              <a:rPr lang="en-US" sz="2000" baseline="3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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000" baseline="3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 = G</a:t>
            </a:r>
            <a:r>
              <a:rPr lang="en-GB" sz="2000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</a:t>
            </a:r>
            <a:r>
              <a:rPr lang="en-US" sz="2000" baseline="3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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000" baseline="3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 - 8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Gt</a:t>
            </a:r>
            <a:r>
              <a:rPr lang="en-GB" sz="2000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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en-GB" sz="20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GB" sz="2000" b="0" dirty="0" smtClean="0">
                <a:latin typeface="Times New Roman" pitchFamily="18" charset="0"/>
                <a:cs typeface="Times New Roman" pitchFamily="18" charset="0"/>
              </a:rPr>
              <a:t>The terms quadratic in 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</a:t>
            </a:r>
            <a:r>
              <a:rPr lang="en-US" sz="2000" baseline="3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0" dirty="0" smtClean="0">
                <a:latin typeface="Times New Roman" pitchFamily="18" charset="0"/>
                <a:cs typeface="Times New Roman" pitchFamily="18" charset="0"/>
              </a:rPr>
              <a:t>are assumed to form an energy-momentum tensor for the gravitational field 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(at least in the weak field regime)</a:t>
            </a:r>
            <a:r>
              <a:rPr lang="en-GB" sz="2000" b="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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= - G</a:t>
            </a:r>
            <a:r>
              <a:rPr lang="en-GB" sz="2000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</a:t>
            </a:r>
            <a:r>
              <a:rPr lang="en-US" sz="2000" baseline="3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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000" baseline="3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 /8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GB" sz="20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GB" sz="2000" b="0" dirty="0" smtClean="0">
                <a:latin typeface="Times New Roman" pitchFamily="18" charset="0"/>
                <a:cs typeface="Times New Roman" pitchFamily="18" charset="0"/>
              </a:rPr>
              <a:t>as in usual field theory where the energy-momentum tensors are quadratic in fields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. Also the </a:t>
            </a:r>
            <a:r>
              <a:rPr lang="en-US" sz="2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Bianchi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identity implies that 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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is conserved in the flat space. </a:t>
            </a:r>
          </a:p>
          <a:p>
            <a:pPr algn="just">
              <a:spcBef>
                <a:spcPts val="0"/>
              </a:spcBef>
            </a:pPr>
            <a:r>
              <a:rPr lang="en-GB" sz="2000" b="0" dirty="0" smtClean="0">
                <a:latin typeface="Times New Roman" pitchFamily="18" charset="0"/>
                <a:cs typeface="Times New Roman" pitchFamily="18" charset="0"/>
              </a:rPr>
              <a:t>   However, there are some inconsistencies: </a:t>
            </a:r>
          </a:p>
          <a:p>
            <a:pPr algn="just">
              <a:spcBef>
                <a:spcPts val="0"/>
              </a:spcBef>
            </a:pPr>
            <a:r>
              <a:rPr lang="en-GB" sz="2000" b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1). 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 </a:t>
            </a:r>
            <a:r>
              <a:rPr lang="en-GB" sz="2000" b="0" dirty="0" smtClean="0">
                <a:latin typeface="Times New Roman" pitchFamily="18" charset="0"/>
                <a:cs typeface="Times New Roman" pitchFamily="18" charset="0"/>
              </a:rPr>
              <a:t>is a pseudo-tensor and it is not invariant under gauge transformations;</a:t>
            </a:r>
          </a:p>
          <a:p>
            <a:pPr algn="just">
              <a:spcBef>
                <a:spcPts val="0"/>
              </a:spcBef>
            </a:pPr>
            <a:r>
              <a:rPr lang="en-GB" sz="2000" b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2). </a:t>
            </a:r>
            <a:r>
              <a:rPr lang="en-GB" sz="2000" b="0" dirty="0" smtClean="0">
                <a:latin typeface="Times New Roman" pitchFamily="18" charset="0"/>
                <a:cs typeface="Times New Roman" pitchFamily="18" charset="0"/>
              </a:rPr>
              <a:t>It is assume that test particles move along geodesics in </a:t>
            </a:r>
            <a:r>
              <a:rPr lang="en-GB" sz="2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Minkowski</a:t>
            </a:r>
            <a:r>
              <a:rPr lang="en-GB" sz="2000" b="0" dirty="0" smtClean="0">
                <a:latin typeface="Times New Roman" pitchFamily="18" charset="0"/>
                <a:cs typeface="Times New Roman" pitchFamily="18" charset="0"/>
              </a:rPr>
              <a:t> space.</a:t>
            </a:r>
          </a:p>
          <a:p>
            <a:pPr algn="just">
              <a:spcBef>
                <a:spcPts val="0"/>
              </a:spcBef>
            </a:pPr>
            <a:endParaRPr lang="en-GB" sz="800" b="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GB" sz="2000" b="0" dirty="0" smtClean="0">
                <a:latin typeface="Times New Roman" pitchFamily="18" charset="0"/>
                <a:cs typeface="Times New Roman" pitchFamily="18" charset="0"/>
              </a:rPr>
              <a:t>Then the total energy on a surface of constant time 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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aseline="3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b="0" dirty="0" smtClean="0">
                <a:latin typeface="Times New Roman" pitchFamily="18" charset="0"/>
                <a:cs typeface="Times New Roman" pitchFamily="18" charset="0"/>
              </a:rPr>
              <a:t> and the total energy radiated through it 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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sz="2000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000" baseline="3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GB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aseline="3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xdt</a:t>
            </a:r>
            <a:r>
              <a:rPr lang="en-GB" sz="2000" b="0" dirty="0" smtClean="0">
                <a:latin typeface="Times New Roman" pitchFamily="18" charset="0"/>
                <a:cs typeface="Times New Roman" pitchFamily="18" charset="0"/>
              </a:rPr>
              <a:t>, which are invariant under special gauge </a:t>
            </a:r>
            <a:r>
              <a:rPr lang="en-GB" sz="2000" b="0" dirty="0" err="1" smtClean="0">
                <a:latin typeface="Times New Roman" pitchFamily="18" charset="0"/>
                <a:cs typeface="Times New Roman" pitchFamily="18" charset="0"/>
              </a:rPr>
              <a:t>ransformations</a:t>
            </a:r>
            <a:r>
              <a:rPr lang="en-GB" sz="2000" b="0" dirty="0" smtClean="0">
                <a:latin typeface="Times New Roman" pitchFamily="18" charset="0"/>
                <a:cs typeface="Times New Roman" pitchFamily="18" charset="0"/>
              </a:rPr>
              <a:t> that vanish sufficiently rapidly at infinity, are constructed.</a:t>
            </a:r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TextBox 17"/>
          <p:cNvSpPr txBox="1">
            <a:spLocks noChangeArrowheads="1"/>
          </p:cNvSpPr>
          <p:nvPr/>
        </p:nvSpPr>
        <p:spPr bwMode="auto">
          <a:xfrm>
            <a:off x="2057400" y="425450"/>
            <a:ext cx="5943600" cy="43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algn="just">
              <a:lnSpc>
                <a:spcPts val="2438"/>
              </a:lnSpc>
            </a:pP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Second-Order Perturbations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0" y="9107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7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0" y="11393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9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0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1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2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3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4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5" name="Rectangle 26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8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9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0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1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2" name="Rectangle 1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3" name="Rectangle 1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4" name="Rectangle 20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5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6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7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8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9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1" name="Rectangle 3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2" name="Rectangle 3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3" name="Rectangle 4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4" name="Rectangle 4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5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6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7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8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9" name="Rectangle 29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0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2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3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4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5" name="Rectangle 21"/>
          <p:cNvSpPr>
            <a:spLocks noChangeArrowheads="1"/>
          </p:cNvSpPr>
          <p:nvPr/>
        </p:nvSpPr>
        <p:spPr bwMode="auto">
          <a:xfrm>
            <a:off x="0" y="10154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6" name="Rectangle 2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7" name="Rectangle 24"/>
          <p:cNvSpPr>
            <a:spLocks noChangeArrowheads="1"/>
          </p:cNvSpPr>
          <p:nvPr/>
        </p:nvSpPr>
        <p:spPr bwMode="auto">
          <a:xfrm>
            <a:off x="0" y="1072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8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9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1" name="Rectangle 3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3" name="Rectangle 9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4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5" name="Rectangle 12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6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7" name="Rectangle 15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8" name="Rectangle 1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9" name="Rectangle 18"/>
          <p:cNvSpPr>
            <a:spLocks noChangeArrowheads="1"/>
          </p:cNvSpPr>
          <p:nvPr/>
        </p:nvSpPr>
        <p:spPr bwMode="auto">
          <a:xfrm>
            <a:off x="0" y="1177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0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1" name="Rectangle 2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2" name="Rectangle 2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3" name="Rectangle 2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4" name="Rectangle 3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5" name="Rectangle 36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6" name="Rectangle 3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7" name="Rectangle 39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8" name="Rectangle 4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9" name="Rectangle 42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0" name="Rectangle 4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1" name="Rectangle 45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3" name="Rectangle 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4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5" name="Rectangle 6"/>
          <p:cNvSpPr>
            <a:spLocks noChangeArrowheads="1"/>
          </p:cNvSpPr>
          <p:nvPr/>
        </p:nvSpPr>
        <p:spPr bwMode="auto">
          <a:xfrm>
            <a:off x="0" y="1177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6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7" name="Rectangle 9"/>
          <p:cNvSpPr>
            <a:spLocks noChangeArrowheads="1"/>
          </p:cNvSpPr>
          <p:nvPr/>
        </p:nvSpPr>
        <p:spPr bwMode="auto">
          <a:xfrm>
            <a:off x="0" y="11202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8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9" name="Rectangle 12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0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1" name="Rectangle 15"/>
          <p:cNvSpPr>
            <a:spLocks noChangeArrowheads="1"/>
          </p:cNvSpPr>
          <p:nvPr/>
        </p:nvSpPr>
        <p:spPr bwMode="auto">
          <a:xfrm>
            <a:off x="0" y="1025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2" name="Rectangle 1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3" name="Rectangle 2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4" name="Rectangle 22"/>
          <p:cNvSpPr>
            <a:spLocks noChangeArrowheads="1"/>
          </p:cNvSpPr>
          <p:nvPr/>
        </p:nvSpPr>
        <p:spPr bwMode="auto">
          <a:xfrm>
            <a:off x="0" y="1025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5" name="Rectangle 2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6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7" name="Rectangle 27"/>
          <p:cNvSpPr>
            <a:spLocks noChangeArrowheads="1"/>
          </p:cNvSpPr>
          <p:nvPr/>
        </p:nvSpPr>
        <p:spPr bwMode="auto">
          <a:xfrm>
            <a:off x="0" y="8916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8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9" name="Rectangle 30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50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52" name="Rectangle 33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53" name="Rectangle 3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5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55" name="Rectangle 3"/>
          <p:cNvSpPr>
            <a:spLocks noChangeArrowheads="1"/>
          </p:cNvSpPr>
          <p:nvPr/>
        </p:nvSpPr>
        <p:spPr bwMode="auto">
          <a:xfrm>
            <a:off x="0" y="8345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56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58" name="Rectangle 1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0" name="Rectangle 13"/>
          <p:cNvSpPr>
            <a:spLocks noChangeArrowheads="1"/>
          </p:cNvSpPr>
          <p:nvPr/>
        </p:nvSpPr>
        <p:spPr bwMode="auto">
          <a:xfrm>
            <a:off x="0" y="10821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1" name="Rectangle 1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2" name="Rectangle 16"/>
          <p:cNvSpPr>
            <a:spLocks noChangeArrowheads="1"/>
          </p:cNvSpPr>
          <p:nvPr/>
        </p:nvSpPr>
        <p:spPr bwMode="auto">
          <a:xfrm>
            <a:off x="0" y="882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3" name="Rectangle 1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4" name="Rectangle 19"/>
          <p:cNvSpPr>
            <a:spLocks noChangeArrowheads="1"/>
          </p:cNvSpPr>
          <p:nvPr/>
        </p:nvSpPr>
        <p:spPr bwMode="auto">
          <a:xfrm>
            <a:off x="0" y="882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5" name="Rectangle 2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6" name="Rectangle 22"/>
          <p:cNvSpPr>
            <a:spLocks noChangeArrowheads="1"/>
          </p:cNvSpPr>
          <p:nvPr/>
        </p:nvSpPr>
        <p:spPr bwMode="auto">
          <a:xfrm>
            <a:off x="0" y="882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7" name="Rectangle 2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9" name="Rectangle 25"/>
          <p:cNvSpPr>
            <a:spLocks noChangeArrowheads="1"/>
          </p:cNvSpPr>
          <p:nvPr/>
        </p:nvSpPr>
        <p:spPr bwMode="auto">
          <a:xfrm>
            <a:off x="0" y="11678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70" name="Rectangle 2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Date Placeholder 1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Tbilisi - 27 Sep 2017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Footer Placeholder 1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LIGO Signals within a Braneworld Scenario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Slide Number Placeholder 90"/>
          <p:cNvSpPr>
            <a:spLocks noGrp="1"/>
          </p:cNvSpPr>
          <p:nvPr>
            <p:ph type="sldNum" sz="quarter" idx="12"/>
          </p:nvPr>
        </p:nvSpPr>
        <p:spPr>
          <a:xfrm>
            <a:off x="7645400" y="7004050"/>
            <a:ext cx="2489200" cy="401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– 22/</a:t>
            </a:r>
            <a:fld id="{C43D006F-374B-47D5-B6D3-0CAF8A67687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Rectangle 12"/>
          <p:cNvSpPr>
            <a:spLocks noChangeArrowheads="1"/>
          </p:cNvSpPr>
          <p:nvPr/>
        </p:nvSpPr>
        <p:spPr bwMode="auto">
          <a:xfrm>
            <a:off x="0" y="604034"/>
            <a:ext cx="2209800" cy="62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 of GWs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Linear GWs are Unobservable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Second-Order Perturbations</a:t>
            </a:r>
            <a:endParaRPr lang="en-US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Might Make GWs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GWs Detection Efforts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Network of Interferometers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Detected After a Century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LIGO First-Run Events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spc="-28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Situation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Extra Dimensions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Large Extra Dimension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Brane Models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Standing Waves Braneworld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Cosmological Solution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Brane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Energy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Matter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Radius of Shell-Universe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Diffractions From the Brane</a:t>
            </a: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 Placeholder 4"/>
          <p:cNvSpPr txBox="1">
            <a:spLocks/>
          </p:cNvSpPr>
          <p:nvPr/>
        </p:nvSpPr>
        <p:spPr bwMode="auto">
          <a:xfrm>
            <a:off x="0" y="1600200"/>
            <a:ext cx="2057400" cy="19685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826250"/>
            <a:ext cx="10668000" cy="7302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t"/>
          <a:lstStyle/>
          <a:p>
            <a:pPr indent="12700" algn="l">
              <a:lnSpc>
                <a:spcPct val="80000"/>
              </a:lnSpc>
              <a:defRPr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2133600" y="1111250"/>
            <a:ext cx="8534400" cy="5715000"/>
          </a:xfrm>
          <a:solidFill>
            <a:schemeClr val="bg1"/>
          </a:solidFill>
        </p:spPr>
        <p:txBody>
          <a:bodyPr tIns="91440" rIns="365760" bIns="91440" anchor="t"/>
          <a:lstStyle/>
          <a:p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TextBox 17"/>
          <p:cNvSpPr txBox="1">
            <a:spLocks noChangeArrowheads="1"/>
          </p:cNvSpPr>
          <p:nvPr/>
        </p:nvSpPr>
        <p:spPr bwMode="auto">
          <a:xfrm>
            <a:off x="2057400" y="425450"/>
            <a:ext cx="48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algn="just">
              <a:lnSpc>
                <a:spcPts val="2438"/>
              </a:lnSpc>
            </a:pP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Might Make GWs</a:t>
            </a:r>
            <a:endParaRPr lang="en-US" sz="3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0" y="9107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7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0" y="11393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9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0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1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2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3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4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5" name="Rectangle 26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8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9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0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1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2" name="Rectangle 1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3" name="Rectangle 1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4" name="Rectangle 20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5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6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7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8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9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1" name="Rectangle 3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2" name="Rectangle 3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3" name="Rectangle 4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4" name="Rectangle 4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5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6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7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8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9" name="Rectangle 29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0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2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3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4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5" name="Rectangle 21"/>
          <p:cNvSpPr>
            <a:spLocks noChangeArrowheads="1"/>
          </p:cNvSpPr>
          <p:nvPr/>
        </p:nvSpPr>
        <p:spPr bwMode="auto">
          <a:xfrm>
            <a:off x="0" y="10154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6" name="Rectangle 2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7" name="Rectangle 24"/>
          <p:cNvSpPr>
            <a:spLocks noChangeArrowheads="1"/>
          </p:cNvSpPr>
          <p:nvPr/>
        </p:nvSpPr>
        <p:spPr bwMode="auto">
          <a:xfrm>
            <a:off x="0" y="1072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8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9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1" name="Rectangle 3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3" name="Rectangle 9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4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5" name="Rectangle 12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6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7" name="Rectangle 15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8" name="Rectangle 1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9" name="Rectangle 18"/>
          <p:cNvSpPr>
            <a:spLocks noChangeArrowheads="1"/>
          </p:cNvSpPr>
          <p:nvPr/>
        </p:nvSpPr>
        <p:spPr bwMode="auto">
          <a:xfrm>
            <a:off x="0" y="1177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0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1" name="Rectangle 2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2" name="Rectangle 2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3" name="Rectangle 2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4" name="Rectangle 3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5" name="Rectangle 36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6" name="Rectangle 3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7" name="Rectangle 39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8" name="Rectangle 4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9" name="Rectangle 42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0" name="Rectangle 4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1" name="Rectangle 45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3" name="Rectangle 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4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5" name="Rectangle 6"/>
          <p:cNvSpPr>
            <a:spLocks noChangeArrowheads="1"/>
          </p:cNvSpPr>
          <p:nvPr/>
        </p:nvSpPr>
        <p:spPr bwMode="auto">
          <a:xfrm>
            <a:off x="0" y="1177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6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7" name="Rectangle 9"/>
          <p:cNvSpPr>
            <a:spLocks noChangeArrowheads="1"/>
          </p:cNvSpPr>
          <p:nvPr/>
        </p:nvSpPr>
        <p:spPr bwMode="auto">
          <a:xfrm>
            <a:off x="0" y="11202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8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39" name="Rectangle 12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0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1" name="Rectangle 15"/>
          <p:cNvSpPr>
            <a:spLocks noChangeArrowheads="1"/>
          </p:cNvSpPr>
          <p:nvPr/>
        </p:nvSpPr>
        <p:spPr bwMode="auto">
          <a:xfrm>
            <a:off x="0" y="1025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2" name="Rectangle 1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3" name="Rectangle 2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4" name="Rectangle 22"/>
          <p:cNvSpPr>
            <a:spLocks noChangeArrowheads="1"/>
          </p:cNvSpPr>
          <p:nvPr/>
        </p:nvSpPr>
        <p:spPr bwMode="auto">
          <a:xfrm>
            <a:off x="0" y="1025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5" name="Rectangle 2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6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7" name="Rectangle 27"/>
          <p:cNvSpPr>
            <a:spLocks noChangeArrowheads="1"/>
          </p:cNvSpPr>
          <p:nvPr/>
        </p:nvSpPr>
        <p:spPr bwMode="auto">
          <a:xfrm>
            <a:off x="0" y="8916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8" name="Rectangle 2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9" name="Rectangle 30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50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52" name="Rectangle 33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53" name="Rectangle 3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5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55" name="Rectangle 3"/>
          <p:cNvSpPr>
            <a:spLocks noChangeArrowheads="1"/>
          </p:cNvSpPr>
          <p:nvPr/>
        </p:nvSpPr>
        <p:spPr bwMode="auto">
          <a:xfrm>
            <a:off x="0" y="8345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56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58" name="Rectangle 1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0" name="Rectangle 13"/>
          <p:cNvSpPr>
            <a:spLocks noChangeArrowheads="1"/>
          </p:cNvSpPr>
          <p:nvPr/>
        </p:nvSpPr>
        <p:spPr bwMode="auto">
          <a:xfrm>
            <a:off x="0" y="10821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1" name="Rectangle 1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2" name="Rectangle 16"/>
          <p:cNvSpPr>
            <a:spLocks noChangeArrowheads="1"/>
          </p:cNvSpPr>
          <p:nvPr/>
        </p:nvSpPr>
        <p:spPr bwMode="auto">
          <a:xfrm>
            <a:off x="0" y="882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3" name="Rectangle 1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4" name="Rectangle 19"/>
          <p:cNvSpPr>
            <a:spLocks noChangeArrowheads="1"/>
          </p:cNvSpPr>
          <p:nvPr/>
        </p:nvSpPr>
        <p:spPr bwMode="auto">
          <a:xfrm>
            <a:off x="0" y="882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5" name="Rectangle 2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6" name="Rectangle 22"/>
          <p:cNvSpPr>
            <a:spLocks noChangeArrowheads="1"/>
          </p:cNvSpPr>
          <p:nvPr/>
        </p:nvSpPr>
        <p:spPr bwMode="auto">
          <a:xfrm>
            <a:off x="0" y="882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7" name="Rectangle 2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69" name="Rectangle 25"/>
          <p:cNvSpPr>
            <a:spLocks noChangeArrowheads="1"/>
          </p:cNvSpPr>
          <p:nvPr/>
        </p:nvSpPr>
        <p:spPr bwMode="auto">
          <a:xfrm>
            <a:off x="0" y="11678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70" name="Rectangle 2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3" descr="wav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9982" y="1111250"/>
            <a:ext cx="4083729" cy="257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5" descr="CMBskymapBall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7698" y="3711061"/>
            <a:ext cx="2978158" cy="303899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1" name="Picture 4" descr="sn1987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5746" y="2042727"/>
            <a:ext cx="1924691" cy="2091123"/>
          </a:xfrm>
          <a:prstGeom prst="rect">
            <a:avLst/>
          </a:prstGeom>
          <a:noFill/>
        </p:spPr>
      </p:pic>
      <p:pic>
        <p:nvPicPr>
          <p:cNvPr id="128" name="Picture 7" descr="wobbling"/>
          <p:cNvPicPr>
            <a:picLocks noChangeAspect="1" noChangeArrowheads="1"/>
          </p:cNvPicPr>
          <p:nvPr/>
        </p:nvPicPr>
        <p:blipFill>
          <a:blip r:embed="rId6" cstate="print"/>
          <a:srcRect l="23077"/>
          <a:stretch>
            <a:fillRect/>
          </a:stretch>
        </p:blipFill>
        <p:spPr bwMode="auto">
          <a:xfrm>
            <a:off x="2170729" y="4751805"/>
            <a:ext cx="1867871" cy="2074445"/>
          </a:xfrm>
          <a:prstGeom prst="rect">
            <a:avLst/>
          </a:prstGeom>
          <a:noFill/>
        </p:spPr>
      </p:pic>
      <p:sp>
        <p:nvSpPr>
          <p:cNvPr id="129" name="Rectangle 2"/>
          <p:cNvSpPr txBox="1">
            <a:spLocks noChangeArrowheads="1"/>
          </p:cNvSpPr>
          <p:nvPr/>
        </p:nvSpPr>
        <p:spPr bwMode="auto">
          <a:xfrm>
            <a:off x="3505200" y="5683250"/>
            <a:ext cx="4042320" cy="40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20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Pulsars in our galaxy: </a:t>
            </a:r>
            <a:r>
              <a:rPr lang="en-US" sz="2204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“periodic”</a:t>
            </a:r>
            <a:endParaRPr lang="en-US" sz="2204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2209800" y="4311650"/>
            <a:ext cx="5562600" cy="42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20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Cosmological Signal: </a:t>
            </a:r>
            <a:r>
              <a:rPr lang="en-US" sz="2204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“stochastic background”</a:t>
            </a:r>
            <a:endParaRPr lang="en-US" sz="2204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Rectangle 2"/>
          <p:cNvSpPr txBox="1">
            <a:spLocks noChangeArrowheads="1"/>
          </p:cNvSpPr>
          <p:nvPr/>
        </p:nvSpPr>
        <p:spPr bwMode="auto">
          <a:xfrm>
            <a:off x="4028844" y="2787650"/>
            <a:ext cx="2676756" cy="36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20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Supernovae: </a:t>
            </a:r>
            <a:r>
              <a:rPr lang="en-US" sz="2204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“bursts”</a:t>
            </a:r>
            <a:r>
              <a:rPr lang="en-US" sz="2204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992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 2"/>
          <p:cNvSpPr txBox="1">
            <a:spLocks noChangeArrowheads="1"/>
          </p:cNvSpPr>
          <p:nvPr/>
        </p:nvSpPr>
        <p:spPr bwMode="auto">
          <a:xfrm>
            <a:off x="2590800" y="1515213"/>
            <a:ext cx="40758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4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Compact binary </a:t>
            </a:r>
            <a:r>
              <a:rPr lang="en-US" sz="2204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inspiral</a:t>
            </a:r>
            <a:r>
              <a:rPr lang="en-US" sz="2204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4" b="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“chirps”</a:t>
            </a:r>
            <a:endParaRPr lang="en-US" sz="992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Date Placeholder 1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Tbilisi - 27 Sep 2017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Footer Placeholder 1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LIGO Signals within a Braneworld Scenario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Slide Number Placeholder 90"/>
          <p:cNvSpPr>
            <a:spLocks noGrp="1"/>
          </p:cNvSpPr>
          <p:nvPr>
            <p:ph type="sldNum" sz="quarter" idx="12"/>
          </p:nvPr>
        </p:nvSpPr>
        <p:spPr>
          <a:xfrm>
            <a:off x="7645400" y="7004050"/>
            <a:ext cx="2489200" cy="401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– 22/</a:t>
            </a:r>
            <a:fld id="{C43D006F-374B-47D5-B6D3-0CAF8A67687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0" y="604034"/>
            <a:ext cx="2209800" cy="62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 of GWs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Linear GWs are Unobservable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Second-Order Perturbations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Might Make GWs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GWs Detection Efforts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Network of Interferometers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Detected After a Century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LIGO First-Run Events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spc="-28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Situation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Extra Dimensions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Large Extra Dimension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Brane Models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Standing Waves Braneworld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Cosmological Solution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Brane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Energy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Matter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Radius of Shell-Universe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Diffractions From the Brane</a:t>
            </a: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0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4"/>
          <p:cNvSpPr txBox="1">
            <a:spLocks/>
          </p:cNvSpPr>
          <p:nvPr/>
        </p:nvSpPr>
        <p:spPr bwMode="auto">
          <a:xfrm>
            <a:off x="0" y="1873250"/>
            <a:ext cx="2057400" cy="19685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826250"/>
            <a:ext cx="10668000" cy="7302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t"/>
          <a:lstStyle/>
          <a:p>
            <a:pPr indent="12700" algn="l">
              <a:lnSpc>
                <a:spcPct val="80000"/>
              </a:lnSpc>
              <a:defRPr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2133600" y="1111250"/>
            <a:ext cx="6553200" cy="5715000"/>
          </a:xfrm>
          <a:solidFill>
            <a:schemeClr val="bg1"/>
          </a:solidFill>
        </p:spPr>
        <p:txBody>
          <a:bodyPr tIns="91440" rIns="365760" bIns="91440" anchor="t"/>
          <a:lstStyle/>
          <a:p>
            <a:pPr algn="just"/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   The main stages in the </a:t>
            </a:r>
            <a:r>
              <a:rPr lang="en-US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GW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detection are: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First attempts were made in the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1960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s by </a:t>
            </a:r>
            <a:r>
              <a:rPr lang="en-US" sz="2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Weber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by means of aluminum resonant bar detectors.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1963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Gertsenshtein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Pustovoit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suggested to use </a:t>
            </a:r>
            <a:r>
              <a:rPr lang="en-US" sz="2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Michelson-Morley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type interferometers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1974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Taylor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Hulse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detected binary pulsar system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PSR B1913+16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. Later, some more relativistic binary pulsars were discovered. Orbital period decay in all cases is consistent with the energy loss predicted by General Relativity. </a:t>
            </a:r>
            <a:r>
              <a:rPr lang="en-US" sz="2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Nobel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Prize for Physics in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1993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for the first observational evidence for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GW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February </a:t>
            </a:r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GB" sz="2000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LIGO/Virgo</a:t>
            </a:r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</a:t>
            </a:r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announced the first </a:t>
            </a:r>
            <a:r>
              <a:rPr lang="en-GB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observation </a:t>
            </a:r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GW</a:t>
            </a:r>
            <a:r>
              <a:rPr lang="en-GB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. Later on</a:t>
            </a:r>
            <a:r>
              <a:rPr lang="en-GB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detection of </a:t>
            </a:r>
            <a:r>
              <a:rPr lang="en-GB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more </a:t>
            </a:r>
            <a:r>
              <a:rPr lang="en-GB" sz="2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GW</a:t>
            </a:r>
            <a:r>
              <a:rPr lang="en-GB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events and some promised candidates  form the </a:t>
            </a:r>
            <a:r>
              <a:rPr lang="en-GB" sz="2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GB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run were announced.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space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mission </a:t>
            </a:r>
            <a:r>
              <a:rPr lang="en-US" sz="2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Lisa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planned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launch </a:t>
            </a:r>
            <a:r>
              <a:rPr lang="en-GB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2034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DECIGO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(Japan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) mission was proposed. </a:t>
            </a:r>
          </a:p>
        </p:txBody>
      </p:sp>
      <p:sp>
        <p:nvSpPr>
          <p:cNvPr id="16389" name="TextBox 17"/>
          <p:cNvSpPr txBox="1">
            <a:spLocks noChangeArrowheads="1"/>
          </p:cNvSpPr>
          <p:nvPr/>
        </p:nvSpPr>
        <p:spPr bwMode="auto">
          <a:xfrm>
            <a:off x="2057400" y="425450"/>
            <a:ext cx="464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algn="just">
              <a:lnSpc>
                <a:spcPts val="2438"/>
              </a:lnSpc>
            </a:pP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GWs Detection 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Efforts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9107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0" y="11393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7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8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9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0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1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2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3" name="Rectangle 26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5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6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7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8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9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0" name="Rectangle 1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1" name="Rectangle 1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2" name="Rectangle 20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3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4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5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6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7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9" name="Rectangle 3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0" name="Rectangle 3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1" name="Rectangle 4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2" name="Rectangle 4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3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4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5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6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7" name="Rectangle 29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8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0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1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2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3" name="Rectangle 21"/>
          <p:cNvSpPr>
            <a:spLocks noChangeArrowheads="1"/>
          </p:cNvSpPr>
          <p:nvPr/>
        </p:nvSpPr>
        <p:spPr bwMode="auto">
          <a:xfrm>
            <a:off x="0" y="10154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4" name="Rectangle 2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5" name="Rectangle 24"/>
          <p:cNvSpPr>
            <a:spLocks noChangeArrowheads="1"/>
          </p:cNvSpPr>
          <p:nvPr/>
        </p:nvSpPr>
        <p:spPr bwMode="auto">
          <a:xfrm>
            <a:off x="0" y="1072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6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7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0" name="Rectangle 3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1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2" name="Rectangle 9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3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4" name="Rectangle 12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5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6" name="Rectangle 15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7" name="Rectangle 1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8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0" name="Rectangle 2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1" name="Rectangle 2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2" name="Rectangle 2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3" name="Rectangle 3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4" name="Rectangle 36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5" name="Rectangle 3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6" name="Rectangle 39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7" name="Rectangle 4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8" name="Rectangle 42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9" name="Rectangle 4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460" name="Picture 79" descr="W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6019" y="1111250"/>
            <a:ext cx="2052001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1" name="Picture 81" descr="G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6691" y="2705099"/>
            <a:ext cx="2072717" cy="193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2" name="Picture 83" descr="LI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6019" y="4203243"/>
            <a:ext cx="2063389" cy="135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4" descr="Searching_for_gravitational_waves_with_LIS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19" y="5556250"/>
            <a:ext cx="2041981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Date Placeholder 8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Tbilisi - 27 Sep 2017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Footer Placeholder 8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LIGO Signals within a Braneworld Scenario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Slide Number Placeholder 90"/>
          <p:cNvSpPr>
            <a:spLocks noGrp="1"/>
          </p:cNvSpPr>
          <p:nvPr>
            <p:ph type="sldNum" sz="quarter" idx="12"/>
          </p:nvPr>
        </p:nvSpPr>
        <p:spPr>
          <a:xfrm>
            <a:off x="7645400" y="7004050"/>
            <a:ext cx="2489200" cy="401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– 22/</a:t>
            </a:r>
            <a:fld id="{C43D006F-374B-47D5-B6D3-0CAF8A67687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 12"/>
          <p:cNvSpPr>
            <a:spLocks noChangeArrowheads="1"/>
          </p:cNvSpPr>
          <p:nvPr/>
        </p:nvSpPr>
        <p:spPr bwMode="auto">
          <a:xfrm>
            <a:off x="0" y="604034"/>
            <a:ext cx="2209800" cy="62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 of GWs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Linear GWs are Unobservable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Second-Order Perturbations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Might Make GWs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GWs Detection Efforts</a:t>
            </a:r>
            <a:endParaRPr lang="en-US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Network of Interferometers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Detected After a Century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LIGO First-Run Events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spc="-28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Situation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Extra Dimensions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Large Extra Dimension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Brane Models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Standing Waves Braneworld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Cosmological Solution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Brane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Energy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Matter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Radius of Shell-Universe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Diffractions From the Brane</a:t>
            </a: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4"/>
          <p:cNvSpPr txBox="1">
            <a:spLocks/>
          </p:cNvSpPr>
          <p:nvPr/>
        </p:nvSpPr>
        <p:spPr bwMode="auto">
          <a:xfrm>
            <a:off x="0" y="2209800"/>
            <a:ext cx="2057400" cy="19685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826250"/>
            <a:ext cx="10668000" cy="7302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t"/>
          <a:lstStyle/>
          <a:p>
            <a:pPr indent="12700" algn="l">
              <a:lnSpc>
                <a:spcPct val="80000"/>
              </a:lnSpc>
              <a:defRPr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2133600" y="1111250"/>
            <a:ext cx="8534400" cy="5715000"/>
          </a:xfrm>
          <a:solidFill>
            <a:schemeClr val="bg1"/>
          </a:solidFill>
        </p:spPr>
        <p:txBody>
          <a:bodyPr tIns="91440" rIns="365760" bIns="91440" anchor="t"/>
          <a:lstStyle/>
          <a:p>
            <a:pPr algn="just"/>
            <a:endParaRPr lang="en-US" sz="2000" b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0" indent="-1778000" algn="just">
              <a:spcBef>
                <a:spcPts val="0"/>
              </a:spcBef>
            </a:pPr>
            <a:r>
              <a:rPr lang="en-US" sz="2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based detectors: </a:t>
            </a:r>
            <a:r>
              <a:rPr lang="en-US" sz="2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LIGO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(USA), </a:t>
            </a:r>
            <a:r>
              <a:rPr lang="en-US" sz="2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VIRGO 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(Italy), </a:t>
            </a:r>
            <a:r>
              <a:rPr lang="en-US" sz="2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 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(Germany), </a:t>
            </a:r>
            <a:r>
              <a:rPr lang="en-US" sz="2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TAMA, LCGT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(Japan), </a:t>
            </a:r>
            <a:r>
              <a:rPr lang="en-US" sz="2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INDIGO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(India), </a:t>
            </a:r>
            <a:r>
              <a:rPr lang="en-US" sz="2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AIGO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(Australia).</a:t>
            </a:r>
          </a:p>
          <a:p>
            <a:pPr>
              <a:spcBef>
                <a:spcPts val="0"/>
              </a:spcBef>
            </a:pPr>
            <a:r>
              <a:rPr lang="en-US" sz="2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Space-based detectors (proposed)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LISA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(ESA, NASA?), </a:t>
            </a:r>
            <a:r>
              <a:rPr lang="en-US" sz="2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DECIGO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(Japan).</a:t>
            </a:r>
          </a:p>
          <a:p>
            <a:pPr algn="ctr"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Confidence;  Location of Sources; Polarization Decomposition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Box 17"/>
          <p:cNvSpPr txBox="1">
            <a:spLocks noChangeArrowheads="1"/>
          </p:cNvSpPr>
          <p:nvPr/>
        </p:nvSpPr>
        <p:spPr bwMode="auto">
          <a:xfrm>
            <a:off x="2057400" y="425450"/>
            <a:ext cx="571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algn="just">
              <a:lnSpc>
                <a:spcPts val="2438"/>
              </a:lnSpc>
            </a:pP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Interferometers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9107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0" y="11393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7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8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9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0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1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2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3" name="Rectangle 26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5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6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7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8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9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0" name="Rectangle 1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1" name="Rectangle 1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2" name="Rectangle 20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3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4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5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6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7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9" name="Rectangle 3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0" name="Rectangle 3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1" name="Rectangle 4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2" name="Rectangle 4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3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4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5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6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7" name="Rectangle 29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8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0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1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2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3" name="Rectangle 21"/>
          <p:cNvSpPr>
            <a:spLocks noChangeArrowheads="1"/>
          </p:cNvSpPr>
          <p:nvPr/>
        </p:nvSpPr>
        <p:spPr bwMode="auto">
          <a:xfrm>
            <a:off x="0" y="10154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4" name="Rectangle 2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5" name="Rectangle 24"/>
          <p:cNvSpPr>
            <a:spLocks noChangeArrowheads="1"/>
          </p:cNvSpPr>
          <p:nvPr/>
        </p:nvSpPr>
        <p:spPr bwMode="auto">
          <a:xfrm>
            <a:off x="0" y="1072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6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7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8" name="Rectangle 33"/>
          <p:cNvSpPr>
            <a:spLocks noChangeArrowheads="1"/>
          </p:cNvSpPr>
          <p:nvPr/>
        </p:nvSpPr>
        <p:spPr bwMode="auto">
          <a:xfrm>
            <a:off x="0" y="1225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0" name="Rectangle 3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1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2" name="Rectangle 9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3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4" name="Rectangle 12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5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6" name="Rectangle 15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7" name="Rectangle 1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8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9" name="Rectangle 21"/>
          <p:cNvSpPr>
            <a:spLocks noChangeArrowheads="1"/>
          </p:cNvSpPr>
          <p:nvPr/>
        </p:nvSpPr>
        <p:spPr bwMode="auto">
          <a:xfrm>
            <a:off x="0" y="12059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0" name="Rectangle 2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1" name="Rectangle 2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2" name="Rectangle 2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3" name="Rectangle 3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4" name="Rectangle 36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5" name="Rectangle 3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6" name="Rectangle 39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7" name="Rectangle 4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8" name="Rectangle 42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9" name="Rectangle 4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Date Placeholder 1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Tbilisi - 27 Sep 2017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Footer Placeholder 1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LIGO Signals within a Braneworld Scenario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6" name="Picture 2" descr="http://cdn.iopscience.com/images/0264-9381/27/8/084005/Full/cqg337594fi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111250"/>
            <a:ext cx="8534401" cy="4487443"/>
          </a:xfrm>
          <a:prstGeom prst="rect">
            <a:avLst/>
          </a:prstGeom>
          <a:noFill/>
        </p:spPr>
      </p:pic>
      <p:sp>
        <p:nvSpPr>
          <p:cNvPr id="81" name="Slide Number Placeholder 90"/>
          <p:cNvSpPr>
            <a:spLocks noGrp="1"/>
          </p:cNvSpPr>
          <p:nvPr>
            <p:ph type="sldNum" sz="quarter" idx="12"/>
          </p:nvPr>
        </p:nvSpPr>
        <p:spPr>
          <a:xfrm>
            <a:off x="7645400" y="7004050"/>
            <a:ext cx="2489200" cy="401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– 22/</a:t>
            </a:r>
            <a:fld id="{C43D006F-374B-47D5-B6D3-0CAF8A67687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12"/>
          <p:cNvSpPr>
            <a:spLocks noChangeArrowheads="1"/>
          </p:cNvSpPr>
          <p:nvPr/>
        </p:nvSpPr>
        <p:spPr bwMode="auto">
          <a:xfrm>
            <a:off x="0" y="604034"/>
            <a:ext cx="2209800" cy="62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 of GWs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Linear GWs are Unobservable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Second-Order Perturbations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Might Make GWs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GWs Detection Efforts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Network of Interferometers</a:t>
            </a:r>
            <a:endParaRPr lang="en-US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Detected After a Century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LIGO First-Run Events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spc="-28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Situation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Extra Dimensions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Large Extra Dimension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Brane Models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Standing Waves Braneworld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Cosmological Solution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Brane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Energy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Matter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Radius of Shell-Universe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Diffractions From the Brane</a:t>
            </a: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2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4"/>
          <p:cNvSpPr txBox="1">
            <a:spLocks/>
          </p:cNvSpPr>
          <p:nvPr/>
        </p:nvSpPr>
        <p:spPr bwMode="auto">
          <a:xfrm>
            <a:off x="0" y="2514600"/>
            <a:ext cx="2057400" cy="19685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2B4F7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8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2133600" y="1111250"/>
            <a:ext cx="8534400" cy="5715000"/>
          </a:xfrm>
          <a:solidFill>
            <a:schemeClr val="bg1"/>
          </a:solidFill>
        </p:spPr>
        <p:txBody>
          <a:bodyPr tIns="91440" rIns="365760" bIns="91440" anchor="t"/>
          <a:lstStyle/>
          <a:p>
            <a:pPr algn="just"/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826250"/>
            <a:ext cx="10668000" cy="7302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t"/>
          <a:lstStyle/>
          <a:p>
            <a:pPr indent="12700" algn="l">
              <a:lnSpc>
                <a:spcPct val="80000"/>
              </a:lnSpc>
              <a:defRPr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Box 17"/>
          <p:cNvSpPr txBox="1">
            <a:spLocks noChangeArrowheads="1"/>
          </p:cNvSpPr>
          <p:nvPr/>
        </p:nvSpPr>
        <p:spPr bwMode="auto">
          <a:xfrm>
            <a:off x="2057400" y="425450"/>
            <a:ext cx="586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algn="just">
              <a:lnSpc>
                <a:spcPts val="2438"/>
              </a:lnSpc>
            </a:pP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Detected After a Century</a:t>
            </a:r>
            <a:endParaRPr lang="en-US" sz="36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9107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0" y="11393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7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8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9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0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1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2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3" name="Rectangle 26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5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6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7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8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9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0" name="Rectangle 1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1" name="Rectangle 1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2" name="Rectangle 20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3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4" name="Rectangle 23"/>
          <p:cNvSpPr>
            <a:spLocks noChangeArrowheads="1"/>
          </p:cNvSpPr>
          <p:nvPr/>
        </p:nvSpPr>
        <p:spPr bwMode="auto">
          <a:xfrm>
            <a:off x="0" y="844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5" name="Rectangle 2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6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7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9" name="Rectangle 3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0" name="Rectangle 3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1" name="Rectangle 4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2" name="Rectangle 4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3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4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5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6" name="Rectangle 2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7" name="Rectangle 29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8" name="Rectangle 3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0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1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2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3" name="Rectangle 21"/>
          <p:cNvSpPr>
            <a:spLocks noChangeArrowheads="1"/>
          </p:cNvSpPr>
          <p:nvPr/>
        </p:nvSpPr>
        <p:spPr bwMode="auto">
          <a:xfrm>
            <a:off x="0" y="10154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4" name="Rectangle 2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5" name="Rectangle 24"/>
          <p:cNvSpPr>
            <a:spLocks noChangeArrowheads="1"/>
          </p:cNvSpPr>
          <p:nvPr/>
        </p:nvSpPr>
        <p:spPr bwMode="auto">
          <a:xfrm>
            <a:off x="0" y="1072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6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7" name="Rectangle 3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8" name="Rectangle 33"/>
          <p:cNvSpPr>
            <a:spLocks noChangeArrowheads="1"/>
          </p:cNvSpPr>
          <p:nvPr/>
        </p:nvSpPr>
        <p:spPr bwMode="auto">
          <a:xfrm>
            <a:off x="0" y="1225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0" name="Rectangle 3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1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2" name="Rectangle 9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3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4" name="Rectangle 12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5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6" name="Rectangle 15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7" name="Rectangle 1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8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9" name="Rectangle 21"/>
          <p:cNvSpPr>
            <a:spLocks noChangeArrowheads="1"/>
          </p:cNvSpPr>
          <p:nvPr/>
        </p:nvSpPr>
        <p:spPr bwMode="auto">
          <a:xfrm>
            <a:off x="0" y="12059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0" name="Rectangle 2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1" name="Rectangle 2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2" name="Rectangle 2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3" name="Rectangle 3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4" name="Rectangle 36"/>
          <p:cNvSpPr>
            <a:spLocks noChangeArrowheads="1"/>
          </p:cNvSpPr>
          <p:nvPr/>
        </p:nvSpPr>
        <p:spPr bwMode="auto">
          <a:xfrm>
            <a:off x="0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5" name="Rectangle 3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6" name="Rectangle 39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7" name="Rectangle 4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8" name="Rectangle 42"/>
          <p:cNvSpPr>
            <a:spLocks noChangeArrowheads="1"/>
          </p:cNvSpPr>
          <p:nvPr/>
        </p:nvSpPr>
        <p:spPr bwMode="auto">
          <a:xfrm>
            <a:off x="0" y="1129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9" name="Rectangle 4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3" cstate="print"/>
          <a:srcRect l="20717" t="13542" r="35359" b="6250"/>
          <a:stretch/>
        </p:blipFill>
        <p:spPr>
          <a:xfrm>
            <a:off x="7645400" y="1099020"/>
            <a:ext cx="3022600" cy="29302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6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15128"/>
            <a:ext cx="4752862" cy="57111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Ligo20160211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240"/>
          <a:stretch/>
        </p:blipFill>
        <p:spPr bwMode="auto">
          <a:xfrm>
            <a:off x="7620000" y="4128733"/>
            <a:ext cx="3016067" cy="2697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3" name="Date Placeholder 8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Tbilisi - 27 Sep 2017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Footer Placeholder 8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LIGO Signals within a Braneworld Scenario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Slide Number Placeholder 90"/>
          <p:cNvSpPr>
            <a:spLocks noGrp="1"/>
          </p:cNvSpPr>
          <p:nvPr>
            <p:ph type="sldNum" sz="quarter" idx="12"/>
          </p:nvPr>
        </p:nvSpPr>
        <p:spPr>
          <a:xfrm>
            <a:off x="7645400" y="7004050"/>
            <a:ext cx="2489200" cy="401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– 22/</a:t>
            </a:r>
            <a:fld id="{C43D006F-374B-47D5-B6D3-0CAF8A67687C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ectangle 12"/>
          <p:cNvSpPr>
            <a:spLocks noChangeArrowheads="1"/>
          </p:cNvSpPr>
          <p:nvPr/>
        </p:nvSpPr>
        <p:spPr bwMode="auto">
          <a:xfrm>
            <a:off x="0" y="604034"/>
            <a:ext cx="2209800" cy="62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Theory of GWs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Linear GWs are Unobservable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Second-Order Perturbations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Might Make GWs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GWs Detection Efforts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Network of Interferometers</a:t>
            </a:r>
            <a:endParaRPr lang="en-US" sz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Detected After a Century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LIGO First-Run Events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spc="-28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Situation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Extra Dimensions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Large Extra Dimension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Brane Models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Standing Waves Braneworld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Cosmological Solution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Spherical Brane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Energy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 Matter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Radius of Shell-Universe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Diffractions From the Brane</a:t>
            </a: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7298</TotalTime>
  <Words>5044</Words>
  <Application>Microsoft Office PowerPoint</Application>
  <PresentationFormat>Custom</PresentationFormat>
  <Paragraphs>893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Sylfaen</vt:lpstr>
      <vt:lpstr>DejaVu Sans</vt:lpstr>
      <vt:lpstr>Calibri</vt:lpstr>
      <vt:lpstr>Symbol</vt:lpstr>
      <vt:lpstr>Liberation Serif</vt:lpstr>
      <vt:lpstr>Times New Roman</vt:lpstr>
      <vt:lpstr>Liberation Sans</vt:lpstr>
      <vt:lpstr>Wingdings</vt:lpstr>
      <vt:lpstr>Office Theme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Thank You for Your Attention</vt:lpstr>
    </vt:vector>
  </TitlesOfParts>
  <Company>CSU Fresno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Physics Department</dc:creator>
  <cp:lastModifiedBy>User</cp:lastModifiedBy>
  <cp:revision>816</cp:revision>
  <dcterms:created xsi:type="dcterms:W3CDTF">2009-02-03T18:15:46Z</dcterms:created>
  <dcterms:modified xsi:type="dcterms:W3CDTF">2017-09-22T12:56:22Z</dcterms:modified>
</cp:coreProperties>
</file>