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90" r:id="rId2"/>
    <p:sldId id="326" r:id="rId3"/>
    <p:sldId id="259" r:id="rId4"/>
    <p:sldId id="258" r:id="rId5"/>
    <p:sldId id="333" r:id="rId6"/>
    <p:sldId id="306" r:id="rId7"/>
    <p:sldId id="260" r:id="rId8"/>
    <p:sldId id="288" r:id="rId9"/>
    <p:sldId id="264" r:id="rId10"/>
    <p:sldId id="261" r:id="rId11"/>
    <p:sldId id="263" r:id="rId12"/>
    <p:sldId id="334" r:id="rId13"/>
    <p:sldId id="316" r:id="rId14"/>
    <p:sldId id="317" r:id="rId15"/>
    <p:sldId id="318" r:id="rId16"/>
    <p:sldId id="319" r:id="rId17"/>
    <p:sldId id="320" r:id="rId18"/>
    <p:sldId id="321" r:id="rId19"/>
    <p:sldId id="286" r:id="rId20"/>
    <p:sldId id="322" r:id="rId21"/>
    <p:sldId id="323" r:id="rId22"/>
    <p:sldId id="324" r:id="rId23"/>
    <p:sldId id="325" r:id="rId24"/>
    <p:sldId id="327" r:id="rId25"/>
    <p:sldId id="328" r:id="rId26"/>
    <p:sldId id="338" r:id="rId27"/>
    <p:sldId id="335" r:id="rId28"/>
    <p:sldId id="295" r:id="rId29"/>
    <p:sldId id="309" r:id="rId30"/>
    <p:sldId id="310" r:id="rId31"/>
    <p:sldId id="291" r:id="rId32"/>
    <p:sldId id="294" r:id="rId33"/>
    <p:sldId id="293" r:id="rId34"/>
    <p:sldId id="330" r:id="rId35"/>
    <p:sldId id="331" r:id="rId36"/>
    <p:sldId id="332" r:id="rId37"/>
    <p:sldId id="292" r:id="rId38"/>
    <p:sldId id="298" r:id="rId39"/>
    <p:sldId id="297" r:id="rId40"/>
    <p:sldId id="304" r:id="rId41"/>
    <p:sldId id="307" r:id="rId42"/>
    <p:sldId id="336" r:id="rId43"/>
    <p:sldId id="313" r:id="rId44"/>
    <p:sldId id="314" r:id="rId45"/>
    <p:sldId id="337" r:id="rId46"/>
    <p:sldId id="282" r:id="rId47"/>
    <p:sldId id="276" r:id="rId48"/>
    <p:sldId id="278" r:id="rId49"/>
    <p:sldId id="279" r:id="rId50"/>
    <p:sldId id="275" r:id="rId51"/>
    <p:sldId id="262" r:id="rId52"/>
    <p:sldId id="265" r:id="rId53"/>
    <p:sldId id="274" r:id="rId54"/>
    <p:sldId id="283" r:id="rId55"/>
    <p:sldId id="284" r:id="rId56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F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85088" autoAdjust="0"/>
  </p:normalViewPr>
  <p:slideViewPr>
    <p:cSldViewPr snapToGrid="0">
      <p:cViewPr varScale="1">
        <p:scale>
          <a:sx n="74" d="100"/>
          <a:sy n="74" d="100"/>
        </p:scale>
        <p:origin x="438" y="66"/>
      </p:cViewPr>
      <p:guideLst/>
    </p:cSldViewPr>
  </p:slideViewPr>
  <p:outlineViewPr>
    <p:cViewPr>
      <p:scale>
        <a:sx n="33" d="100"/>
        <a:sy n="33" d="100"/>
      </p:scale>
      <p:origin x="0" y="-94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76DBF-127E-4F0B-81EF-DC88B0FE9B6C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BD50D-BCC5-4846-8449-1FC5D4AC37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89958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6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6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F6BD727D-F309-4F68-9253-FE0427A6FC69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78723"/>
            <a:ext cx="5439410" cy="3909864"/>
          </a:xfrm>
          <a:prstGeom prst="rect">
            <a:avLst/>
          </a:prstGeom>
        </p:spPr>
        <p:txBody>
          <a:bodyPr vert="horz" lIns="92153" tIns="46077" rIns="92153" bIns="46077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8214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8214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6EF8EFB8-2435-4F9D-BA81-99C0B344E4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8552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1196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649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1637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083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9559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1488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694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0857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4176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19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8098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579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25">
                <a:solidFill>
                  <a:srgbClr val="FFFFFF"/>
                </a:solidFill>
              </a:rPr>
              <a:t>Titteltekst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FFFFFF"/>
                </a:solidFill>
              </a:rPr>
              <a:t>Brødtekst nivå én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FFFFFF"/>
                </a:solidFill>
              </a:rPr>
              <a:t>Brødtekst nivå to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FFFFFF"/>
                </a:solidFill>
              </a:rPr>
              <a:t>Brødtekst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FFFFFF"/>
                </a:solidFill>
              </a:rPr>
              <a:t>Brødtekst nivå fire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FFFFFF"/>
                </a:solidFill>
              </a:rPr>
              <a:t>Brødtekst nivå fem</a:t>
            </a:r>
          </a:p>
        </p:txBody>
      </p:sp>
    </p:spTree>
    <p:extLst>
      <p:ext uri="{BB962C8B-B14F-4D97-AF65-F5344CB8AC3E}">
        <p14:creationId xmlns:p14="http://schemas.microsoft.com/office/powerpoint/2010/main" val="39773761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977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412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175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197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1430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910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724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039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F31D-BCFD-4E98-AA73-051F0007FE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8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aul.sorba@lapth.cnrs.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901082" cy="6578787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/>
              <a:t> </a:t>
            </a:r>
            <a:r>
              <a:rPr lang="en-US" sz="3200" b="1" dirty="0" smtClean="0">
                <a:solidFill>
                  <a:srgbClr val="00B0F0"/>
                </a:solidFill>
              </a:rPr>
              <a:t>'</a:t>
            </a:r>
            <a:r>
              <a:rPr lang="en-US" sz="3200" b="1" dirty="0">
                <a:solidFill>
                  <a:srgbClr val="00B0F0"/>
                </a:solidFill>
              </a:rPr>
              <a:t>'From quarks to </a:t>
            </a:r>
            <a:r>
              <a:rPr lang="en-US" sz="3200" b="1" dirty="0" err="1">
                <a:solidFill>
                  <a:srgbClr val="00B0F0"/>
                </a:solidFill>
              </a:rPr>
              <a:t>multiquark</a:t>
            </a:r>
            <a:r>
              <a:rPr lang="en-US" sz="3200" b="1" dirty="0">
                <a:solidFill>
                  <a:srgbClr val="00B0F0"/>
                </a:solidFill>
              </a:rPr>
              <a:t> states: </a:t>
            </a:r>
            <a:endParaRPr lang="en-US" sz="3200" b="1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smtClean="0">
                <a:solidFill>
                  <a:srgbClr val="00B0F0"/>
                </a:solidFill>
              </a:rPr>
              <a:t>                                                       algebraic </a:t>
            </a:r>
            <a:r>
              <a:rPr lang="en-US" sz="3200" b="1" dirty="0">
                <a:solidFill>
                  <a:srgbClr val="00B0F0"/>
                </a:solidFill>
              </a:rPr>
              <a:t>aspects </a:t>
            </a:r>
            <a:r>
              <a:rPr lang="en-US" sz="3200" b="1" dirty="0" smtClean="0">
                <a:solidFill>
                  <a:srgbClr val="00B0F0"/>
                </a:solidFill>
              </a:rPr>
              <a:t>   and </a:t>
            </a:r>
            <a:r>
              <a:rPr lang="en-US" sz="3200" b="1" dirty="0">
                <a:solidFill>
                  <a:srgbClr val="00B0F0"/>
                </a:solidFill>
              </a:rPr>
              <a:t>physics''</a:t>
            </a:r>
            <a:r>
              <a:rPr lang="en-US" sz="3200" dirty="0">
                <a:solidFill>
                  <a:srgbClr val="00B0F0"/>
                </a:solidFill>
              </a:rPr>
              <a:t/>
            </a:r>
            <a:br>
              <a:rPr lang="en-US" sz="3200" dirty="0">
                <a:solidFill>
                  <a:srgbClr val="00B0F0"/>
                </a:solidFill>
              </a:rPr>
            </a:br>
            <a:endParaRPr lang="en-US" sz="32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 smtClean="0"/>
              <a:t>                                  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</a:t>
            </a:r>
            <a:r>
              <a:rPr lang="en-US" sz="2400" dirty="0" smtClean="0"/>
              <a:t>Paul </a:t>
            </a:r>
            <a:r>
              <a:rPr lang="en-US" sz="2400" dirty="0"/>
              <a:t>SORBA </a:t>
            </a:r>
            <a:endParaRPr lang="en-US" sz="2400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</a:t>
            </a:r>
            <a:r>
              <a:rPr lang="en-US" sz="2000" dirty="0" smtClean="0"/>
              <a:t>(</a:t>
            </a:r>
            <a:r>
              <a:rPr lang="en-US" sz="2000" dirty="0"/>
              <a:t>LAPTH, CNRS, France)</a:t>
            </a:r>
            <a:r>
              <a:rPr lang="en-US" sz="2000" b="1" dirty="0"/>
              <a:t/>
            </a:r>
            <a:br>
              <a:rPr lang="en-US" sz="2000" b="1" dirty="0"/>
            </a:br>
            <a:endParaRPr lang="en-US" sz="2000" b="1" dirty="0" smtClean="0"/>
          </a:p>
          <a:p>
            <a:pPr marL="0" indent="0">
              <a:buNone/>
            </a:pPr>
            <a:endParaRPr lang="en-US" sz="2000" b="1" i="1" dirty="0" smtClean="0">
              <a:hlinkClick r:id="rId3"/>
            </a:endParaRPr>
          </a:p>
          <a:p>
            <a:pPr marL="0" indent="0">
              <a:buNone/>
            </a:pPr>
            <a:r>
              <a:rPr lang="en-US" sz="2000" b="1" i="1" dirty="0" smtClean="0">
                <a:hlinkClick r:id="rId3"/>
              </a:rPr>
              <a:t>paul.sorba@lapth.cnrs.fr</a:t>
            </a:r>
            <a:r>
              <a:rPr lang="en-US" sz="2000" b="1" i="1" dirty="0" smtClean="0"/>
              <a:t>                                                                                                  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Tbilissi</a:t>
            </a:r>
            <a:r>
              <a:rPr lang="en-US" sz="2000" b="1" i="1" dirty="0" smtClean="0">
                <a:solidFill>
                  <a:srgbClr val="FF0000"/>
                </a:solidFill>
              </a:rPr>
              <a:t>, sept.2017</a:t>
            </a:r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08591" y="50006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3100" b="1" dirty="0" smtClean="0"/>
              <a:t/>
            </a:r>
            <a:br>
              <a:rPr lang="en-US" sz="3100" b="1" dirty="0" smtClean="0"/>
            </a:br>
            <a:endParaRPr lang="fr-FR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041992" y="637953"/>
            <a:ext cx="10333074" cy="1052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100" b="1" dirty="0" smtClean="0"/>
          </a:p>
          <a:p>
            <a:endParaRPr lang="en-US" sz="3100" b="1" dirty="0"/>
          </a:p>
          <a:p>
            <a:r>
              <a:rPr lang="en-US" dirty="0" smtClean="0"/>
              <a:t>                            </a:t>
            </a:r>
            <a:br>
              <a:rPr lang="en-US" dirty="0" smtClean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6317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=</a:t>
            </a:r>
            <a:endParaRPr lang="fr-FR" dirty="0">
              <a:solidFill>
                <a:srgbClr val="92D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633045"/>
            <a:ext cx="10515600" cy="5590809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70000"/>
              </a:lnSpc>
              <a:buNone/>
            </a:pPr>
            <a:endParaRPr lang="en-US" sz="5100" i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5100" b="1" dirty="0" smtClean="0">
                <a:solidFill>
                  <a:srgbClr val="FF0000"/>
                </a:solidFill>
              </a:rPr>
              <a:t>Different configurations</a:t>
            </a:r>
            <a:r>
              <a:rPr lang="en-US" sz="5100" i="1" dirty="0" smtClean="0">
                <a:solidFill>
                  <a:srgbClr val="FF0000"/>
                </a:solidFill>
              </a:rPr>
              <a:t>:        </a:t>
            </a:r>
            <a:r>
              <a:rPr lang="en-US" sz="5100" i="1" dirty="0" smtClean="0">
                <a:solidFill>
                  <a:srgbClr val="00B050"/>
                </a:solidFill>
              </a:rPr>
              <a:t>SU(3) </a:t>
            </a:r>
            <a:r>
              <a:rPr lang="en-US" sz="5100" i="1" dirty="0" err="1" smtClean="0">
                <a:solidFill>
                  <a:srgbClr val="00B050"/>
                </a:solidFill>
              </a:rPr>
              <a:t>colour</a:t>
            </a:r>
            <a:r>
              <a:rPr lang="en-US" sz="5100" i="1" dirty="0" smtClean="0">
                <a:solidFill>
                  <a:srgbClr val="00B050"/>
                </a:solidFill>
              </a:rPr>
              <a:t> :product of representations</a:t>
            </a:r>
          </a:p>
          <a:p>
            <a:pPr>
              <a:lnSpc>
                <a:spcPct val="70000"/>
              </a:lnSpc>
            </a:pPr>
            <a:endParaRPr lang="en-US" sz="4000" dirty="0"/>
          </a:p>
          <a:p>
            <a:pPr marL="0" indent="0">
              <a:lnSpc>
                <a:spcPct val="70000"/>
              </a:lnSpc>
              <a:buNone/>
            </a:pPr>
            <a:r>
              <a:rPr lang="en-US" sz="4000" dirty="0" smtClean="0"/>
              <a:t>   3 x 3bar  = </a:t>
            </a:r>
            <a:r>
              <a:rPr lang="en-US" sz="4000" dirty="0" smtClean="0">
                <a:solidFill>
                  <a:srgbClr val="00B0F0"/>
                </a:solidFill>
              </a:rPr>
              <a:t>1</a:t>
            </a:r>
            <a:r>
              <a:rPr lang="en-US" sz="4000" dirty="0" smtClean="0"/>
              <a:t>+ 8                          </a:t>
            </a:r>
            <a:r>
              <a:rPr lang="en-US" sz="4000" dirty="0" smtClean="0">
                <a:solidFill>
                  <a:srgbClr val="FF0000"/>
                </a:solidFill>
              </a:rPr>
              <a:t>meson     </a:t>
            </a:r>
            <a:r>
              <a:rPr lang="en-US" sz="4000" dirty="0" smtClean="0"/>
              <a:t>                                                               </a:t>
            </a:r>
            <a:endParaRPr lang="en-US" sz="40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4000" dirty="0" smtClean="0"/>
              <a:t> 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4000" dirty="0" smtClean="0"/>
              <a:t> 3 x 3 x 3 = (3bar+ 6) x 3 = (</a:t>
            </a:r>
            <a:r>
              <a:rPr lang="en-US" sz="4000" dirty="0" smtClean="0">
                <a:solidFill>
                  <a:srgbClr val="00B0F0"/>
                </a:solidFill>
              </a:rPr>
              <a:t>1</a:t>
            </a:r>
            <a:r>
              <a:rPr lang="en-US" sz="4000" dirty="0" smtClean="0"/>
              <a:t>+8) + (10 +8)    </a:t>
            </a:r>
            <a:r>
              <a:rPr lang="en-US" sz="4000" dirty="0" smtClean="0">
                <a:solidFill>
                  <a:srgbClr val="FF0000"/>
                </a:solidFill>
              </a:rPr>
              <a:t>baryon</a:t>
            </a:r>
            <a:r>
              <a:rPr lang="en-US" sz="4000" dirty="0" smtClean="0"/>
              <a:t>                                                                  </a:t>
            </a:r>
          </a:p>
          <a:p>
            <a:pPr marL="0" indent="0">
              <a:lnSpc>
                <a:spcPct val="70000"/>
              </a:lnSpc>
              <a:buNone/>
            </a:pPr>
            <a:endParaRPr lang="en-US" sz="4000" dirty="0"/>
          </a:p>
          <a:p>
            <a:pPr marL="0" indent="0">
              <a:lnSpc>
                <a:spcPct val="70000"/>
              </a:lnSpc>
              <a:buNone/>
            </a:pPr>
            <a:r>
              <a:rPr lang="en-US" sz="4000" dirty="0" smtClean="0"/>
              <a:t>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4000" dirty="0" smtClean="0"/>
              <a:t>(</a:t>
            </a:r>
            <a:r>
              <a:rPr lang="en-US" sz="4000" dirty="0" err="1" smtClean="0"/>
              <a:t>qqqqqq</a:t>
            </a:r>
            <a:r>
              <a:rPr lang="en-US" sz="4000" dirty="0" smtClean="0"/>
              <a:t>) = (</a:t>
            </a:r>
            <a:r>
              <a:rPr lang="en-US" sz="4000" dirty="0" err="1" smtClean="0"/>
              <a:t>qqq</a:t>
            </a:r>
            <a:r>
              <a:rPr lang="en-US" sz="4000" dirty="0" smtClean="0"/>
              <a:t>)x (</a:t>
            </a:r>
            <a:r>
              <a:rPr lang="en-US" sz="4000" dirty="0" err="1" smtClean="0"/>
              <a:t>qqq</a:t>
            </a:r>
            <a:r>
              <a:rPr lang="en-US" sz="4000" dirty="0" smtClean="0"/>
              <a:t>)       </a:t>
            </a:r>
            <a:r>
              <a:rPr lang="en-US" sz="4000" dirty="0" err="1" smtClean="0">
                <a:solidFill>
                  <a:srgbClr val="FF0000"/>
                </a:solidFill>
              </a:rPr>
              <a:t>dibaryon</a:t>
            </a:r>
            <a:endParaRPr lang="en-US" sz="40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4000" dirty="0" smtClean="0"/>
              <a:t>    c =1            c=1 x c=1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4000" dirty="0"/>
              <a:t> </a:t>
            </a:r>
            <a:r>
              <a:rPr lang="en-US" sz="4000" dirty="0" smtClean="0"/>
              <a:t>               </a:t>
            </a:r>
            <a:r>
              <a:rPr lang="en-US" sz="4000" i="1" dirty="0" smtClean="0"/>
              <a:t>or</a:t>
            </a:r>
            <a:r>
              <a:rPr lang="en-US" sz="4000" dirty="0" smtClean="0"/>
              <a:t>    c=8 x c=8</a:t>
            </a:r>
          </a:p>
          <a:p>
            <a:pPr marL="0" indent="0">
              <a:lnSpc>
                <a:spcPct val="70000"/>
              </a:lnSpc>
              <a:buNone/>
            </a:pPr>
            <a:endParaRPr lang="en-US" sz="4000" dirty="0"/>
          </a:p>
          <a:p>
            <a:pPr marL="0" indent="0">
              <a:lnSpc>
                <a:spcPct val="70000"/>
              </a:lnSpc>
              <a:buNone/>
            </a:pPr>
            <a:r>
              <a:rPr lang="en-US" sz="4000" dirty="0" smtClean="0"/>
              <a:t>(</a:t>
            </a:r>
            <a:r>
              <a:rPr lang="en-US" sz="4000" dirty="0" err="1" smtClean="0"/>
              <a:t>qqqbarq</a:t>
            </a:r>
            <a:r>
              <a:rPr lang="en-US" sz="4000" u="sng" dirty="0" err="1" smtClean="0"/>
              <a:t>bar</a:t>
            </a:r>
            <a:r>
              <a:rPr lang="en-US" sz="4000" dirty="0" smtClean="0"/>
              <a:t>)= (</a:t>
            </a:r>
            <a:r>
              <a:rPr lang="en-US" sz="4000" dirty="0" err="1" smtClean="0"/>
              <a:t>qq</a:t>
            </a:r>
            <a:r>
              <a:rPr lang="en-US" sz="4000" dirty="0" smtClean="0"/>
              <a:t>) x (</a:t>
            </a:r>
            <a:r>
              <a:rPr lang="en-US" sz="4000" dirty="0" err="1" smtClean="0"/>
              <a:t>qbarqbar</a:t>
            </a:r>
            <a:r>
              <a:rPr lang="en-US" sz="4000" dirty="0" smtClean="0"/>
              <a:t>)     </a:t>
            </a:r>
            <a:r>
              <a:rPr lang="en-US" sz="4000" i="1" dirty="0" smtClean="0"/>
              <a:t> or     </a:t>
            </a:r>
            <a:r>
              <a:rPr lang="en-US" sz="4000" dirty="0" smtClean="0"/>
              <a:t>(</a:t>
            </a:r>
            <a:r>
              <a:rPr lang="en-US" sz="4000" dirty="0" err="1" smtClean="0"/>
              <a:t>qqbar</a:t>
            </a:r>
            <a:r>
              <a:rPr lang="en-US" sz="4000" dirty="0" smtClean="0"/>
              <a:t>) x (</a:t>
            </a:r>
            <a:r>
              <a:rPr lang="en-US" sz="4000" dirty="0" err="1" smtClean="0"/>
              <a:t>qqbar</a:t>
            </a:r>
            <a:r>
              <a:rPr lang="en-US" sz="4000" dirty="0" smtClean="0"/>
              <a:t>)    </a:t>
            </a:r>
            <a:r>
              <a:rPr lang="en-US" sz="4000" dirty="0" err="1" smtClean="0">
                <a:solidFill>
                  <a:srgbClr val="FF0000"/>
                </a:solidFill>
              </a:rPr>
              <a:t>baryonium</a:t>
            </a:r>
            <a:r>
              <a:rPr lang="en-US" sz="4000" dirty="0" smtClean="0"/>
              <a:t>                            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4000" dirty="0" smtClean="0"/>
              <a:t>      c=1              c=3 x  c=3bar                             c=1 x c=1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4000" dirty="0"/>
              <a:t> </a:t>
            </a:r>
            <a:r>
              <a:rPr lang="en-US" sz="4000" dirty="0" smtClean="0"/>
              <a:t>                      c=6bar x c=6                                 c=8 x  c=8</a:t>
            </a:r>
          </a:p>
          <a:p>
            <a:pPr marL="0" indent="0">
              <a:lnSpc>
                <a:spcPct val="70000"/>
              </a:lnSpc>
              <a:buNone/>
            </a:pPr>
            <a:endParaRPr lang="en-US" sz="4000" dirty="0" smtClean="0"/>
          </a:p>
          <a:p>
            <a:pPr marL="0" indent="0">
              <a:lnSpc>
                <a:spcPct val="70000"/>
              </a:lnSpc>
              <a:buNone/>
            </a:pPr>
            <a:r>
              <a:rPr lang="en-US" sz="4000" dirty="0" smtClean="0"/>
              <a:t>(</a:t>
            </a:r>
            <a:r>
              <a:rPr lang="en-US" sz="4000" dirty="0" err="1" smtClean="0"/>
              <a:t>qqqqqbar</a:t>
            </a:r>
            <a:r>
              <a:rPr lang="en-US" sz="4000" dirty="0" smtClean="0"/>
              <a:t>)  = (</a:t>
            </a:r>
            <a:r>
              <a:rPr lang="en-US" sz="4000" dirty="0" err="1" smtClean="0"/>
              <a:t>qqq</a:t>
            </a:r>
            <a:r>
              <a:rPr lang="en-US" sz="4000" dirty="0" smtClean="0"/>
              <a:t>) x (</a:t>
            </a:r>
            <a:r>
              <a:rPr lang="en-US" sz="4000" dirty="0" err="1" smtClean="0"/>
              <a:t>qqbar</a:t>
            </a:r>
            <a:r>
              <a:rPr lang="en-US" sz="4000" dirty="0" smtClean="0"/>
              <a:t>)     </a:t>
            </a:r>
            <a:r>
              <a:rPr lang="en-US" sz="4000" i="1" dirty="0" smtClean="0"/>
              <a:t>or</a:t>
            </a:r>
            <a:r>
              <a:rPr lang="en-US" sz="4000" dirty="0" smtClean="0"/>
              <a:t>              (</a:t>
            </a:r>
            <a:r>
              <a:rPr lang="en-US" sz="4000" dirty="0" err="1" smtClean="0"/>
              <a:t>qqqbar</a:t>
            </a:r>
            <a:r>
              <a:rPr lang="en-US" sz="4000" dirty="0" smtClean="0"/>
              <a:t>) x (</a:t>
            </a:r>
            <a:r>
              <a:rPr lang="en-US" sz="4000" dirty="0" err="1" smtClean="0"/>
              <a:t>qq</a:t>
            </a:r>
            <a:r>
              <a:rPr lang="en-US" sz="4000" dirty="0" smtClean="0"/>
              <a:t>)   </a:t>
            </a:r>
            <a:r>
              <a:rPr lang="en-US" sz="4000" dirty="0" err="1" smtClean="0">
                <a:solidFill>
                  <a:srgbClr val="FF0000"/>
                </a:solidFill>
              </a:rPr>
              <a:t>mesobaryonium</a:t>
            </a:r>
            <a:r>
              <a:rPr lang="en-US" sz="4000" dirty="0" smtClean="0">
                <a:solidFill>
                  <a:srgbClr val="FF0000"/>
                </a:solidFill>
              </a:rPr>
              <a:t>  </a:t>
            </a:r>
            <a:r>
              <a:rPr lang="en-US" sz="4000" i="1" dirty="0" smtClean="0"/>
              <a:t>or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4000" dirty="0" smtClean="0"/>
              <a:t>    c=1                c=1     x c= 1                                  c= 3   x  c = 3</a:t>
            </a:r>
            <a:r>
              <a:rPr lang="en-US" sz="3800" dirty="0" smtClean="0"/>
              <a:t>bar </a:t>
            </a:r>
            <a:r>
              <a:rPr lang="en-US" sz="2500" dirty="0" smtClean="0"/>
              <a:t>         </a:t>
            </a:r>
            <a:r>
              <a:rPr lang="en-US" sz="3800" dirty="0" err="1" smtClean="0">
                <a:solidFill>
                  <a:srgbClr val="FF0000"/>
                </a:solidFill>
              </a:rPr>
              <a:t>pentaquark</a:t>
            </a:r>
            <a:endParaRPr lang="en-US" sz="38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4000" dirty="0" smtClean="0"/>
              <a:t>	          c=8    x   c=8                               c= 6</a:t>
            </a:r>
            <a:r>
              <a:rPr lang="en-US" sz="3800" dirty="0" smtClean="0"/>
              <a:t>bar </a:t>
            </a:r>
            <a:r>
              <a:rPr lang="en-US" sz="4000" dirty="0" smtClean="0"/>
              <a:t>x c = 6</a:t>
            </a:r>
            <a:endParaRPr lang="en-US" sz="4000" dirty="0"/>
          </a:p>
          <a:p>
            <a:pPr marL="0" indent="0">
              <a:lnSpc>
                <a:spcPct val="70000"/>
              </a:lnSpc>
              <a:buNone/>
            </a:pPr>
            <a:endParaRPr lang="en-US" dirty="0" smtClean="0"/>
          </a:p>
          <a:p>
            <a:pPr>
              <a:lnSpc>
                <a:spcPct val="70000"/>
              </a:lnSpc>
            </a:pPr>
            <a:endParaRPr lang="en-US" sz="2600" dirty="0"/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55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 </a:t>
            </a:r>
            <a:r>
              <a:rPr lang="en-US" dirty="0" smtClean="0">
                <a:solidFill>
                  <a:srgbClr val="C00000"/>
                </a:solidFill>
              </a:rPr>
              <a:t>Masses</a:t>
            </a:r>
            <a:endParaRPr lang="fr-FR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42646"/>
                <a:ext cx="10515600" cy="534572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400" dirty="0" smtClean="0"/>
                  <a:t> The </a:t>
                </a:r>
                <a:r>
                  <a:rPr lang="en-US" sz="2400" dirty="0" smtClean="0">
                    <a:solidFill>
                      <a:srgbClr val="00B0F0"/>
                    </a:solidFill>
                  </a:rPr>
                  <a:t>interaction Hamiltonian </a:t>
                </a:r>
                <a:r>
                  <a:rPr lang="en-US" sz="2400" dirty="0" smtClean="0"/>
                  <a:t>acting on the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colour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and  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spin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degrees of freedom </a:t>
                </a:r>
                <a:r>
                  <a:rPr lang="en-US" sz="2400" dirty="0" smtClean="0"/>
                  <a:t>reads:</a:t>
                </a:r>
              </a:p>
              <a:p>
                <a:pPr marL="0" indent="0">
                  <a:buNone/>
                </a:pPr>
                <a:endParaRPr lang="en-US" sz="2400" i="1" dirty="0" smtClean="0"/>
              </a:p>
              <a:p>
                <a:pPr marL="0" indent="0">
                  <a:buNone/>
                </a:pPr>
                <a:r>
                  <a:rPr lang="en-US" sz="2400" i="1" dirty="0" smtClean="0">
                    <a:solidFill>
                      <a:srgbClr val="C00000"/>
                    </a:solidFill>
                  </a:rPr>
                  <a:t>                                               </a:t>
                </a:r>
                <a:r>
                  <a:rPr lang="en-US" sz="2400" i="1" dirty="0" err="1" smtClean="0">
                    <a:solidFill>
                      <a:srgbClr val="C00000"/>
                    </a:solidFill>
                  </a:rPr>
                  <a:t>Hcm</a:t>
                </a:r>
                <a:r>
                  <a:rPr lang="en-US" sz="2400" i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= -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400" b="0" i="1" baseline="-250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e>
                    </m:nary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400" b="0" i="1" baseline="-2500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400" b="0" i="1" baseline="-2500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sz="2400" b="0" i="1" baseline="-2500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400" b="0" i="1" baseline="-2500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 smtClean="0"/>
                  <a:t>where </a:t>
                </a:r>
                <a:r>
                  <a:rPr lang="en-US" sz="2400" dirty="0"/>
                  <a:t>the coefficients </a:t>
                </a:r>
                <a:r>
                  <a:rPr lang="en-US" sz="2400" i="1" dirty="0" err="1" smtClean="0"/>
                  <a:t>C</a:t>
                </a:r>
                <a:r>
                  <a:rPr lang="en-US" sz="2400" i="1" baseline="-25000" dirty="0" err="1" smtClean="0"/>
                  <a:t>ij</a:t>
                </a:r>
                <a:r>
                  <a:rPr lang="en-US" sz="2400" i="1" dirty="0" smtClean="0"/>
                  <a:t>    </a:t>
                </a:r>
                <a:r>
                  <a:rPr lang="en-US" sz="2400" dirty="0" smtClean="0"/>
                  <a:t>depend </a:t>
                </a:r>
                <a:r>
                  <a:rPr lang="en-US" sz="2400" dirty="0"/>
                  <a:t>on the quark </a:t>
                </a:r>
                <a:r>
                  <a:rPr lang="en-US" sz="2400" dirty="0" smtClean="0"/>
                  <a:t>masses  and </a:t>
                </a:r>
                <a:r>
                  <a:rPr lang="en-US" sz="2400" dirty="0"/>
                  <a:t>properties of the spatial wave function. </a:t>
                </a:r>
              </a:p>
              <a:p>
                <a:pPr marL="0" indent="0">
                  <a:buNone/>
                </a:pPr>
                <a:r>
                  <a:rPr lang="en-US" sz="2400" dirty="0" smtClean="0"/>
                  <a:t>In absence   of </a:t>
                </a:r>
                <a:r>
                  <a:rPr lang="en-US" sz="2400" dirty="0"/>
                  <a:t>a complete theory, this Hamiltonian leads to a </a:t>
                </a:r>
                <a:r>
                  <a:rPr lang="en-US" sz="2400" dirty="0" smtClean="0">
                    <a:solidFill>
                      <a:srgbClr val="00B0F0"/>
                    </a:solidFill>
                  </a:rPr>
                  <a:t>mass </a:t>
                </a:r>
                <a:r>
                  <a:rPr lang="fr-FR" sz="2400" dirty="0" smtClean="0">
                    <a:solidFill>
                      <a:srgbClr val="00B0F0"/>
                    </a:solidFill>
                  </a:rPr>
                  <a:t>formula</a:t>
                </a:r>
                <a:r>
                  <a:rPr lang="fr-FR" sz="2400" dirty="0" smtClean="0"/>
                  <a:t>: </a:t>
                </a:r>
              </a:p>
              <a:p>
                <a:pPr marL="0" indent="0">
                  <a:buNone/>
                </a:pPr>
                <a:r>
                  <a:rPr lang="en-US" sz="2400" i="1" dirty="0" smtClean="0"/>
                  <a:t>                       </a:t>
                </a:r>
              </a:p>
              <a:p>
                <a:pPr marL="0" indent="0">
                  <a:buNone/>
                </a:pPr>
                <a:r>
                  <a:rPr lang="en-US" sz="2400" i="1" dirty="0"/>
                  <a:t> </a:t>
                </a:r>
                <a:r>
                  <a:rPr lang="en-US" sz="2400" i="1" dirty="0" smtClean="0"/>
                  <a:t>                                        </a:t>
                </a:r>
                <a:r>
                  <a:rPr lang="en-US" sz="2400" i="1" dirty="0" smtClean="0">
                    <a:solidFill>
                      <a:srgbClr val="C00000"/>
                    </a:solidFill>
                  </a:rPr>
                  <a:t>M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 baseline="-25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nary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>
                    <a:solidFill>
                      <a:srgbClr val="C00000"/>
                    </a:solidFill>
                  </a:rPr>
                  <a:t>-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400" i="1" baseline="-25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e>
                    </m:nary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400" i="1" baseline="-250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400" i="1" baseline="-250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400" i="1" baseline="-250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400" i="1" baseline="-250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smtClean="0">
                    <a:solidFill>
                      <a:srgbClr val="0070C0"/>
                    </a:solidFill>
                  </a:rPr>
                  <a:t>+ ∆L</a:t>
                </a:r>
                <a:r>
                  <a:rPr lang="en-US" sz="2400" dirty="0" smtClean="0"/>
                  <a:t> 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 smtClean="0"/>
                  <a:t>  </a:t>
                </a:r>
              </a:p>
              <a:p>
                <a:pPr marL="0" indent="0">
                  <a:buNone/>
                </a:pPr>
                <a:r>
                  <a:rPr lang="en-US" sz="2400" dirty="0" smtClean="0"/>
                  <a:t>with </a:t>
                </a:r>
                <a:r>
                  <a:rPr lang="en-US" sz="2400" dirty="0"/>
                  <a:t>effective masses 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m</a:t>
                </a:r>
                <a:r>
                  <a:rPr lang="en-US" sz="2400" i="1" baseline="-25000" dirty="0">
                    <a:solidFill>
                      <a:srgbClr val="FF0000"/>
                    </a:solidFill>
                  </a:rPr>
                  <a:t>i</a:t>
                </a:r>
                <a:r>
                  <a:rPr lang="en-US" sz="2400" dirty="0"/>
                  <a:t> which include </a:t>
                </a:r>
                <a:r>
                  <a:rPr lang="en-US" sz="2400" dirty="0" smtClean="0"/>
                  <a:t>constituent masses </a:t>
                </a:r>
                <a:r>
                  <a:rPr lang="en-US" sz="2400" dirty="0"/>
                  <a:t>and their </a:t>
                </a:r>
                <a:r>
                  <a:rPr lang="en-US" sz="2400" dirty="0" err="1"/>
                  <a:t>chromoelectric</a:t>
                </a:r>
                <a:r>
                  <a:rPr lang="en-US" sz="2400" dirty="0"/>
                  <a:t> energy (binding effect</a:t>
                </a:r>
                <a:r>
                  <a:rPr lang="en-US" sz="2400" dirty="0" smtClean="0"/>
                  <a:t>).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0070C0"/>
                    </a:solidFill>
                  </a:rPr>
                  <a:t>∆L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: orbital angular momentum part  ( from </a:t>
                </a:r>
                <a:r>
                  <a:rPr lang="en-US" sz="2400" dirty="0" err="1" smtClean="0"/>
                  <a:t>Regge</a:t>
                </a:r>
                <a:r>
                  <a:rPr lang="en-US" sz="2400" dirty="0" smtClean="0"/>
                  <a:t> trajectories : L= </a:t>
                </a:r>
                <a:r>
                  <a:rPr lang="el-GR" sz="2400" dirty="0" smtClean="0"/>
                  <a:t>α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+ </a:t>
                </a:r>
                <a:r>
                  <a:rPr lang="el-GR" sz="2400" dirty="0" smtClean="0"/>
                  <a:t>α</a:t>
                </a:r>
                <a:r>
                  <a:rPr lang="en-US" sz="2400" dirty="0" smtClean="0"/>
                  <a:t>’ M</a:t>
                </a:r>
                <a:r>
                  <a:rPr lang="en-US" sz="2400" baseline="30000" dirty="0" smtClean="0"/>
                  <a:t>2</a:t>
                </a:r>
                <a:r>
                  <a:rPr lang="en-US" sz="2400" dirty="0" smtClean="0"/>
                  <a:t>)</a:t>
                </a:r>
                <a:endParaRPr lang="en-US" sz="2400" dirty="0"/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 smtClean="0"/>
                  <a:t> </a:t>
                </a:r>
                <a:endParaRPr lang="fr-FR" sz="24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42646"/>
                <a:ext cx="10515600" cy="5345723"/>
              </a:xfrm>
              <a:blipFill rotWithShape="0">
                <a:blip r:embed="rId3"/>
                <a:stretch>
                  <a:fillRect l="-928" t="-1596" b="-57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03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Computations might be heavy. </a:t>
            </a:r>
          </a:p>
          <a:p>
            <a:r>
              <a:rPr lang="en-US" dirty="0" smtClean="0"/>
              <a:t>So, let us first limit consider the case of usual </a:t>
            </a:r>
            <a:r>
              <a:rPr lang="en-US" dirty="0" smtClean="0"/>
              <a:t>baryons.</a:t>
            </a:r>
          </a:p>
          <a:p>
            <a:r>
              <a:rPr lang="en-US" dirty="0" smtClean="0"/>
              <a:t>But, before, let us briefly comment on the main algebraic tool we use, i.e. group theory.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24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</a:rPr>
              <a:t>  2)   </a:t>
            </a:r>
            <a:r>
              <a:rPr lang="en-US" sz="4000" b="1" i="1" dirty="0" smtClean="0">
                <a:solidFill>
                  <a:srgbClr val="FF0000"/>
                </a:solidFill>
              </a:rPr>
              <a:t>A </a:t>
            </a:r>
            <a:r>
              <a:rPr lang="en-US" sz="4000" b="1" i="1" dirty="0" smtClean="0">
                <a:solidFill>
                  <a:srgbClr val="FF0000"/>
                </a:solidFill>
              </a:rPr>
              <a:t>(really) short tutorial on Group Theory</a:t>
            </a:r>
            <a:endParaRPr lang="fr-FR" sz="4000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z="2400" dirty="0" smtClean="0"/>
                  <a:t>In physics, groups are used as </a:t>
                </a:r>
                <a:r>
                  <a:rPr lang="en-US" sz="2400" dirty="0" smtClean="0">
                    <a:solidFill>
                      <a:srgbClr val="00B0F0"/>
                    </a:solidFill>
                  </a:rPr>
                  <a:t>transformation</a:t>
                </a:r>
                <a:r>
                  <a:rPr lang="en-US" sz="2400" dirty="0" smtClean="0"/>
                  <a:t> groups, which need to be </a:t>
                </a:r>
                <a:r>
                  <a:rPr lang="en-US" sz="2400" dirty="0" smtClean="0">
                    <a:solidFill>
                      <a:srgbClr val="00B0F0"/>
                    </a:solidFill>
                  </a:rPr>
                  <a:t>represented</a:t>
                </a:r>
                <a:r>
                  <a:rPr lang="en-US" sz="2400" dirty="0" smtClean="0"/>
                  <a:t>.</a:t>
                </a:r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 smtClean="0"/>
                  <a:t>A </a:t>
                </a:r>
                <a:r>
                  <a:rPr lang="en-US" sz="2400" b="1" dirty="0" smtClean="0">
                    <a:solidFill>
                      <a:srgbClr val="00B0F0"/>
                    </a:solidFill>
                  </a:rPr>
                  <a:t>linear representation </a:t>
                </a:r>
                <a:r>
                  <a:rPr lang="en-US" sz="2400" dirty="0" smtClean="0"/>
                  <a:t>of a group G in a vector space (on R or C) is an homomorphism </a:t>
                </a:r>
                <a:r>
                  <a:rPr lang="en-US" sz="2400" i="1" dirty="0" smtClean="0"/>
                  <a:t>D</a:t>
                </a:r>
                <a:r>
                  <a:rPr lang="en-US" sz="2400" dirty="0" smtClean="0"/>
                  <a:t> of G on the group of linear and invertible operators on V, that is: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∀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𝑠𝑢𝑐h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𝑡h𝑎𝑡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:  ∀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: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fr-FR" sz="2400" dirty="0" smtClean="0"/>
              </a:p>
              <a:p>
                <a:pPr marL="0" indent="0">
                  <a:buNone/>
                </a:pPr>
                <a:r>
                  <a:rPr lang="en-US" sz="2400" dirty="0" smtClean="0"/>
                  <a:t>                                          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fr-FR" sz="2400" dirty="0" smtClean="0"/>
                  <a:t> </a:t>
                </a:r>
                <a:r>
                  <a:rPr lang="fr-FR" sz="2400" dirty="0" err="1" smtClean="0"/>
                  <a:t>is</a:t>
                </a:r>
                <a:r>
                  <a:rPr lang="fr-FR" sz="2400" dirty="0" smtClean="0"/>
                  <a:t> a </a:t>
                </a:r>
                <a:r>
                  <a:rPr lang="fr-FR" sz="2400" dirty="0" err="1" smtClean="0"/>
                  <a:t>pxp</a:t>
                </a:r>
                <a:r>
                  <a:rPr lang="fr-FR" sz="2400" dirty="0" smtClean="0"/>
                  <a:t> matrix if V </a:t>
                </a:r>
                <a:r>
                  <a:rPr lang="fr-FR" sz="2400" dirty="0" err="1" smtClean="0"/>
                  <a:t>is</a:t>
                </a:r>
                <a:r>
                  <a:rPr lang="fr-FR" sz="2400" dirty="0" smtClean="0"/>
                  <a:t> of (</a:t>
                </a:r>
                <a:r>
                  <a:rPr lang="fr-FR" sz="2400" dirty="0" err="1" smtClean="0"/>
                  <a:t>finite</a:t>
                </a:r>
                <a:r>
                  <a:rPr lang="fr-FR" sz="2400" dirty="0" smtClean="0"/>
                  <a:t>) dim. p.</a:t>
                </a:r>
              </a:p>
              <a:p>
                <a:pPr marL="0" indent="0">
                  <a:buNone/>
                </a:pPr>
                <a:r>
                  <a:rPr lang="en-US" sz="2400" dirty="0" smtClean="0"/>
                  <a:t>A </a:t>
                </a:r>
                <a:r>
                  <a:rPr lang="en-US" sz="2400" dirty="0" smtClean="0">
                    <a:solidFill>
                      <a:srgbClr val="00B0F0"/>
                    </a:solidFill>
                  </a:rPr>
                  <a:t>Lie group </a:t>
                </a:r>
                <a:r>
                  <a:rPr lang="en-US" sz="2400" dirty="0" smtClean="0"/>
                  <a:t>of dim. n is a n-dim. analytic manifold, i.e.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∀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fr-FR" sz="2400" dirty="0" smtClean="0"/>
                  <a:t> </a:t>
                </a:r>
                <a:r>
                  <a:rPr lang="fr-FR" sz="2400" dirty="0" err="1" smtClean="0"/>
                  <a:t>depends</a:t>
                </a:r>
                <a:r>
                  <a:rPr lang="fr-FR" sz="2400" dirty="0" smtClean="0"/>
                  <a:t> of n </a:t>
                </a:r>
                <a:r>
                  <a:rPr lang="fr-FR" sz="2400" dirty="0" err="1" smtClean="0">
                    <a:solidFill>
                      <a:srgbClr val="00B0F0"/>
                    </a:solidFill>
                  </a:rPr>
                  <a:t>continuous</a:t>
                </a:r>
                <a:r>
                  <a:rPr lang="fr-FR" sz="2400" dirty="0" smtClean="0">
                    <a:solidFill>
                      <a:srgbClr val="00B0F0"/>
                    </a:solidFill>
                  </a:rPr>
                  <a:t>    </a:t>
                </a:r>
                <a:r>
                  <a:rPr lang="fr-FR" sz="2400" dirty="0" err="1" smtClean="0">
                    <a:solidFill>
                      <a:srgbClr val="00B0F0"/>
                    </a:solidFill>
                  </a:rPr>
                  <a:t>parameters</a:t>
                </a:r>
                <a:r>
                  <a:rPr lang="fr-FR" sz="2400" dirty="0" smtClean="0">
                    <a:solidFill>
                      <a:srgbClr val="00B0F0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US" sz="2400" dirty="0" smtClean="0"/>
                  <a:t>A Lie group is </a:t>
                </a:r>
                <a:r>
                  <a:rPr lang="en-US" sz="2400" dirty="0" smtClean="0">
                    <a:solidFill>
                      <a:srgbClr val="00B0F0"/>
                    </a:solidFill>
                  </a:rPr>
                  <a:t>compact </a:t>
                </a:r>
                <a:r>
                  <a:rPr lang="en-US" sz="2400" dirty="0" smtClean="0"/>
                  <a:t>when the domain of variations of all its parameters is </a:t>
                </a:r>
                <a:r>
                  <a:rPr lang="en-US" sz="2400" dirty="0" smtClean="0">
                    <a:solidFill>
                      <a:srgbClr val="00B0F0"/>
                    </a:solidFill>
                  </a:rPr>
                  <a:t>compact</a:t>
                </a:r>
                <a:r>
                  <a:rPr lang="en-US" sz="2400" dirty="0" smtClean="0"/>
                  <a:t>.</a:t>
                </a:r>
                <a:endParaRPr lang="fr-FR" sz="2400" dirty="0" smtClean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28" t="-26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412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64427" y="-128849"/>
            <a:ext cx="10165278" cy="45719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719447" y="983868"/>
                <a:ext cx="10665031" cy="5642573"/>
              </a:xfrm>
            </p:spPr>
            <p:txBody>
              <a:bodyPr>
                <a:normAutofit fontScale="92500" lnSpcReduction="20000"/>
              </a:bodyPr>
              <a:lstStyle/>
              <a:p>
                <a:endParaRPr lang="en-US" sz="1600" dirty="0" smtClean="0"/>
              </a:p>
              <a:p>
                <a:r>
                  <a:rPr lang="en-US" sz="2600" dirty="0" smtClean="0">
                    <a:solidFill>
                      <a:srgbClr val="00B0F0"/>
                    </a:solidFill>
                  </a:rPr>
                  <a:t>An example</a:t>
                </a:r>
                <a:r>
                  <a:rPr lang="en-US" sz="2600" dirty="0" smtClean="0"/>
                  <a:t>: Group of </a:t>
                </a:r>
                <a:r>
                  <a:rPr lang="en-US" sz="2600" dirty="0" smtClean="0">
                    <a:solidFill>
                      <a:srgbClr val="00B0F0"/>
                    </a:solidFill>
                  </a:rPr>
                  <a:t>rotations O(2) </a:t>
                </a:r>
                <a:r>
                  <a:rPr lang="en-US" sz="2600" dirty="0" smtClean="0"/>
                  <a:t>in the real plane around O : 2x2 orthogonal  matrices:</a:t>
                </a:r>
                <a:endParaRPr lang="en-US" sz="2600" dirty="0"/>
              </a:p>
              <a:p>
                <a:pPr marL="0" indent="0">
                  <a:buNone/>
                </a:pPr>
                <a:r>
                  <a:rPr lang="en-US" sz="2600" i="1" dirty="0" smtClean="0"/>
                  <a:t>                  R</a:t>
                </a:r>
                <a:r>
                  <a:rPr lang="en-US" sz="2600" i="1" dirty="0"/>
                  <a:t>(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i="1" dirty="0"/>
                  <a:t>   =  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6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6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6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60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sz="26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600" i="1" dirty="0"/>
                  <a:t>     with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       0≤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 ≤2 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endParaRPr lang="fr-FR" sz="2600" dirty="0"/>
              </a:p>
              <a:p>
                <a:endParaRPr lang="en-US" sz="2600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fr-FR" sz="2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but</m:t>
                        </m:r>
                        <m:r>
                          <a:rPr lang="en-US" sz="2600" b="0" i="0" smtClean="0">
                            <a:latin typeface="Cambria Math" panose="02040503050406030204" pitchFamily="18" charset="0"/>
                          </a:rPr>
                          <m:t> : </m:t>
                        </m:r>
                        <m:r>
                          <m:rPr>
                            <m:sty m:val="p"/>
                          </m:rPr>
                          <a:rPr lang="en-US" sz="26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F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r>
                      <a:rPr lang="en-US" sz="2600" i="1"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fr-F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2!</m:t>
                        </m:r>
                      </m:den>
                    </m:f>
                    <m:r>
                      <a:rPr lang="en-US" sz="2600" i="1">
                        <a:latin typeface="Cambria Math" panose="02040503050406030204" pitchFamily="18" charset="0"/>
                      </a:rPr>
                      <m:t>+…    </m:t>
                    </m:r>
                  </m:oMath>
                </a14:m>
                <a:r>
                  <a:rPr lang="en-US" sz="2600" i="1" dirty="0"/>
                  <a:t>and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     </m:t>
                    </m:r>
                    <m:func>
                      <m:funcPr>
                        <m:ctrlPr>
                          <a:rPr lang="fr-FR" sz="2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6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fr-F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r>
                      <a:rPr lang="en-US" sz="26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600" i="1" dirty="0"/>
                  <a:t>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fr-F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3!</m:t>
                        </m:r>
                      </m:den>
                    </m:f>
                    <m:r>
                      <a:rPr lang="en-US" sz="2600" i="1">
                        <a:latin typeface="Cambria Math" panose="02040503050406030204" pitchFamily="18" charset="0"/>
                      </a:rPr>
                      <m:t>+…</m:t>
                    </m:r>
                    <m:r>
                      <a:rPr lang="en-US" sz="26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2600" dirty="0"/>
              </a:p>
              <a:p>
                <a:pPr marL="0" indent="0">
                  <a:buNone/>
                </a:pPr>
                <a:r>
                  <a:rPr lang="en-US" sz="2600" dirty="0"/>
                  <a:t>a</a:t>
                </a:r>
                <a:r>
                  <a:rPr lang="en-US" sz="2600" dirty="0" smtClean="0"/>
                  <a:t>nd:       </a:t>
                </a:r>
                <a:r>
                  <a:rPr lang="en-US" sz="2600" i="1" dirty="0" smtClean="0"/>
                  <a:t>R</a:t>
                </a:r>
                <a:r>
                  <a:rPr lang="en-US" sz="2600" i="1" dirty="0"/>
                  <a:t>(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i="1" dirty="0"/>
                  <a:t>   = I +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+…= </m:t>
                    </m:r>
                  </m:oMath>
                </a14:m>
                <a:r>
                  <a:rPr lang="en-US" sz="2600" i="1" dirty="0"/>
                  <a:t> = </a:t>
                </a:r>
                <a:r>
                  <a:rPr lang="en-US" sz="2600" i="1" dirty="0" err="1"/>
                  <a:t>exp</a:t>
                </a:r>
                <a:r>
                  <a:rPr lang="en-US" sz="2600" i="1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/>
                    </m:sSup>
                  </m:oMath>
                </a14:m>
                <a:r>
                  <a:rPr lang="en-US" sz="2600" i="1" dirty="0"/>
                  <a:t>  with  M=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fr-FR" sz="2600" dirty="0" smtClean="0"/>
              </a:p>
              <a:p>
                <a:r>
                  <a:rPr lang="en-US" sz="2600" dirty="0" smtClean="0"/>
                  <a:t>M is called the </a:t>
                </a:r>
                <a:r>
                  <a:rPr lang="en-US" sz="2600" dirty="0" smtClean="0">
                    <a:solidFill>
                      <a:srgbClr val="C00000"/>
                    </a:solidFill>
                  </a:rPr>
                  <a:t>infinitesimal generator </a:t>
                </a:r>
                <a:r>
                  <a:rPr lang="en-US" sz="2600" dirty="0" smtClean="0"/>
                  <a:t>of O(2), and defines the </a:t>
                </a:r>
                <a:r>
                  <a:rPr lang="en-US" sz="2600" dirty="0" smtClean="0">
                    <a:solidFill>
                      <a:srgbClr val="C00000"/>
                    </a:solidFill>
                  </a:rPr>
                  <a:t>Lie algebra </a:t>
                </a:r>
                <a:r>
                  <a:rPr lang="en-US" sz="2600" dirty="0" smtClean="0"/>
                  <a:t>of O(2).</a:t>
                </a:r>
              </a:p>
              <a:p>
                <a:r>
                  <a:rPr lang="en-US" sz="2600" dirty="0" smtClean="0"/>
                  <a:t>More generally, any Lie group gives rise to a Lie algebra, and when the group G is compact, any of its elements can be written as: </a:t>
                </a:r>
              </a:p>
              <a:p>
                <a:pPr marL="0" indent="0">
                  <a:buNone/>
                </a:pPr>
                <a:r>
                  <a:rPr lang="en-US" sz="2600" dirty="0" smtClean="0">
                    <a:solidFill>
                      <a:srgbClr val="00B0F0"/>
                    </a:solidFill>
                  </a:rPr>
                  <a:t>                                                 </a:t>
                </a:r>
                <a:r>
                  <a:rPr lang="en-US" sz="2600" i="1" dirty="0" smtClean="0">
                    <a:solidFill>
                      <a:srgbClr val="C00000"/>
                    </a:solidFill>
                  </a:rPr>
                  <a:t>R</a:t>
                </a:r>
                <a:r>
                  <a:rPr lang="en-US" sz="2600" i="1" dirty="0">
                    <a:solidFill>
                      <a:srgbClr val="C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6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600" dirty="0" smtClean="0">
                    <a:solidFill>
                      <a:srgbClr val="C00000"/>
                    </a:solidFill>
                  </a:rPr>
                  <a:t>  </a:t>
                </a:r>
                <a:r>
                  <a:rPr lang="en-US" sz="2600" dirty="0" err="1" smtClean="0">
                    <a:solidFill>
                      <a:srgbClr val="C00000"/>
                    </a:solidFill>
                  </a:rPr>
                  <a:t>exp</a:t>
                </a:r>
                <a:r>
                  <a:rPr lang="en-US" sz="2600" dirty="0" smtClean="0">
                    <a:solidFill>
                      <a:srgbClr val="C00000"/>
                    </a:solidFill>
                  </a:rPr>
                  <a:t> (</a:t>
                </a:r>
                <a:r>
                  <a:rPr lang="en-US" sz="2600" dirty="0" smtClean="0">
                    <a:solidFill>
                      <a:srgbClr val="00B0F0"/>
                    </a:solidFill>
                  </a:rPr>
                  <a:t>M</a:t>
                </a:r>
                <a:r>
                  <a:rPr lang="en-US" sz="2600" dirty="0" smtClean="0">
                    <a:solidFill>
                      <a:srgbClr val="C00000"/>
                    </a:solidFill>
                  </a:rPr>
                  <a:t>),   </a:t>
                </a:r>
                <a:r>
                  <a:rPr lang="en-US" sz="2600" dirty="0" smtClean="0">
                    <a:solidFill>
                      <a:srgbClr val="00B0F0"/>
                    </a:solidFill>
                  </a:rPr>
                  <a:t>M in  the </a:t>
                </a:r>
                <a:r>
                  <a:rPr lang="en-US" sz="2600" dirty="0" smtClean="0">
                    <a:solidFill>
                      <a:srgbClr val="C00000"/>
                    </a:solidFill>
                  </a:rPr>
                  <a:t>Lie algebra </a:t>
                </a:r>
                <a:r>
                  <a:rPr lang="en-US" sz="2600" dirty="0" smtClean="0">
                    <a:solidFill>
                      <a:srgbClr val="00B0F0"/>
                    </a:solidFill>
                  </a:rPr>
                  <a:t>of G</a:t>
                </a:r>
              </a:p>
              <a:p>
                <a:pPr marL="0" indent="0">
                  <a:buNone/>
                </a:pPr>
                <a:r>
                  <a:rPr lang="en-US" sz="2600" dirty="0" smtClean="0">
                    <a:solidFill>
                      <a:srgbClr val="00B0F0"/>
                    </a:solidFill>
                  </a:rPr>
                  <a:t> </a:t>
                </a:r>
                <a:endParaRPr lang="fr-FR" sz="2600" dirty="0">
                  <a:solidFill>
                    <a:srgbClr val="00B0F0"/>
                  </a:solidFill>
                </a:endParaRPr>
              </a:p>
              <a:p>
                <a:r>
                  <a:rPr lang="en-US" sz="2600" dirty="0" smtClean="0"/>
                  <a:t> A particularly important family of (compact) Lie groups is the </a:t>
                </a:r>
                <a:r>
                  <a:rPr lang="en-US" sz="2600" dirty="0" smtClean="0">
                    <a:solidFill>
                      <a:srgbClr val="C00000"/>
                    </a:solidFill>
                  </a:rPr>
                  <a:t>SU(N)</a:t>
                </a:r>
                <a:r>
                  <a:rPr lang="en-US" sz="2600" dirty="0" smtClean="0"/>
                  <a:t> one.</a:t>
                </a:r>
              </a:p>
              <a:p>
                <a:endParaRPr lang="en-US" sz="2400" dirty="0" smtClean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9447" y="983868"/>
                <a:ext cx="10665031" cy="5642573"/>
              </a:xfrm>
              <a:blipFill rotWithShape="0">
                <a:blip r:embed="rId3"/>
                <a:stretch>
                  <a:fillRect l="-8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43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865633" y="0"/>
                <a:ext cx="20384328" cy="669768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>
                    <a:solidFill>
                      <a:srgbClr val="00B0F0"/>
                    </a:solidFill>
                  </a:rPr>
                  <a:t>SU(N) </a:t>
                </a:r>
                <a:r>
                  <a:rPr lang="en-US" dirty="0" smtClean="0"/>
                  <a:t>: group of unitary </a:t>
                </a:r>
                <a:r>
                  <a:rPr lang="en-US" dirty="0" err="1" smtClean="0"/>
                  <a:t>NxN</a:t>
                </a:r>
                <a:r>
                  <a:rPr lang="en-US" dirty="0" smtClean="0"/>
                  <a:t> matrices U (on complex C):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                                       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U*= U</a:t>
                </a:r>
                <a:r>
                  <a:rPr lang="en-US" baseline="30000" dirty="0" smtClean="0">
                    <a:solidFill>
                      <a:srgbClr val="C00000"/>
                    </a:solidFill>
                  </a:rPr>
                  <a:t>-1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   </a:t>
                </a:r>
                <a:r>
                  <a:rPr lang="en-US" dirty="0" smtClean="0"/>
                  <a:t>with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 U*=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</m:bar>
                  </m:oMath>
                </a14:m>
                <a:r>
                  <a:rPr lang="en-US" baseline="30000" dirty="0" smtClean="0">
                    <a:solidFill>
                      <a:srgbClr val="C00000"/>
                    </a:solidFill>
                  </a:rPr>
                  <a:t>t    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                                  </a:t>
                </a:r>
                <a:r>
                  <a:rPr lang="en-US" dirty="0" smtClean="0"/>
                  <a:t>and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   </a:t>
                </a:r>
                <a:r>
                  <a:rPr lang="en-US" dirty="0" err="1" smtClean="0">
                    <a:solidFill>
                      <a:srgbClr val="C00000"/>
                    </a:solidFill>
                  </a:rPr>
                  <a:t>det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 (U)= 1 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>Any element U can be written as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:                U= </a:t>
                </a:r>
                <a:r>
                  <a:rPr lang="en-US" dirty="0" err="1" smtClean="0">
                    <a:solidFill>
                      <a:srgbClr val="C00000"/>
                    </a:solidFill>
                  </a:rPr>
                  <a:t>exp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 (</a:t>
                </a:r>
                <a:r>
                  <a:rPr lang="en-US" dirty="0" err="1" smtClean="0">
                    <a:solidFill>
                      <a:srgbClr val="C00000"/>
                    </a:solidFill>
                  </a:rPr>
                  <a:t>iM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)  </a:t>
                </a:r>
              </a:p>
              <a:p>
                <a:pPr marL="0" indent="0">
                  <a:buNone/>
                </a:pPr>
                <a:r>
                  <a:rPr lang="en-US" dirty="0" smtClean="0"/>
                  <a:t> </a:t>
                </a:r>
              </a:p>
              <a:p>
                <a:pPr marL="0" indent="0">
                  <a:buNone/>
                </a:pPr>
                <a:r>
                  <a:rPr lang="en-US" dirty="0" smtClean="0"/>
                  <a:t> U*=U</a:t>
                </a:r>
                <a:r>
                  <a:rPr lang="en-US" baseline="30000" dirty="0" smtClean="0"/>
                  <a:t>-1</a:t>
                </a:r>
                <a:r>
                  <a:rPr lang="en-US" dirty="0" smtClean="0"/>
                  <a:t>  →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M*= M     </a:t>
                </a:r>
                <a:r>
                  <a:rPr lang="en-US" i="1" dirty="0" smtClean="0"/>
                  <a:t>and</a:t>
                </a:r>
                <a:r>
                  <a:rPr lang="en-US" dirty="0" smtClean="0"/>
                  <a:t>    </a:t>
                </a:r>
                <a:r>
                  <a:rPr lang="en-US" dirty="0" err="1" smtClean="0"/>
                  <a:t>det</a:t>
                </a:r>
                <a:r>
                  <a:rPr lang="en-US" dirty="0" smtClean="0"/>
                  <a:t>(</a:t>
                </a:r>
                <a:r>
                  <a:rPr lang="en-US" dirty="0" err="1" smtClean="0"/>
                  <a:t>expiM</a:t>
                </a:r>
                <a:r>
                  <a:rPr lang="en-US" dirty="0" smtClean="0"/>
                  <a:t>)= </a:t>
                </a:r>
                <a:r>
                  <a:rPr lang="en-US" dirty="0" err="1" smtClean="0"/>
                  <a:t>exp</a:t>
                </a:r>
                <a:r>
                  <a:rPr lang="en-US" dirty="0" smtClean="0"/>
                  <a:t>(</a:t>
                </a:r>
                <a:r>
                  <a:rPr lang="en-US" dirty="0" err="1"/>
                  <a:t>t</a:t>
                </a:r>
                <a:r>
                  <a:rPr lang="en-US" dirty="0" err="1" smtClean="0"/>
                  <a:t>riM</a:t>
                </a:r>
                <a:r>
                  <a:rPr lang="en-US" dirty="0" smtClean="0"/>
                  <a:t>) → </a:t>
                </a:r>
                <a:r>
                  <a:rPr lang="en-US" dirty="0" err="1" smtClean="0">
                    <a:solidFill>
                      <a:srgbClr val="C00000"/>
                    </a:solidFill>
                  </a:rPr>
                  <a:t>tr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 (M)=0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00B0F0"/>
                    </a:solidFill>
                  </a:rPr>
                  <a:t>Case of SU(2) </a:t>
                </a:r>
                <a:r>
                  <a:rPr lang="en-US" dirty="0" smtClean="0"/>
                  <a:t>:        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U= </a:t>
                </a:r>
                <a:r>
                  <a:rPr lang="en-US" i="1" dirty="0" err="1" smtClean="0">
                    <a:solidFill>
                      <a:srgbClr val="C00000"/>
                    </a:solidFill>
                  </a:rPr>
                  <a:t>exp</a:t>
                </a:r>
                <a:r>
                  <a:rPr lang="en-US" i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i="1" dirty="0" err="1" smtClean="0">
                    <a:solidFill>
                      <a:srgbClr val="C00000"/>
                    </a:solidFill>
                  </a:rPr>
                  <a:t>i</a:t>
                </a:r>
                <a:r>
                  <a:rPr lang="en-US" i="1" dirty="0" smtClean="0">
                    <a:solidFill>
                      <a:srgbClr val="C00000"/>
                    </a:solidFill>
                  </a:rPr>
                  <a:t> (a</a:t>
                </a:r>
                <a:r>
                  <a:rPr lang="el-GR" i="1" dirty="0" smtClean="0">
                    <a:solidFill>
                      <a:srgbClr val="C00000"/>
                    </a:solidFill>
                  </a:rPr>
                  <a:t>σ</a:t>
                </a:r>
                <a:r>
                  <a:rPr lang="en-US" i="1" baseline="-25000" dirty="0" smtClean="0">
                    <a:solidFill>
                      <a:srgbClr val="C00000"/>
                    </a:solidFill>
                  </a:rPr>
                  <a:t>1</a:t>
                </a:r>
                <a:r>
                  <a:rPr lang="en-US" i="1" dirty="0" smtClean="0">
                    <a:solidFill>
                      <a:srgbClr val="C00000"/>
                    </a:solidFill>
                  </a:rPr>
                  <a:t> + b</a:t>
                </a:r>
                <a:r>
                  <a:rPr lang="el-GR" i="1" dirty="0" smtClean="0">
                    <a:solidFill>
                      <a:srgbClr val="C00000"/>
                    </a:solidFill>
                  </a:rPr>
                  <a:t>σ</a:t>
                </a:r>
                <a:r>
                  <a:rPr lang="en-US" i="1" baseline="-25000" dirty="0" smtClean="0">
                    <a:solidFill>
                      <a:srgbClr val="C00000"/>
                    </a:solidFill>
                  </a:rPr>
                  <a:t>2</a:t>
                </a:r>
                <a:r>
                  <a:rPr lang="en-US" i="1" dirty="0" smtClean="0">
                    <a:solidFill>
                      <a:srgbClr val="C00000"/>
                    </a:solidFill>
                  </a:rPr>
                  <a:t> + c</a:t>
                </a:r>
                <a:r>
                  <a:rPr lang="el-GR" i="1" dirty="0" smtClean="0">
                    <a:solidFill>
                      <a:srgbClr val="C00000"/>
                    </a:solidFill>
                  </a:rPr>
                  <a:t>σ</a:t>
                </a:r>
                <a:r>
                  <a:rPr lang="en-US" i="1" baseline="-25000" dirty="0" smtClean="0">
                    <a:solidFill>
                      <a:srgbClr val="C00000"/>
                    </a:solidFill>
                  </a:rPr>
                  <a:t>3</a:t>
                </a:r>
                <a:r>
                  <a:rPr lang="en-US" i="1" dirty="0" smtClean="0">
                    <a:solidFill>
                      <a:srgbClr val="C00000"/>
                    </a:solidFill>
                  </a:rPr>
                  <a:t>)  </a:t>
                </a:r>
                <a:r>
                  <a:rPr lang="en-US" i="1" dirty="0" smtClean="0"/>
                  <a:t>      </a:t>
                </a:r>
                <a:r>
                  <a:rPr lang="en-US" i="1" dirty="0" err="1" smtClean="0"/>
                  <a:t>a,b,c</a:t>
                </a:r>
                <a:r>
                  <a:rPr lang="en-US" i="1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i="1" dirty="0" smtClean="0"/>
                  <a:t>R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l-GR" i="1" dirty="0" smtClean="0"/>
                  <a:t>σ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 smtClean="0"/>
                  <a:t>      </a:t>
                </a:r>
                <a:r>
                  <a:rPr lang="el-GR" i="1" dirty="0" smtClean="0"/>
                  <a:t>σ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 </a:t>
                </a:r>
                <a:r>
                  <a:rPr lang="en-US" dirty="0"/>
                  <a:t>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 smtClean="0"/>
                  <a:t>       </a:t>
                </a:r>
                <a:r>
                  <a:rPr lang="el-GR" i="1" dirty="0" smtClean="0"/>
                  <a:t>σ</a:t>
                </a:r>
                <a:r>
                  <a:rPr lang="en-US" baseline="-25000" dirty="0" smtClean="0"/>
                  <a:t>3</a:t>
                </a:r>
                <a:r>
                  <a:rPr lang="en-US" dirty="0" smtClean="0"/>
                  <a:t> </a:t>
                </a:r>
                <a:r>
                  <a:rPr lang="en-US" dirty="0"/>
                  <a:t>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satisfying the </a:t>
                </a:r>
                <a:r>
                  <a:rPr lang="en-US" dirty="0" smtClean="0">
                    <a:solidFill>
                      <a:srgbClr val="00B0F0"/>
                    </a:solidFill>
                  </a:rPr>
                  <a:t>Lie algebra commutation relations</a:t>
                </a:r>
                <a:r>
                  <a:rPr lang="en-US" dirty="0" smtClean="0"/>
                  <a:t>: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i="1" dirty="0"/>
                  <a:t>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i="1" dirty="0"/>
                  <a:t> –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i="1" dirty="0"/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i="1" dirty="0"/>
                  <a:t>   ;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 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i="1" dirty="0"/>
                  <a:t>= 2i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i="1" dirty="0"/>
                  <a:t>   ;   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i="1" dirty="0"/>
                  <a:t>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fr-FR" baseline="-25000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fr-FR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5633" y="0"/>
                <a:ext cx="20384328" cy="6697683"/>
              </a:xfrm>
              <a:blipFill rotWithShape="0">
                <a:blip r:embed="rId2"/>
                <a:stretch>
                  <a:fillRect l="-538" t="-182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66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85652" y="365126"/>
            <a:ext cx="10368148" cy="917410"/>
          </a:xfrm>
        </p:spPr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 product of representations: </a:t>
            </a:r>
            <a:r>
              <a:rPr lang="en-US" i="1" dirty="0" err="1" smtClean="0">
                <a:solidFill>
                  <a:srgbClr val="FF0000"/>
                </a:solidFill>
              </a:rPr>
              <a:t>tensorial</a:t>
            </a:r>
            <a:r>
              <a:rPr lang="en-US" i="1" dirty="0" smtClean="0">
                <a:solidFill>
                  <a:srgbClr val="FF0000"/>
                </a:solidFill>
              </a:rPr>
              <a:t> product</a:t>
            </a:r>
            <a:endParaRPr lang="fr-FR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911926" y="1425038"/>
                <a:ext cx="10515600" cy="474004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000" b="1" i="1" dirty="0" smtClean="0"/>
                  <a:t>Let   </a:t>
                </a:r>
                <a:r>
                  <a:rPr lang="en-US" sz="2000" b="1" i="1" dirty="0"/>
                  <a:t>V and V</a:t>
                </a:r>
                <a:r>
                  <a:rPr lang="en-US" sz="2000" b="1" i="1" dirty="0" smtClean="0"/>
                  <a:t>’ </a:t>
                </a:r>
                <a:r>
                  <a:rPr lang="en-US" sz="2000" b="1" i="1" dirty="0"/>
                  <a:t>vector spaces </a:t>
                </a:r>
                <a:r>
                  <a:rPr lang="en-US" sz="2000" i="1" dirty="0" smtClean="0"/>
                  <a:t>with </a:t>
                </a:r>
                <a:r>
                  <a:rPr lang="en-US" sz="2000" i="1" dirty="0"/>
                  <a:t>respective basis (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,…, </m:t>
                    </m:r>
                    <m:acc>
                      <m:accPr>
                        <m:chr m:val="⃗"/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𝑒𝑛</m:t>
                        </m:r>
                      </m:e>
                    </m:acc>
                  </m:oMath>
                </a14:m>
                <a:r>
                  <a:rPr lang="en-US" sz="2000" i="1" dirty="0"/>
                  <a:t>) and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000" i="1" dirty="0"/>
                  <a:t>,…,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acc>
                      <m:accPr>
                        <m:chr m:val="⃗"/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r>
                  <a:rPr lang="en-US" sz="2000" i="1" dirty="0"/>
                  <a:t> </a:t>
                </a:r>
              </a:p>
              <a:p>
                <a:pPr marL="0" indent="0">
                  <a:buNone/>
                </a:pPr>
                <a:r>
                  <a:rPr lang="en-US" sz="2000" i="1" dirty="0" smtClean="0"/>
                  <a:t> </a:t>
                </a:r>
                <a:r>
                  <a:rPr lang="en-US" sz="2000" i="1" dirty="0" smtClean="0">
                    <a:solidFill>
                      <a:srgbClr val="C00000"/>
                    </a:solidFill>
                  </a:rPr>
                  <a:t>tensor product V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</m:oMath>
                </a14:m>
                <a:r>
                  <a:rPr lang="en-US" sz="2000" i="1" dirty="0">
                    <a:solidFill>
                      <a:srgbClr val="C00000"/>
                    </a:solidFill>
                  </a:rPr>
                  <a:t>V’ </a:t>
                </a:r>
                <a:r>
                  <a:rPr lang="en-US" sz="2000" i="1" dirty="0" smtClean="0"/>
                  <a:t>:   </a:t>
                </a:r>
                <a:r>
                  <a:rPr lang="en-US" sz="2000" i="1" dirty="0"/>
                  <a:t>vector space of </a:t>
                </a:r>
                <a:r>
                  <a:rPr lang="en-US" sz="2000" i="1" dirty="0" smtClean="0"/>
                  <a:t>dim. </a:t>
                </a:r>
                <a:r>
                  <a:rPr lang="en-US" sz="2000" i="1" dirty="0" err="1"/>
                  <a:t>n.n</a:t>
                </a:r>
                <a:r>
                  <a:rPr lang="en-US" sz="2000" i="1" dirty="0"/>
                  <a:t>’ with elements: </a:t>
                </a:r>
                <a:endParaRPr lang="fr-FR" sz="2000" dirty="0"/>
              </a:p>
              <a:p>
                <a:pPr marL="0" indent="0">
                  <a:buNone/>
                </a:pPr>
                <a:r>
                  <a:rPr lang="en-US" sz="2000" i="1" dirty="0"/>
                  <a:t>                                </a:t>
                </a:r>
                <a:r>
                  <a:rPr lang="en-US" sz="2000" i="1" dirty="0" smtClean="0"/>
                  <a:t>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𝛼</m:t>
                        </m:r>
                        <m:d>
                          <m:d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𝑒𝑖</m:t>
                            </m:r>
                          </m:e>
                        </m:acc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⊗</m:t>
                        </m:r>
                        <m:acc>
                          <m:accPr>
                            <m:chr m:val="⃗"/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acc>
                      </m:e>
                    </m:nary>
                  </m:oMath>
                </a14:m>
                <a:r>
                  <a:rPr lang="en-US" sz="2000" i="1" dirty="0"/>
                  <a:t>  </a:t>
                </a:r>
                <a:r>
                  <a:rPr lang="en-US" sz="2000" i="1" dirty="0" smtClean="0"/>
                  <a:t>with </a:t>
                </a:r>
                <a:r>
                  <a:rPr lang="en-US" sz="2000" i="1" dirty="0" err="1"/>
                  <a:t>i</a:t>
                </a:r>
                <a:r>
                  <a:rPr lang="en-US" sz="2000" i="1" dirty="0"/>
                  <a:t>= 1,…,n and j= 1,..,n’, and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 ∈</m:t>
                    </m:r>
                  </m:oMath>
                </a14:m>
                <a:r>
                  <a:rPr lang="en-US" sz="2000" i="1" dirty="0"/>
                  <a:t>R</a:t>
                </a:r>
                <a:r>
                  <a:rPr lang="en-US" sz="2000" i="1" dirty="0" smtClean="0"/>
                  <a:t>.</a:t>
                </a:r>
              </a:p>
              <a:p>
                <a:pPr marL="0" indent="0">
                  <a:buNone/>
                </a:pPr>
                <a:r>
                  <a:rPr lang="en-US" sz="2000" b="1" i="1" dirty="0" smtClean="0"/>
                  <a:t>Consider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𝒂𝒏𝒅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𝒓𝒆𝒑𝒓𝒆𝒔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. 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𝑜𝑛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𝑟𝑒𝑠𝑝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2000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                                 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∀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sz="2000" i="1" dirty="0"/>
                  <a:t>         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∀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endParaRPr lang="fr-FR" sz="2000" dirty="0"/>
              </a:p>
              <a:p>
                <a:pPr marL="0" indent="0">
                  <a:buNone/>
                </a:pPr>
                <a:r>
                  <a:rPr lang="en-US" sz="2000" b="1" i="1" dirty="0" smtClean="0"/>
                  <a:t>On </a:t>
                </a:r>
                <a:r>
                  <a:rPr lang="en-US" sz="2000" b="1" i="1" dirty="0"/>
                  <a:t>V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⊗</m:t>
                    </m:r>
                  </m:oMath>
                </a14:m>
                <a:r>
                  <a:rPr lang="en-US" sz="2000" b="1" i="1" dirty="0"/>
                  <a:t>V’, on can define the </a:t>
                </a:r>
                <a:r>
                  <a:rPr lang="en-US" sz="2000" i="1" dirty="0">
                    <a:solidFill>
                      <a:srgbClr val="C00000"/>
                    </a:solidFill>
                  </a:rPr>
                  <a:t>G</a:t>
                </a:r>
                <a:r>
                  <a:rPr lang="en-US" sz="2000" i="1" dirty="0" smtClean="0">
                    <a:solidFill>
                      <a:srgbClr val="C00000"/>
                    </a:solidFill>
                  </a:rPr>
                  <a:t>- product </a:t>
                </a:r>
                <a:r>
                  <a:rPr lang="en-US" sz="2000" i="1" dirty="0">
                    <a:solidFill>
                      <a:srgbClr val="C00000"/>
                    </a:solidFill>
                  </a:rPr>
                  <a:t>representation D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</m:oMath>
                </a14:m>
                <a:r>
                  <a:rPr lang="en-US" sz="2000" i="1" dirty="0">
                    <a:solidFill>
                      <a:srgbClr val="C00000"/>
                    </a:solidFill>
                  </a:rPr>
                  <a:t>D’ </a:t>
                </a:r>
                <a:r>
                  <a:rPr lang="en-US" sz="2000" i="1" dirty="0"/>
                  <a:t>such that: </a:t>
                </a:r>
                <a:endParaRPr lang="fr-FR" sz="2000" dirty="0"/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rgbClr val="00B0F0"/>
                    </a:solidFill>
                  </a:rPr>
                  <a:t>                          </a:t>
                </a:r>
                <a:r>
                  <a:rPr lang="en-US" sz="2400" i="1" dirty="0">
                    <a:solidFill>
                      <a:srgbClr val="00B0F0"/>
                    </a:solidFill>
                  </a:rPr>
                  <a:t> </a:t>
                </a:r>
                <a:r>
                  <a:rPr lang="en-US" sz="2400" i="1" dirty="0" smtClean="0">
                    <a:solidFill>
                      <a:srgbClr val="00B0F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∀ </m:t>
                    </m:r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→( </m:t>
                    </m:r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’) </m:t>
                    </m:r>
                    <m:d>
                      <m:dPr>
                        <m:ctrlPr>
                          <a:rPr lang="fr-FR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)⊗</m:t>
                    </m:r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’ </m:t>
                    </m:r>
                    <m:d>
                      <m:dPr>
                        <m:ctrlPr>
                          <a:rPr lang="fr-FR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endParaRPr lang="fr-FR" sz="2400" dirty="0">
                  <a:solidFill>
                    <a:srgbClr val="00B0F0"/>
                  </a:solidFill>
                </a:endParaRPr>
              </a:p>
              <a:p>
                <a:pPr marL="0" indent="0">
                  <a:buNone/>
                </a:pPr>
                <a:endParaRPr lang="en-US" sz="2000" i="1" dirty="0" smtClean="0">
                  <a:solidFill>
                    <a:srgbClr val="00B0F0"/>
                  </a:solidFill>
                </a:endParaRPr>
              </a:p>
              <a:p>
                <a:pPr marL="0" indent="0">
                  <a:buNone/>
                </a:pPr>
                <a:r>
                  <a:rPr lang="en-US" sz="2000" i="1" dirty="0" smtClean="0">
                    <a:solidFill>
                      <a:srgbClr val="00B0F0"/>
                    </a:solidFill>
                  </a:rPr>
                  <a:t>Then:            </a:t>
                </a:r>
                <a:r>
                  <a:rPr lang="fr-FR" sz="2000" i="1" dirty="0" smtClean="0"/>
                  <a:t>(1+M</a:t>
                </a:r>
                <a:r>
                  <a:rPr lang="fr-FR" sz="2000" i="1" dirty="0"/>
                  <a:t>+…)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)⊗</m:t>
                    </m:r>
                  </m:oMath>
                </a14:m>
                <a:r>
                  <a:rPr lang="fr-FR" sz="2000" i="1" dirty="0"/>
                  <a:t> (1+M+…)(v’) =  ( 1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</a:rPr>
                      <m:t>⊗</m:t>
                    </m:r>
                  </m:oMath>
                </a14:m>
                <a:r>
                  <a:rPr lang="fr-FR" sz="2000" i="1" dirty="0"/>
                  <a:t> 1 + M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</a:rPr>
                      <m:t>⊗</m:t>
                    </m:r>
                  </m:oMath>
                </a14:m>
                <a:r>
                  <a:rPr lang="fr-FR" sz="2000" i="1" dirty="0"/>
                  <a:t> 1 + 1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</a:rPr>
                      <m:t>⊗</m:t>
                    </m:r>
                  </m:oMath>
                </a14:m>
                <a:r>
                  <a:rPr lang="fr-FR" sz="2000" i="1" dirty="0"/>
                  <a:t> M  + …) (v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</a:rPr>
                      <m:t>⊗</m:t>
                    </m:r>
                  </m:oMath>
                </a14:m>
                <a:r>
                  <a:rPr lang="fr-FR" sz="2000" i="1" dirty="0"/>
                  <a:t>v’)</a:t>
                </a:r>
                <a:endParaRPr lang="fr-FR" sz="2000" dirty="0"/>
              </a:p>
              <a:p>
                <a:pPr marL="0" indent="0">
                  <a:buNone/>
                </a:pPr>
                <a:r>
                  <a:rPr lang="en-US" sz="2000" i="1" dirty="0" smtClean="0"/>
                  <a:t>therefore</a:t>
                </a:r>
                <a:r>
                  <a:rPr lang="en-US" sz="2000" i="1" dirty="0"/>
                  <a:t>, infinitesimally, </a:t>
                </a:r>
                <a:r>
                  <a:rPr lang="en-US" sz="2000" i="1" dirty="0" smtClean="0"/>
                  <a:t>i.e. </a:t>
                </a:r>
                <a:r>
                  <a:rPr lang="en-US" sz="2000" i="1" dirty="0" smtClean="0">
                    <a:solidFill>
                      <a:srgbClr val="C00000"/>
                    </a:solidFill>
                  </a:rPr>
                  <a:t>at </a:t>
                </a:r>
                <a:r>
                  <a:rPr lang="en-US" sz="2000" i="1" dirty="0">
                    <a:solidFill>
                      <a:srgbClr val="C00000"/>
                    </a:solidFill>
                  </a:rPr>
                  <a:t>the Lie algebra </a:t>
                </a:r>
                <a:r>
                  <a:rPr lang="en-US" sz="2000" i="1" dirty="0" smtClean="0">
                    <a:solidFill>
                      <a:srgbClr val="C00000"/>
                    </a:solidFill>
                  </a:rPr>
                  <a:t>level</a:t>
                </a:r>
                <a:r>
                  <a:rPr lang="en-US" sz="2000" i="1" dirty="0" smtClean="0"/>
                  <a:t>:</a:t>
                </a:r>
                <a:endParaRPr lang="fr-FR" sz="2000" dirty="0"/>
              </a:p>
              <a:p>
                <a:pPr marL="0" indent="0">
                  <a:buNone/>
                </a:pPr>
                <a:r>
                  <a:rPr lang="en-US" sz="2000" i="1" dirty="0"/>
                  <a:t>                                          </a:t>
                </a:r>
                <a:r>
                  <a:rPr lang="fr-FR" sz="2400" i="1" dirty="0" smtClean="0">
                    <a:solidFill>
                      <a:srgbClr val="C00000"/>
                    </a:solidFill>
                  </a:rPr>
                  <a:t>v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</m:oMath>
                </a14:m>
                <a:r>
                  <a:rPr lang="fr-FR" sz="2400" i="1" dirty="0">
                    <a:solidFill>
                      <a:srgbClr val="C00000"/>
                    </a:solidFill>
                  </a:rPr>
                  <a:t>v’  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2400" i="1" dirty="0">
                    <a:solidFill>
                      <a:srgbClr val="C00000"/>
                    </a:solidFill>
                  </a:rPr>
                  <a:t>  M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fr-FR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)⊗</m:t>
                    </m:r>
                  </m:oMath>
                </a14:m>
                <a:r>
                  <a:rPr lang="fr-FR" sz="2400" i="1" dirty="0">
                    <a:solidFill>
                      <a:srgbClr val="C00000"/>
                    </a:solidFill>
                  </a:rPr>
                  <a:t> v’ + v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</m:oMath>
                </a14:m>
                <a:r>
                  <a:rPr lang="fr-FR" sz="2400" i="1" dirty="0">
                    <a:solidFill>
                      <a:srgbClr val="C00000"/>
                    </a:solidFill>
                  </a:rPr>
                  <a:t> M (v’)</a:t>
                </a:r>
                <a:endParaRPr lang="fr-FR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1926" y="1425038"/>
                <a:ext cx="10515600" cy="4740049"/>
              </a:xfrm>
              <a:blipFill rotWithShape="0">
                <a:blip r:embed="rId2"/>
                <a:stretch>
                  <a:fillRect l="-638" b="-180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20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59131" y="460127"/>
            <a:ext cx="9596252" cy="1209673"/>
          </a:xfrm>
        </p:spPr>
        <p:txBody>
          <a:bodyPr>
            <a:noAutofit/>
          </a:bodyPr>
          <a:lstStyle/>
          <a:p>
            <a:r>
              <a:rPr lang="en-US" sz="2800" i="1" dirty="0" smtClean="0">
                <a:solidFill>
                  <a:srgbClr val="C00000"/>
                </a:solidFill>
              </a:rPr>
              <a:t>      </a:t>
            </a:r>
            <a:br>
              <a:rPr lang="en-US" sz="2800" i="1" dirty="0" smtClean="0">
                <a:solidFill>
                  <a:srgbClr val="C00000"/>
                </a:solidFill>
              </a:rPr>
            </a:b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smtClean="0">
                <a:solidFill>
                  <a:srgbClr val="C00000"/>
                </a:solidFill>
              </a:rPr>
              <a:t>       Example: computing the product  </a:t>
            </a:r>
            <a:r>
              <a:rPr lang="en-US" sz="2800" i="1" dirty="0">
                <a:solidFill>
                  <a:srgbClr val="C00000"/>
                </a:solidFill>
              </a:rPr>
              <a:t>(1/2) x(1/2</a:t>
            </a:r>
            <a:r>
              <a:rPr lang="en-US" sz="2800" i="1" dirty="0" smtClean="0">
                <a:solidFill>
                  <a:srgbClr val="C00000"/>
                </a:solidFill>
              </a:rPr>
              <a:t>)  in SU(2) </a:t>
            </a:r>
            <a:br>
              <a:rPr lang="en-US" sz="2800" i="1" dirty="0" smtClean="0">
                <a:solidFill>
                  <a:srgbClr val="C00000"/>
                </a:solidFill>
              </a:rPr>
            </a:br>
            <a:r>
              <a:rPr lang="en-US" sz="2800" dirty="0" smtClean="0"/>
              <a:t>     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              (</a:t>
            </a:r>
            <a:r>
              <a:rPr lang="en-US" dirty="0"/>
              <a:t>1/2) = 2dim. rep. ‘’spin1/2 ‘’ with states : (↑) and (↓)</a:t>
            </a:r>
            <a:br>
              <a:rPr lang="en-US" dirty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defining </a:t>
            </a:r>
            <a:r>
              <a:rPr lang="el-GR" dirty="0" smtClean="0"/>
              <a:t>σ</a:t>
            </a:r>
            <a:r>
              <a:rPr lang="en-US" baseline="-25000" dirty="0" smtClean="0"/>
              <a:t>+</a:t>
            </a:r>
            <a:r>
              <a:rPr lang="en-US" dirty="0" smtClean="0"/>
              <a:t> = </a:t>
            </a:r>
            <a:r>
              <a:rPr lang="el-GR" dirty="0" smtClean="0"/>
              <a:t>σ</a:t>
            </a:r>
            <a:r>
              <a:rPr lang="en-US" baseline="-25000" dirty="0" smtClean="0"/>
              <a:t>1</a:t>
            </a:r>
            <a:r>
              <a:rPr lang="en-US" dirty="0" smtClean="0"/>
              <a:t>+i</a:t>
            </a:r>
            <a:r>
              <a:rPr lang="el-GR" dirty="0" smtClean="0"/>
              <a:t>σ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l-GR" dirty="0" smtClean="0"/>
              <a:t>σ</a:t>
            </a:r>
            <a:r>
              <a:rPr lang="en-US" baseline="-25000" dirty="0" smtClean="0"/>
              <a:t>-</a:t>
            </a:r>
            <a:r>
              <a:rPr lang="en-US" dirty="0" smtClean="0"/>
              <a:t>= </a:t>
            </a:r>
            <a:r>
              <a:rPr lang="el-GR" dirty="0" smtClean="0"/>
              <a:t>σ</a:t>
            </a:r>
            <a:r>
              <a:rPr lang="en-US" baseline="-25000" dirty="0" smtClean="0"/>
              <a:t>1</a:t>
            </a:r>
            <a:r>
              <a:rPr lang="en-US" dirty="0" smtClean="0"/>
              <a:t>-i</a:t>
            </a:r>
            <a:r>
              <a:rPr lang="el-GR" dirty="0" smtClean="0"/>
              <a:t>σ</a:t>
            </a:r>
            <a:r>
              <a:rPr lang="en-US" baseline="-25000" dirty="0" smtClean="0"/>
              <a:t>2</a:t>
            </a:r>
            <a:r>
              <a:rPr lang="en-US" dirty="0" smtClean="0"/>
              <a:t> with </a:t>
            </a:r>
            <a:r>
              <a:rPr lang="el-GR" dirty="0"/>
              <a:t>σ</a:t>
            </a:r>
            <a:r>
              <a:rPr lang="en-US" baseline="-25000" dirty="0" smtClean="0"/>
              <a:t>+</a:t>
            </a:r>
            <a:r>
              <a:rPr lang="en-US" dirty="0"/>
              <a:t> (↓</a:t>
            </a:r>
            <a:r>
              <a:rPr lang="en-US" dirty="0" smtClean="0"/>
              <a:t>)=</a:t>
            </a:r>
            <a:r>
              <a:rPr lang="en-US" dirty="0"/>
              <a:t> (↑</a:t>
            </a:r>
            <a:r>
              <a:rPr lang="en-US" dirty="0" smtClean="0"/>
              <a:t>) and </a:t>
            </a:r>
            <a:r>
              <a:rPr lang="el-GR" dirty="0"/>
              <a:t>σ</a:t>
            </a:r>
            <a:r>
              <a:rPr lang="en-US" baseline="-25000" dirty="0" smtClean="0"/>
              <a:t>-</a:t>
            </a:r>
            <a:r>
              <a:rPr lang="en-US" dirty="0"/>
              <a:t> (↑) </a:t>
            </a:r>
            <a:r>
              <a:rPr lang="en-US" dirty="0" smtClean="0"/>
              <a:t>= </a:t>
            </a:r>
            <a:r>
              <a:rPr lang="en-US" dirty="0"/>
              <a:t>(↓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We get: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l-GR" dirty="0" smtClean="0">
                <a:solidFill>
                  <a:srgbClr val="C00000"/>
                </a:solidFill>
              </a:rPr>
              <a:t>σ</a:t>
            </a:r>
            <a:r>
              <a:rPr lang="en-US" baseline="-25000" dirty="0" smtClean="0">
                <a:solidFill>
                  <a:srgbClr val="C00000"/>
                </a:solidFill>
              </a:rPr>
              <a:t>- </a:t>
            </a:r>
            <a:r>
              <a:rPr lang="en-US" dirty="0"/>
              <a:t>(</a:t>
            </a:r>
            <a:r>
              <a:rPr lang="en-US" dirty="0" smtClean="0"/>
              <a:t>↑.↑) = </a:t>
            </a:r>
            <a:r>
              <a:rPr lang="el-GR" dirty="0">
                <a:solidFill>
                  <a:srgbClr val="C00000"/>
                </a:solidFill>
              </a:rPr>
              <a:t>σ</a:t>
            </a:r>
            <a:r>
              <a:rPr lang="en-US" baseline="-25000" dirty="0">
                <a:solidFill>
                  <a:srgbClr val="C00000"/>
                </a:solidFill>
              </a:rPr>
              <a:t>- </a:t>
            </a:r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en-US" dirty="0" smtClean="0">
                <a:solidFill>
                  <a:srgbClr val="C00000"/>
                </a:solidFill>
              </a:rPr>
              <a:t>↑)</a:t>
            </a:r>
            <a:r>
              <a:rPr lang="en-US" dirty="0" smtClean="0"/>
              <a:t>.(</a:t>
            </a:r>
            <a:r>
              <a:rPr lang="en-US" dirty="0"/>
              <a:t>↑</a:t>
            </a:r>
            <a:r>
              <a:rPr lang="en-US" dirty="0" smtClean="0"/>
              <a:t>) + </a:t>
            </a:r>
            <a:r>
              <a:rPr lang="en-US" dirty="0"/>
              <a:t>(↑</a:t>
            </a:r>
            <a:r>
              <a:rPr lang="en-US" dirty="0" smtClean="0"/>
              <a:t>).</a:t>
            </a:r>
            <a:r>
              <a:rPr lang="el-GR" dirty="0" smtClean="0">
                <a:solidFill>
                  <a:srgbClr val="C00000"/>
                </a:solidFill>
              </a:rPr>
              <a:t>σ</a:t>
            </a:r>
            <a:r>
              <a:rPr lang="en-US" baseline="-25000" dirty="0">
                <a:solidFill>
                  <a:srgbClr val="C00000"/>
                </a:solidFill>
              </a:rPr>
              <a:t>- </a:t>
            </a:r>
            <a:r>
              <a:rPr lang="en-US" dirty="0">
                <a:solidFill>
                  <a:srgbClr val="C00000"/>
                </a:solidFill>
              </a:rPr>
              <a:t>(↑</a:t>
            </a:r>
            <a:r>
              <a:rPr lang="en-US" dirty="0" smtClean="0">
                <a:solidFill>
                  <a:srgbClr val="C00000"/>
                </a:solidFill>
              </a:rPr>
              <a:t>) </a:t>
            </a:r>
            <a:r>
              <a:rPr lang="en-US" dirty="0" smtClean="0"/>
              <a:t>= </a:t>
            </a:r>
            <a:r>
              <a:rPr lang="en-US" dirty="0"/>
              <a:t>(</a:t>
            </a:r>
            <a:r>
              <a:rPr lang="en-US" dirty="0" smtClean="0"/>
              <a:t>↓.↑) + (↑.↓ )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                    </a:t>
            </a:r>
            <a:r>
              <a:rPr lang="el-GR" dirty="0" smtClean="0">
                <a:solidFill>
                  <a:srgbClr val="C00000"/>
                </a:solidFill>
              </a:rPr>
              <a:t>σ</a:t>
            </a:r>
            <a:r>
              <a:rPr lang="en-US" baseline="-25000" dirty="0">
                <a:solidFill>
                  <a:srgbClr val="C00000"/>
                </a:solidFill>
              </a:rPr>
              <a:t>-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[</a:t>
            </a:r>
            <a:r>
              <a:rPr lang="en-US" baseline="-25000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/>
              <a:t>↓.↑) + (↑.↓ </a:t>
            </a:r>
            <a:r>
              <a:rPr lang="en-US" dirty="0" smtClean="0"/>
              <a:t>)] = 2 (↓ ↓)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                    </a:t>
            </a:r>
            <a:r>
              <a:rPr lang="el-GR" dirty="0" smtClean="0">
                <a:solidFill>
                  <a:srgbClr val="C00000"/>
                </a:solidFill>
              </a:rPr>
              <a:t>σ</a:t>
            </a:r>
            <a:r>
              <a:rPr lang="en-US" baseline="-25000" dirty="0" smtClean="0">
                <a:solidFill>
                  <a:srgbClr val="C00000"/>
                </a:solidFill>
              </a:rPr>
              <a:t>- </a:t>
            </a:r>
            <a:r>
              <a:rPr lang="en-US" dirty="0"/>
              <a:t>(↓ ↓</a:t>
            </a:r>
            <a:r>
              <a:rPr lang="en-US" dirty="0" smtClean="0"/>
              <a:t>) = 0    providing the 3 dim. rep. of ‘’spin 1’’</a:t>
            </a:r>
          </a:p>
          <a:p>
            <a:pPr marL="0" indent="0">
              <a:buNone/>
            </a:pPr>
            <a:r>
              <a:rPr lang="en-US" dirty="0"/>
              <a:t>w</a:t>
            </a:r>
            <a:r>
              <a:rPr lang="en-US" dirty="0" smtClean="0"/>
              <a:t>hile the  state: [(</a:t>
            </a:r>
            <a:r>
              <a:rPr lang="en-US" dirty="0"/>
              <a:t>↓.↑) </a:t>
            </a:r>
            <a:r>
              <a:rPr lang="en-US" dirty="0" smtClean="0"/>
              <a:t>- </a:t>
            </a:r>
            <a:r>
              <a:rPr lang="en-US" dirty="0"/>
              <a:t>(↑.↓ </a:t>
            </a:r>
            <a:r>
              <a:rPr lang="en-US" dirty="0" smtClean="0"/>
              <a:t>)]  on which </a:t>
            </a:r>
            <a:r>
              <a:rPr lang="el-GR" dirty="0">
                <a:solidFill>
                  <a:srgbClr val="C00000"/>
                </a:solidFill>
              </a:rPr>
              <a:t>σ</a:t>
            </a:r>
            <a:r>
              <a:rPr lang="en-US" baseline="-25000" dirty="0">
                <a:solidFill>
                  <a:srgbClr val="C00000"/>
                </a:solidFill>
              </a:rPr>
              <a:t>-</a:t>
            </a:r>
            <a:r>
              <a:rPr lang="en-US" dirty="0" smtClean="0"/>
              <a:t> and </a:t>
            </a:r>
            <a:r>
              <a:rPr lang="el-GR" dirty="0">
                <a:solidFill>
                  <a:srgbClr val="C00000"/>
                </a:solidFill>
              </a:rPr>
              <a:t>σ</a:t>
            </a:r>
            <a:r>
              <a:rPr lang="en-US" baseline="-25000" dirty="0">
                <a:solidFill>
                  <a:srgbClr val="C00000"/>
                </a:solidFill>
              </a:rPr>
              <a:t>+</a:t>
            </a:r>
            <a:r>
              <a:rPr lang="en-US" dirty="0" smtClean="0"/>
              <a:t>  gives 0, is the ‘’spin0’’ rep.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085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621488" cy="937986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solidFill>
                  <a:srgbClr val="C00000"/>
                </a:solidFill>
              </a:rPr>
              <a:t>Last definition: </a:t>
            </a:r>
            <a:r>
              <a:rPr lang="en-US" sz="4000" i="1" dirty="0" err="1" smtClean="0">
                <a:solidFill>
                  <a:srgbClr val="C00000"/>
                </a:solidFill>
              </a:rPr>
              <a:t>contragredient</a:t>
            </a:r>
            <a:r>
              <a:rPr lang="en-US" sz="4000" i="1" dirty="0" smtClean="0">
                <a:solidFill>
                  <a:srgbClr val="C00000"/>
                </a:solidFill>
              </a:rPr>
              <a:t> representation:</a:t>
            </a:r>
            <a:endParaRPr lang="fr-FR" sz="4000" i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-4869" y="1303112"/>
                <a:ext cx="12196869" cy="5102203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 smtClean="0"/>
                  <a:t>To the </a:t>
                </a:r>
                <a:r>
                  <a:rPr lang="en-US" sz="2400" dirty="0" err="1" smtClean="0"/>
                  <a:t>repres</a:t>
                </a:r>
                <a:r>
                  <a:rPr lang="en-US" sz="2400" dirty="0" smtClean="0"/>
                  <a:t>.  </a:t>
                </a:r>
                <a:r>
                  <a:rPr lang="en-US" sz="2400" i="1" dirty="0" smtClean="0"/>
                  <a:t>D </a:t>
                </a:r>
                <a:r>
                  <a:rPr lang="en-US" sz="2400" dirty="0" smtClean="0"/>
                  <a:t>of a group </a:t>
                </a:r>
                <a:r>
                  <a:rPr lang="en-US" sz="2400" i="1" dirty="0" smtClean="0"/>
                  <a:t>G</a:t>
                </a:r>
                <a:r>
                  <a:rPr lang="en-US" sz="2400" dirty="0" smtClean="0"/>
                  <a:t>  →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bar>
                  </m:oMath>
                </a14:m>
                <a:r>
                  <a:rPr lang="fr-FR" sz="2400" dirty="0" smtClean="0"/>
                  <a:t> </a:t>
                </a:r>
                <a:r>
                  <a:rPr lang="fr-FR" sz="2400" dirty="0" err="1" smtClean="0"/>
                  <a:t>repres</a:t>
                </a:r>
                <a:r>
                  <a:rPr lang="fr-FR" sz="2400" dirty="0" smtClean="0"/>
                  <a:t>. </a:t>
                </a:r>
                <a:r>
                  <a:rPr lang="en-US" sz="2400" dirty="0" smtClean="0"/>
                  <a:t> such that: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∀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 dirty="0" smtClean="0">
                    <a:solidFill>
                      <a:srgbClr val="00B0F0"/>
                    </a:solidFill>
                  </a:rPr>
                  <a:t>    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bar>
                  </m:oMath>
                </a14:m>
                <a:r>
                  <a:rPr lang="en-US" sz="2400" dirty="0" smtClean="0">
                    <a:solidFill>
                      <a:srgbClr val="00B0F0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2400" dirty="0" smtClean="0">
                    <a:solidFill>
                      <a:srgbClr val="00B0F0"/>
                    </a:solidFill>
                  </a:rPr>
                  <a:t>) =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400" dirty="0" smtClean="0">
                    <a:solidFill>
                      <a:srgbClr val="00B0F0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aseline="30000" dirty="0" smtClean="0">
                    <a:solidFill>
                      <a:srgbClr val="00B0F0"/>
                    </a:solidFill>
                  </a:rPr>
                  <a:t>-1</a:t>
                </a:r>
                <a:r>
                  <a:rPr lang="en-US" sz="2400" dirty="0" smtClean="0">
                    <a:solidFill>
                      <a:srgbClr val="00B0F0"/>
                    </a:solidFill>
                  </a:rPr>
                  <a:t>)</a:t>
                </a:r>
                <a:r>
                  <a:rPr lang="en-US" sz="2400" baseline="30000" dirty="0" smtClean="0">
                    <a:solidFill>
                      <a:srgbClr val="00B0F0"/>
                    </a:solidFill>
                  </a:rPr>
                  <a:t>t</a:t>
                </a:r>
                <a:r>
                  <a:rPr lang="en-US" sz="2400" dirty="0" smtClean="0">
                    <a:solidFill>
                      <a:srgbClr val="00B0F0"/>
                    </a:solidFill>
                  </a:rPr>
                  <a:t>     </a:t>
                </a:r>
                <a:endParaRPr lang="en-US" sz="2400" dirty="0" smtClean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 smtClean="0"/>
                  <a:t>Case of SU(N): 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FR" sz="2400" dirty="0" smtClean="0">
                    <a:solidFill>
                      <a:srgbClr val="00B0F0"/>
                    </a:solidFill>
                  </a:rPr>
                  <a:t> unitary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FR" sz="2400" dirty="0" smtClean="0">
                    <a:solidFill>
                      <a:srgbClr val="00B0F0"/>
                    </a:solidFill>
                  </a:rPr>
                  <a:t>=</a:t>
                </a:r>
                <a:r>
                  <a:rPr lang="en-US" sz="2400" dirty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fr-FR" sz="2400" dirty="0">
                    <a:solidFill>
                      <a:srgbClr val="00B0F0"/>
                    </a:solidFill>
                  </a:rPr>
                  <a:t> </a:t>
                </a:r>
                <a:r>
                  <a:rPr lang="fr-FR" sz="2400" dirty="0" smtClean="0">
                    <a:solidFill>
                      <a:srgbClr val="00B0F0"/>
                    </a:solidFill>
                  </a:rPr>
                  <a:t>      </a:t>
                </a:r>
                <a:r>
                  <a:rPr lang="fr-FR" sz="2400" dirty="0" smtClean="0"/>
                  <a:t>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fr-FR" sz="2400" dirty="0" smtClean="0"/>
                  <a:t>*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2400" baseline="30000" dirty="0" smtClean="0"/>
                  <a:t>  </a:t>
                </a:r>
                <a:r>
                  <a:rPr lang="fr-FR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fr-FR" sz="2400" baseline="30000" dirty="0" smtClean="0"/>
                  <a:t> -1 </a:t>
                </a:r>
                <a:r>
                  <a:rPr lang="en-US" sz="2400" dirty="0" smtClean="0"/>
                  <a:t>→     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bar>
                  </m:oMath>
                </a14:m>
                <a:r>
                  <a:rPr lang="fr-FR" sz="2400" baseline="30000" dirty="0" smtClean="0">
                    <a:solidFill>
                      <a:srgbClr val="00B0F0"/>
                    </a:solidFill>
                  </a:rPr>
                  <a:t> </a:t>
                </a:r>
                <a:r>
                  <a:rPr lang="fr-FR" sz="2400" dirty="0" smtClean="0">
                    <a:solidFill>
                      <a:srgbClr val="00B0F0"/>
                    </a:solidFill>
                  </a:rPr>
                  <a:t>  =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fr-FR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bar>
                  </m:oMath>
                </a14:m>
                <a:r>
                  <a:rPr lang="fr-FR" sz="2400" baseline="30000" dirty="0" smtClean="0">
                    <a:solidFill>
                      <a:srgbClr val="00B0F0"/>
                    </a:solidFill>
                  </a:rPr>
                  <a:t>    </a:t>
                </a:r>
              </a:p>
              <a:p>
                <a:pPr marL="0" indent="0">
                  <a:buNone/>
                </a:pPr>
                <a:r>
                  <a:rPr lang="en-US" sz="2400" baseline="30000" dirty="0"/>
                  <a:t> </a:t>
                </a:r>
                <a:r>
                  <a:rPr lang="en-US" sz="2400" dirty="0" smtClean="0"/>
                  <a:t>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fr-FR" sz="2400" dirty="0"/>
                  <a:t> </a:t>
                </a:r>
                <a:r>
                  <a:rPr lang="fr-FR" sz="2400" dirty="0" smtClean="0"/>
                  <a:t>= </a:t>
                </a:r>
                <a:r>
                  <a:rPr lang="fr-FR" sz="2400" dirty="0" err="1" smtClean="0"/>
                  <a:t>exp</a:t>
                </a:r>
                <a:r>
                  <a:rPr lang="fr-FR" sz="2400" dirty="0" smtClean="0"/>
                  <a:t>(i </a:t>
                </a:r>
                <a:r>
                  <a:rPr lang="fr-FR" sz="2400" i="1" dirty="0" smtClean="0"/>
                  <a:t>M</a:t>
                </a:r>
                <a:r>
                  <a:rPr lang="fr-FR" sz="2400" dirty="0" smtClean="0"/>
                  <a:t>)        →             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ba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dirty="0" smtClean="0"/>
                  <a:t>= </a:t>
                </a:r>
                <a:r>
                  <a:rPr lang="fr-FR" sz="2400" dirty="0" err="1" smtClean="0"/>
                  <a:t>exp</a:t>
                </a:r>
                <a:r>
                  <a:rPr lang="fr-FR" sz="2400" dirty="0" smtClean="0"/>
                  <a:t>(-i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fr-FR" sz="240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ba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2400" baseline="30000" dirty="0" smtClean="0"/>
              </a:p>
              <a:p>
                <a:pPr marL="0" indent="0">
                  <a:buNone/>
                </a:pPr>
                <a:r>
                  <a:rPr lang="en-US" sz="2400" i="1" baseline="-25000" dirty="0" smtClean="0"/>
                  <a:t> </a:t>
                </a:r>
                <a:r>
                  <a:rPr lang="fr-FR" sz="2400" dirty="0" smtClean="0"/>
                  <a:t>Ex. of SU(2): </a:t>
                </a:r>
                <a:r>
                  <a:rPr lang="en-US" sz="2400" dirty="0" smtClean="0"/>
                  <a:t>U</a:t>
                </a:r>
                <a:r>
                  <a:rPr lang="en-US" sz="2400" dirty="0"/>
                  <a:t>= </a:t>
                </a:r>
                <a:r>
                  <a:rPr lang="en-US" sz="2400" i="1" dirty="0" err="1"/>
                  <a:t>exp</a:t>
                </a:r>
                <a:r>
                  <a:rPr lang="en-US" sz="2400" i="1" dirty="0"/>
                  <a:t> </a:t>
                </a:r>
                <a:r>
                  <a:rPr lang="en-US" sz="2400" i="1" dirty="0" err="1"/>
                  <a:t>i</a:t>
                </a:r>
                <a:r>
                  <a:rPr lang="en-US" sz="2400" i="1" dirty="0"/>
                  <a:t> (a</a:t>
                </a:r>
                <a:r>
                  <a:rPr lang="el-GR" sz="2400" i="1" dirty="0"/>
                  <a:t>σ</a:t>
                </a:r>
                <a:r>
                  <a:rPr lang="en-US" sz="2400" i="1" baseline="-25000" dirty="0"/>
                  <a:t>1</a:t>
                </a:r>
                <a:r>
                  <a:rPr lang="en-US" sz="2400" i="1" dirty="0"/>
                  <a:t> + b</a:t>
                </a:r>
                <a:r>
                  <a:rPr lang="el-GR" sz="2400" i="1" dirty="0"/>
                  <a:t>σ</a:t>
                </a:r>
                <a:r>
                  <a:rPr lang="en-US" sz="2400" i="1" baseline="-25000" dirty="0"/>
                  <a:t>2</a:t>
                </a:r>
                <a:r>
                  <a:rPr lang="en-US" sz="2400" i="1" dirty="0"/>
                  <a:t> + c</a:t>
                </a:r>
                <a:r>
                  <a:rPr lang="el-GR" sz="2400" i="1" dirty="0"/>
                  <a:t>σ</a:t>
                </a:r>
                <a:r>
                  <a:rPr lang="en-US" sz="2400" i="1" baseline="-25000" dirty="0"/>
                  <a:t>3</a:t>
                </a:r>
                <a:r>
                  <a:rPr lang="en-US" sz="2400" i="1" dirty="0"/>
                  <a:t>)</a:t>
                </a:r>
                <a:r>
                  <a:rPr lang="fr-FR" sz="2400" baseline="30000" dirty="0" smtClean="0"/>
                  <a:t>           </a:t>
                </a:r>
              </a:p>
              <a:p>
                <a:pPr marL="0" indent="0">
                  <a:buNone/>
                </a:pPr>
                <a:r>
                  <a:rPr lang="en-US" sz="2400" baseline="30000" dirty="0"/>
                  <a:t> </a:t>
                </a:r>
                <a:r>
                  <a:rPr lang="en-US" sz="2400" dirty="0" smtClean="0"/>
                  <a:t>                                     </a:t>
                </a:r>
                <a:r>
                  <a:rPr lang="el-GR" sz="2400" i="1" dirty="0" smtClean="0"/>
                  <a:t>σ</a:t>
                </a:r>
                <a:r>
                  <a:rPr lang="en-US" sz="2400" i="1" baseline="-25000" dirty="0"/>
                  <a:t>3</a:t>
                </a:r>
                <a:r>
                  <a:rPr lang="en-US" sz="2400" i="1" dirty="0"/>
                  <a:t> </a:t>
                </a:r>
                <a:r>
                  <a:rPr lang="en-US" sz="2400" i="1" dirty="0" smtClean="0"/>
                  <a:t>→</a:t>
                </a:r>
                <a:r>
                  <a:rPr lang="en-US" sz="2400" i="1" dirty="0" smtClean="0">
                    <a:solidFill>
                      <a:srgbClr val="C00000"/>
                    </a:solidFill>
                  </a:rPr>
                  <a:t>-</a:t>
                </a:r>
                <a:r>
                  <a:rPr lang="en-US" sz="2400" i="1" dirty="0" smtClean="0"/>
                  <a:t> </a:t>
                </a:r>
                <a:r>
                  <a:rPr lang="el-GR" sz="2400" i="1" dirty="0" smtClean="0"/>
                  <a:t>σ</a:t>
                </a:r>
                <a:r>
                  <a:rPr lang="en-US" sz="2400" i="1" baseline="-25000" dirty="0" smtClean="0"/>
                  <a:t>3</a:t>
                </a:r>
                <a:r>
                  <a:rPr lang="en-US" sz="2400" i="1" dirty="0" smtClean="0"/>
                  <a:t>       (</a:t>
                </a:r>
                <a:r>
                  <a:rPr lang="el-GR" sz="2400" i="1" dirty="0"/>
                  <a:t>σ</a:t>
                </a:r>
                <a:r>
                  <a:rPr lang="en-US" sz="2400" i="1" baseline="-25000" dirty="0"/>
                  <a:t>1</a:t>
                </a:r>
                <a:r>
                  <a:rPr lang="en-US" sz="2400" i="1" dirty="0">
                    <a:solidFill>
                      <a:srgbClr val="C00000"/>
                    </a:solidFill>
                  </a:rPr>
                  <a:t>-</a:t>
                </a:r>
                <a:r>
                  <a:rPr lang="en-US" sz="2400" i="1" dirty="0"/>
                  <a:t>i</a:t>
                </a:r>
                <a:r>
                  <a:rPr lang="el-GR" sz="2400" i="1" dirty="0"/>
                  <a:t>σ</a:t>
                </a:r>
                <a:r>
                  <a:rPr lang="en-US" sz="2400" i="1" baseline="-25000" dirty="0"/>
                  <a:t>2</a:t>
                </a:r>
                <a:r>
                  <a:rPr lang="en-US" sz="2400" i="1" dirty="0"/>
                  <a:t>) →</a:t>
                </a:r>
                <a:r>
                  <a:rPr lang="en-US" sz="2400" i="1" dirty="0">
                    <a:solidFill>
                      <a:srgbClr val="C00000"/>
                    </a:solidFill>
                  </a:rPr>
                  <a:t>-</a:t>
                </a:r>
                <a:r>
                  <a:rPr lang="en-US" sz="2400" i="1" dirty="0"/>
                  <a:t> (</a:t>
                </a:r>
                <a:r>
                  <a:rPr lang="el-GR" sz="2400" i="1" dirty="0"/>
                  <a:t>σ</a:t>
                </a:r>
                <a:r>
                  <a:rPr lang="en-US" sz="2400" i="1" baseline="-25000" dirty="0"/>
                  <a:t>1</a:t>
                </a:r>
                <a:r>
                  <a:rPr lang="en-US" sz="2400" i="1" dirty="0">
                    <a:solidFill>
                      <a:srgbClr val="C00000"/>
                    </a:solidFill>
                  </a:rPr>
                  <a:t>+</a:t>
                </a:r>
                <a:r>
                  <a:rPr lang="en-US" sz="2400" i="1" dirty="0"/>
                  <a:t>i</a:t>
                </a:r>
                <a:r>
                  <a:rPr lang="el-GR" sz="2400" i="1" dirty="0"/>
                  <a:t>σ</a:t>
                </a:r>
                <a:r>
                  <a:rPr lang="en-US" sz="2400" i="1" baseline="-25000" dirty="0"/>
                  <a:t>2</a:t>
                </a:r>
                <a:r>
                  <a:rPr lang="en-US" sz="2400" i="1" dirty="0" smtClean="0"/>
                  <a:t>)            (</a:t>
                </a:r>
                <a:r>
                  <a:rPr lang="el-GR" sz="2400" i="1" dirty="0"/>
                  <a:t>σ</a:t>
                </a:r>
                <a:r>
                  <a:rPr lang="en-US" sz="2400" i="1" baseline="-25000" dirty="0"/>
                  <a:t>1</a:t>
                </a:r>
                <a:r>
                  <a:rPr lang="en-US" sz="2400" i="1" dirty="0">
                    <a:solidFill>
                      <a:srgbClr val="C00000"/>
                    </a:solidFill>
                  </a:rPr>
                  <a:t>+</a:t>
                </a:r>
                <a:r>
                  <a:rPr lang="en-US" sz="2400" i="1" dirty="0"/>
                  <a:t>i</a:t>
                </a:r>
                <a:r>
                  <a:rPr lang="el-GR" sz="2400" i="1" dirty="0"/>
                  <a:t>σ</a:t>
                </a:r>
                <a:r>
                  <a:rPr lang="en-US" sz="2400" i="1" baseline="-25000" dirty="0"/>
                  <a:t>2</a:t>
                </a:r>
                <a:r>
                  <a:rPr lang="en-US" sz="2400" i="1" dirty="0"/>
                  <a:t>) → </a:t>
                </a:r>
                <a:r>
                  <a:rPr lang="en-US" sz="2400" i="1" dirty="0">
                    <a:solidFill>
                      <a:srgbClr val="C00000"/>
                    </a:solidFill>
                  </a:rPr>
                  <a:t>- </a:t>
                </a:r>
                <a:r>
                  <a:rPr lang="en-US" sz="2400" i="1" dirty="0"/>
                  <a:t>(</a:t>
                </a:r>
                <a:r>
                  <a:rPr lang="el-GR" sz="2400" i="1" dirty="0"/>
                  <a:t>σ</a:t>
                </a:r>
                <a:r>
                  <a:rPr lang="en-US" sz="2400" i="1" baseline="-25000" dirty="0"/>
                  <a:t>1</a:t>
                </a:r>
                <a:r>
                  <a:rPr lang="en-US" sz="2400" i="1" dirty="0">
                    <a:solidFill>
                      <a:srgbClr val="C00000"/>
                    </a:solidFill>
                  </a:rPr>
                  <a:t>-</a:t>
                </a:r>
                <a:r>
                  <a:rPr lang="en-US" sz="2400" i="1" dirty="0"/>
                  <a:t>i</a:t>
                </a:r>
                <a:r>
                  <a:rPr lang="el-GR" sz="2400" i="1" dirty="0"/>
                  <a:t>σ</a:t>
                </a:r>
                <a:r>
                  <a:rPr lang="en-US" sz="2400" i="1" baseline="-25000" dirty="0"/>
                  <a:t>2</a:t>
                </a:r>
                <a:r>
                  <a:rPr lang="en-US" sz="2400" i="1" dirty="0"/>
                  <a:t>) </a:t>
                </a:r>
                <a:endParaRPr lang="en-US" sz="2400" i="1" dirty="0" smtClean="0"/>
              </a:p>
              <a:p>
                <a:pPr marL="0" indent="0">
                  <a:buNone/>
                </a:pPr>
                <a:r>
                  <a:rPr lang="en-US" sz="2400" i="1" dirty="0"/>
                  <a:t> </a:t>
                </a:r>
                <a:r>
                  <a:rPr lang="en-US" sz="2400" i="1" dirty="0" smtClean="0"/>
                  <a:t>                                         Weight diagram </a:t>
                </a:r>
                <a:r>
                  <a:rPr lang="en-US" sz="2400" i="1" dirty="0" smtClean="0">
                    <a:solidFill>
                      <a:srgbClr val="C00000"/>
                    </a:solidFill>
                  </a:rPr>
                  <a:t>symmetric </a:t>
                </a:r>
                <a:r>
                  <a:rPr lang="en-US" sz="2400" i="1" dirty="0" err="1" smtClean="0">
                    <a:solidFill>
                      <a:srgbClr val="C00000"/>
                    </a:solidFill>
                  </a:rPr>
                  <a:t>w.r.</a:t>
                </a:r>
                <a:r>
                  <a:rPr lang="en-US" sz="2400" i="1" dirty="0" smtClean="0">
                    <a:solidFill>
                      <a:srgbClr val="C00000"/>
                    </a:solidFill>
                  </a:rPr>
                  <a:t> to O</a:t>
                </a:r>
                <a:r>
                  <a:rPr lang="en-US" sz="2400" i="1" dirty="0" smtClean="0"/>
                  <a:t>.              </a:t>
                </a:r>
              </a:p>
              <a:p>
                <a:pPr marL="0" indent="0">
                  <a:buNone/>
                </a:pPr>
                <a:endParaRPr lang="en-US" sz="2400" i="1" dirty="0"/>
              </a:p>
              <a:p>
                <a:pPr marL="0" indent="0">
                  <a:buNone/>
                </a:pPr>
                <a:r>
                  <a:rPr lang="en-US" sz="2000" i="1" dirty="0" smtClean="0"/>
                  <a:t>              </a:t>
                </a:r>
                <a:endParaRPr lang="fr-FR" sz="2000" baseline="300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4869" y="1303112"/>
                <a:ext cx="12196869" cy="5102203"/>
              </a:xfrm>
              <a:blipFill rotWithShape="0">
                <a:blip r:embed="rId3"/>
                <a:stretch>
                  <a:fillRect l="-750" t="-9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392864" y="5422005"/>
            <a:ext cx="55600" cy="45719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55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4096" y="476518"/>
            <a:ext cx="11557550" cy="1050046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C00000"/>
                </a:solidFill>
              </a:rPr>
              <a:t> 3) Quarks </a:t>
            </a:r>
            <a:r>
              <a:rPr lang="en-US" sz="3600" b="1" i="1" dirty="0" smtClean="0">
                <a:solidFill>
                  <a:srgbClr val="C00000"/>
                </a:solidFill>
              </a:rPr>
              <a:t>and </a:t>
            </a:r>
            <a:r>
              <a:rPr lang="en-US" sz="3600" b="1" i="1" dirty="0" err="1" smtClean="0">
                <a:solidFill>
                  <a:srgbClr val="C00000"/>
                </a:solidFill>
              </a:rPr>
              <a:t>Flavour</a:t>
            </a:r>
            <a:r>
              <a:rPr lang="en-US" sz="3600" b="1" i="1" dirty="0" smtClean="0">
                <a:solidFill>
                  <a:srgbClr val="C00000"/>
                </a:solidFill>
              </a:rPr>
              <a:t> symmetry: a minimalist </a:t>
            </a:r>
            <a:r>
              <a:rPr lang="en-US" sz="3600" b="1" i="1" dirty="0" smtClean="0">
                <a:solidFill>
                  <a:srgbClr val="C00000"/>
                </a:solidFill>
              </a:rPr>
              <a:t>presentation</a:t>
            </a:r>
            <a:endParaRPr lang="fr-FR" sz="3600" b="1" i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2136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dirty="0" smtClean="0"/>
              <a:t>    		</a:t>
            </a:r>
          </a:p>
          <a:p>
            <a:pPr marL="0" indent="0">
              <a:buNone/>
            </a:pPr>
            <a:r>
              <a:rPr lang="en-US" sz="8000" dirty="0"/>
              <a:t>	</a:t>
            </a:r>
            <a:r>
              <a:rPr lang="en-US" sz="8000" dirty="0" smtClean="0"/>
              <a:t> </a:t>
            </a:r>
            <a:r>
              <a:rPr lang="en-US" sz="9600" dirty="0" smtClean="0"/>
              <a:t>With     </a:t>
            </a:r>
            <a:r>
              <a:rPr lang="en-US" sz="9600" dirty="0" err="1" smtClean="0">
                <a:solidFill>
                  <a:srgbClr val="00B050"/>
                </a:solidFill>
              </a:rPr>
              <a:t>Colour</a:t>
            </a:r>
            <a:r>
              <a:rPr lang="en-US" sz="9600" dirty="0" smtClean="0">
                <a:solidFill>
                  <a:srgbClr val="00B050"/>
                </a:solidFill>
              </a:rPr>
              <a:t> SU(3) x Spin SU(2) x Pauli principle</a:t>
            </a:r>
          </a:p>
          <a:p>
            <a:pPr marL="0" indent="0">
              <a:buNone/>
            </a:pPr>
            <a:endParaRPr lang="en-US" sz="9600" dirty="0" smtClean="0"/>
          </a:p>
          <a:p>
            <a:pPr marL="0" indent="0">
              <a:buNone/>
            </a:pPr>
            <a:r>
              <a:rPr lang="en-US" sz="9600" dirty="0" smtClean="0">
                <a:solidFill>
                  <a:srgbClr val="FF0000"/>
                </a:solidFill>
              </a:rPr>
              <a:t>  </a:t>
            </a:r>
          </a:p>
          <a:p>
            <a:pPr marL="0" indent="0">
              <a:buNone/>
            </a:pPr>
            <a:endParaRPr lang="en-US" sz="9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smtClean="0">
                <a:solidFill>
                  <a:srgbClr val="FF0000"/>
                </a:solidFill>
              </a:rPr>
              <a:t>   No need </a:t>
            </a:r>
            <a:r>
              <a:rPr lang="en-US" sz="9600" dirty="0" smtClean="0"/>
              <a:t>to evoke </a:t>
            </a:r>
            <a:r>
              <a:rPr lang="en-US" sz="9600" dirty="0" err="1" smtClean="0"/>
              <a:t>Flavour</a:t>
            </a:r>
            <a:r>
              <a:rPr lang="en-US" sz="9600" dirty="0" smtClean="0"/>
              <a:t> SU(N) to construct </a:t>
            </a:r>
            <a:r>
              <a:rPr lang="en-US" sz="9600" b="1" dirty="0" smtClean="0"/>
              <a:t>all</a:t>
            </a:r>
            <a:r>
              <a:rPr lang="en-US" sz="9600" dirty="0" smtClean="0"/>
              <a:t> admissible baryonic states !</a:t>
            </a:r>
          </a:p>
          <a:p>
            <a:pPr marL="0" indent="0">
              <a:buNone/>
            </a:pPr>
            <a:r>
              <a:rPr lang="en-US" sz="9600" dirty="0"/>
              <a:t>	</a:t>
            </a:r>
            <a:r>
              <a:rPr lang="en-US" sz="9600" dirty="0" smtClean="0"/>
              <a:t>	      </a:t>
            </a:r>
          </a:p>
          <a:p>
            <a:pPr marL="0" indent="0">
              <a:buNone/>
            </a:pPr>
            <a:r>
              <a:rPr lang="en-US" sz="9600" dirty="0"/>
              <a:t> </a:t>
            </a:r>
            <a:r>
              <a:rPr lang="en-US" sz="9600" dirty="0" smtClean="0"/>
              <a:t>                                                            (   8 states s=1/2, 10 s=3/2     for L= 0</a:t>
            </a:r>
          </a:p>
          <a:p>
            <a:pPr marL="0" indent="0">
              <a:buNone/>
            </a:pPr>
            <a:r>
              <a:rPr lang="en-US" sz="9600" dirty="0"/>
              <a:t> </a:t>
            </a:r>
            <a:r>
              <a:rPr lang="en-US" sz="9600" dirty="0" smtClean="0"/>
              <a:t>                                                   8 states s=3/2, 10 s=1/2, 1 s=1/2   for L= 1</a:t>
            </a:r>
          </a:p>
          <a:p>
            <a:pPr marL="0" indent="0">
              <a:buNone/>
            </a:pPr>
            <a:r>
              <a:rPr lang="en-US" sz="9600" dirty="0"/>
              <a:t> </a:t>
            </a:r>
            <a:r>
              <a:rPr lang="en-US" sz="9600" dirty="0" smtClean="0"/>
              <a:t>                                                                                                               and so on)</a:t>
            </a:r>
          </a:p>
          <a:p>
            <a:pPr marL="0" indent="0">
              <a:buNone/>
            </a:pPr>
            <a:endParaRPr lang="en-US" sz="9600" dirty="0"/>
          </a:p>
          <a:p>
            <a:pPr marL="0" indent="0">
              <a:buNone/>
            </a:pPr>
            <a:r>
              <a:rPr lang="en-US" sz="9600" dirty="0" smtClean="0"/>
              <a:t>					            </a:t>
            </a:r>
            <a:r>
              <a:rPr lang="en-US" sz="7200" dirty="0" err="1" smtClean="0"/>
              <a:t>H.Hogaasen</a:t>
            </a:r>
            <a:r>
              <a:rPr lang="en-US" sz="7200" dirty="0" smtClean="0"/>
              <a:t> and P.S. , Int.J.Mod.Phys.A23(2008)189</a:t>
            </a:r>
          </a:p>
          <a:p>
            <a:pPr marL="0" indent="0">
              <a:buNone/>
            </a:pPr>
            <a:r>
              <a:rPr lang="en-US" sz="7200" dirty="0"/>
              <a:t> </a:t>
            </a:r>
            <a:r>
              <a:rPr lang="en-US" sz="7200" dirty="0" smtClean="0"/>
              <a:t>                                                                                                                                                               </a:t>
            </a:r>
            <a:r>
              <a:rPr lang="en-US" sz="7200" dirty="0" err="1" smtClean="0"/>
              <a:t>hep-ph</a:t>
            </a:r>
            <a:r>
              <a:rPr lang="en-US" sz="7200" dirty="0" smtClean="0"/>
              <a:t>/0711.3157</a:t>
            </a:r>
          </a:p>
          <a:p>
            <a:pPr marL="0" indent="0">
              <a:buNone/>
            </a:pPr>
            <a:r>
              <a:rPr lang="en-US" sz="9600" dirty="0"/>
              <a:t>	</a:t>
            </a:r>
            <a:r>
              <a:rPr lang="en-US" sz="9600" dirty="0" smtClean="0"/>
              <a:t>										</a:t>
            </a:r>
            <a:r>
              <a:rPr lang="en-US" dirty="0" smtClean="0"/>
              <a:t>							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lèche vers le bas 3"/>
          <p:cNvSpPr/>
          <p:nvPr/>
        </p:nvSpPr>
        <p:spPr>
          <a:xfrm>
            <a:off x="4900246" y="2391508"/>
            <a:ext cx="484632" cy="6149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71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7910" y="365125"/>
            <a:ext cx="10515600" cy="1325563"/>
          </a:xfrm>
        </p:spPr>
        <p:txBody>
          <a:bodyPr/>
          <a:lstStyle/>
          <a:p>
            <a:r>
              <a:rPr lang="en-US" dirty="0" smtClean="0"/>
              <a:t>                                 </a:t>
            </a:r>
            <a:r>
              <a:rPr lang="en-US" b="1" i="1" dirty="0" smtClean="0">
                <a:solidFill>
                  <a:srgbClr val="FF0000"/>
                </a:solidFill>
              </a:rPr>
              <a:t>Contents</a:t>
            </a:r>
            <a:endParaRPr lang="fr-FR" b="1" i="1" dirty="0">
              <a:solidFill>
                <a:srgbClr val="FF000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1)  Introduction</a:t>
            </a:r>
            <a:r>
              <a:rPr lang="en-US" dirty="0" smtClean="0"/>
              <a:t>: from quarks to </a:t>
            </a:r>
            <a:r>
              <a:rPr lang="en-US" dirty="0" err="1" smtClean="0"/>
              <a:t>multiquarks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2)  </a:t>
            </a:r>
            <a:r>
              <a:rPr lang="en-US" dirty="0" smtClean="0"/>
              <a:t>A </a:t>
            </a:r>
            <a:r>
              <a:rPr lang="en-US" dirty="0"/>
              <a:t>short tutorial on group theory.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3)  Quarks </a:t>
            </a:r>
            <a:r>
              <a:rPr lang="en-US" dirty="0" smtClean="0"/>
              <a:t>and flavor symmetry: a minimalist presentation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/>
              <a:t>4)  The </a:t>
            </a:r>
            <a:r>
              <a:rPr lang="en-US" dirty="0" err="1" smtClean="0"/>
              <a:t>ǫǫǭǭ</a:t>
            </a:r>
            <a:r>
              <a:rPr lang="en-US" dirty="0" smtClean="0"/>
              <a:t> case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5)  The </a:t>
            </a:r>
            <a:r>
              <a:rPr lang="en-US" dirty="0" err="1" smtClean="0"/>
              <a:t>ǫǫǫǫǭ</a:t>
            </a:r>
            <a:r>
              <a:rPr lang="en-US" dirty="0" smtClean="0"/>
              <a:t> case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93469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8900" y="365125"/>
            <a:ext cx="8724900" cy="1019175"/>
          </a:xfrm>
        </p:spPr>
        <p:txBody>
          <a:bodyPr/>
          <a:lstStyle/>
          <a:p>
            <a:r>
              <a:rPr lang="en-US" dirty="0" smtClean="0"/>
              <a:t>     </a:t>
            </a:r>
            <a:r>
              <a:rPr lang="en-US" i="1" dirty="0" smtClean="0">
                <a:solidFill>
                  <a:srgbClr val="C00000"/>
                </a:solidFill>
              </a:rPr>
              <a:t>the common attitude</a:t>
            </a:r>
            <a:endParaRPr lang="fr-FR" i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206477" y="1179871"/>
                <a:ext cx="12152671" cy="6046839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 smtClean="0"/>
                  <a:t>In any good book of elementary particle physics, the SU(N) group of </a:t>
                </a:r>
                <a:r>
                  <a:rPr lang="en-US" sz="2400" dirty="0" err="1" smtClean="0"/>
                  <a:t>flavour</a:t>
                </a:r>
                <a:r>
                  <a:rPr lang="en-US" sz="2400" dirty="0" smtClean="0"/>
                  <a:t> is the corner stone of hadron spectroscopy.</a:t>
                </a:r>
              </a:p>
              <a:p>
                <a:pPr marL="0" indent="0">
                  <a:buNone/>
                </a:pPr>
                <a:r>
                  <a:rPr lang="en-US" sz="2400" dirty="0"/>
                  <a:t> </a:t>
                </a:r>
                <a:r>
                  <a:rPr lang="en-US" sz="2400" dirty="0" smtClean="0"/>
                  <a:t>                               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SU(N)</a:t>
                </a:r>
                <a:r>
                  <a:rPr lang="en-US" sz="2400" dirty="0" smtClean="0"/>
                  <a:t>  x   </a:t>
                </a:r>
                <a:r>
                  <a:rPr lang="en-US" sz="2400" dirty="0" smtClean="0">
                    <a:solidFill>
                      <a:srgbClr val="00B050"/>
                    </a:solidFill>
                  </a:rPr>
                  <a:t>SU(2) </a:t>
                </a:r>
                <a:r>
                  <a:rPr lang="en-US" sz="2400" dirty="0" smtClean="0"/>
                  <a:t>x      </a:t>
                </a:r>
                <a:r>
                  <a:rPr lang="en-US" sz="2400" dirty="0" smtClean="0">
                    <a:solidFill>
                      <a:srgbClr val="00B050"/>
                    </a:solidFill>
                  </a:rPr>
                  <a:t>O(3)</a:t>
                </a:r>
                <a:r>
                  <a:rPr lang="en-US" sz="2400" dirty="0" smtClean="0"/>
                  <a:t>     x   </a:t>
                </a:r>
                <a:r>
                  <a:rPr lang="en-US" sz="2400" dirty="0" smtClean="0">
                    <a:solidFill>
                      <a:srgbClr val="00B050"/>
                    </a:solidFill>
                  </a:rPr>
                  <a:t>SU3)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 smtClean="0">
                    <a:solidFill>
                      <a:srgbClr val="00B050"/>
                    </a:solidFill>
                  </a:rPr>
                  <a:t>                              </a:t>
                </a:r>
                <a:r>
                  <a:rPr lang="en-US" sz="2400" dirty="0" err="1" smtClean="0">
                    <a:solidFill>
                      <a:srgbClr val="C00000"/>
                    </a:solidFill>
                  </a:rPr>
                  <a:t>Flavour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       </a:t>
                </a:r>
                <a:r>
                  <a:rPr lang="en-US" sz="2400" dirty="0" smtClean="0">
                    <a:solidFill>
                      <a:srgbClr val="00B050"/>
                    </a:solidFill>
                  </a:rPr>
                  <a:t>Spin         </a:t>
                </a:r>
                <a:r>
                  <a:rPr lang="en-US" sz="2400" dirty="0" err="1" smtClean="0">
                    <a:solidFill>
                      <a:srgbClr val="00B050"/>
                    </a:solidFill>
                  </a:rPr>
                  <a:t>Orb.mom</a:t>
                </a:r>
                <a:r>
                  <a:rPr lang="en-US" sz="2400" dirty="0" smtClean="0">
                    <a:solidFill>
                      <a:srgbClr val="00B050"/>
                    </a:solidFill>
                  </a:rPr>
                  <a:t>.   </a:t>
                </a:r>
                <a:r>
                  <a:rPr lang="en-US" sz="2400" dirty="0" err="1" smtClean="0">
                    <a:solidFill>
                      <a:srgbClr val="00B050"/>
                    </a:solidFill>
                  </a:rPr>
                  <a:t>Colour</a:t>
                </a:r>
                <a:endParaRPr lang="en-US" sz="2400" dirty="0" smtClean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r>
                  <a:rPr lang="en-US" sz="2400" dirty="0" smtClean="0"/>
                  <a:t>      </a:t>
                </a:r>
              </a:p>
              <a:p>
                <a:pPr marL="0" indent="0">
                  <a:buNone/>
                </a:pPr>
                <a:r>
                  <a:rPr lang="en-US" sz="2400" dirty="0" smtClean="0"/>
                  <a:t>                 </a:t>
                </a:r>
                <a:r>
                  <a:rPr lang="en-US" sz="2400" dirty="0" smtClean="0">
                    <a:solidFill>
                      <a:srgbClr val="00B0F0"/>
                    </a:solidFill>
                  </a:rPr>
                  <a:t>Hadrons</a:t>
                </a:r>
                <a:r>
                  <a:rPr lang="en-US" sz="2400" dirty="0" smtClean="0"/>
                  <a:t> : </a:t>
                </a:r>
                <a:r>
                  <a:rPr lang="en-US" sz="2400" dirty="0" smtClean="0">
                    <a:solidFill>
                      <a:srgbClr val="00B0F0"/>
                    </a:solidFill>
                  </a:rPr>
                  <a:t>mesons</a:t>
                </a:r>
                <a:r>
                  <a:rPr lang="en-US" sz="2400" dirty="0" smtClean="0"/>
                  <a:t>  (</a:t>
                </a:r>
                <a:r>
                  <a:rPr lang="en-US" sz="2400" dirty="0" err="1" smtClean="0"/>
                  <a:t>ǫǭ</a:t>
                </a:r>
                <a:r>
                  <a:rPr lang="en-US" sz="2400" dirty="0" smtClean="0"/>
                  <a:t>) and </a:t>
                </a:r>
                <a:r>
                  <a:rPr lang="en-US" sz="2400" dirty="0" smtClean="0">
                    <a:solidFill>
                      <a:srgbClr val="00B0F0"/>
                    </a:solidFill>
                  </a:rPr>
                  <a:t>baryons</a:t>
                </a:r>
                <a:r>
                  <a:rPr lang="en-US" sz="2400" dirty="0" smtClean="0"/>
                  <a:t> (</a:t>
                </a:r>
                <a:r>
                  <a:rPr lang="en-US" sz="2400" dirty="0" err="1" smtClean="0"/>
                  <a:t>ǫǫǫ</a:t>
                </a:r>
                <a:r>
                  <a:rPr lang="en-US" sz="2400" dirty="0" smtClean="0"/>
                  <a:t>) </a:t>
                </a:r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rgbClr val="00B0F0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rgbClr val="00B0F0"/>
                    </a:solidFill>
                  </a:rPr>
                  <a:t>Quarks:        </a:t>
                </a:r>
                <a:r>
                  <a:rPr lang="en-US" sz="2400" dirty="0" smtClean="0"/>
                  <a:t>in </a:t>
                </a:r>
                <a:r>
                  <a:rPr lang="en-US" sz="2400" b="1" dirty="0" smtClean="0"/>
                  <a:t>3</a:t>
                </a:r>
                <a:r>
                  <a:rPr lang="en-US" sz="2400" dirty="0" smtClean="0"/>
                  <a:t>  of  SU(3)</a:t>
                </a:r>
                <a:r>
                  <a:rPr lang="en-US" sz="2400" baseline="-25000" dirty="0" smtClean="0"/>
                  <a:t>F</a:t>
                </a:r>
                <a:r>
                  <a:rPr lang="en-US" sz="2400" dirty="0" smtClean="0"/>
                  <a:t>      </a:t>
                </a:r>
                <a:r>
                  <a:rPr lang="en-US" sz="2400" b="1" dirty="0" smtClean="0"/>
                  <a:t>1/2</a:t>
                </a:r>
                <a:r>
                  <a:rPr lang="en-US" sz="2400" dirty="0" smtClean="0"/>
                  <a:t>  of  SU(2)</a:t>
                </a:r>
                <a:r>
                  <a:rPr lang="en-US" sz="2400" baseline="-25000" dirty="0" smtClean="0"/>
                  <a:t>S</a:t>
                </a:r>
                <a:r>
                  <a:rPr lang="en-US" sz="2400" dirty="0" smtClean="0"/>
                  <a:t> and  </a:t>
                </a:r>
                <a:r>
                  <a:rPr lang="en-US" sz="2400" b="1" dirty="0" smtClean="0"/>
                  <a:t>3</a:t>
                </a:r>
                <a:r>
                  <a:rPr lang="en-US" sz="2400" dirty="0" smtClean="0"/>
                  <a:t>  of  SU(3)</a:t>
                </a:r>
                <a:r>
                  <a:rPr lang="en-US" sz="2400" baseline="-25000" dirty="0" smtClean="0"/>
                  <a:t>C</a:t>
                </a:r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rgbClr val="00B0F0"/>
                    </a:solidFill>
                  </a:rPr>
                  <a:t>Baryons:</a:t>
                </a:r>
                <a:r>
                  <a:rPr lang="en-US" sz="2400" dirty="0" smtClean="0"/>
                  <a:t>          3 x 3 x 3  = 1+8+8+10           SU3)</a:t>
                </a:r>
              </a:p>
              <a:p>
                <a:pPr marL="0" indent="0">
                  <a:buNone/>
                </a:pPr>
                <a:r>
                  <a:rPr lang="en-US" sz="2400" dirty="0"/>
                  <a:t> </a:t>
                </a:r>
                <a:r>
                  <a:rPr lang="en-US" sz="2400" dirty="0" smtClean="0"/>
                  <a:t>                        1/2x 1/2x 1/2 = 3/2 + 1/2 +1/2      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SU(2)  </a:t>
                </a:r>
              </a:p>
              <a:p>
                <a:pPr marL="0" indent="0">
                  <a:buNone/>
                </a:pPr>
                <a:r>
                  <a:rPr lang="en-US" sz="2400" dirty="0"/>
                  <a:t> </a:t>
                </a:r>
                <a:r>
                  <a:rPr lang="en-US" sz="2400" dirty="0" smtClean="0"/>
                  <a:t>                    6x 6 x6 = 56 + 70 + 70 + 20       SU(6)</a:t>
                </a:r>
                <a:r>
                  <a:rPr lang="en-US" sz="2400" baseline="-25000" dirty="0" smtClean="0"/>
                  <a:t>FS</a:t>
                </a:r>
                <a:r>
                  <a:rPr lang="en-US" sz="2400" dirty="0" smtClean="0"/>
                  <a:t> 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⊃</m:t>
                    </m:r>
                  </m:oMath>
                </a14:m>
                <a:r>
                  <a:rPr lang="en-US" sz="2400" dirty="0" smtClean="0"/>
                  <a:t>   SU(3)</a:t>
                </a:r>
                <a:r>
                  <a:rPr lang="en-US" sz="2400" baseline="-25000" dirty="0" smtClean="0"/>
                  <a:t>F</a:t>
                </a:r>
                <a:r>
                  <a:rPr lang="en-US" sz="2400" dirty="0" smtClean="0"/>
                  <a:t> x SU(2)</a:t>
                </a:r>
                <a:r>
                  <a:rPr lang="en-US" sz="2400" baseline="-25000" dirty="0" smtClean="0"/>
                  <a:t>S</a:t>
                </a:r>
              </a:p>
              <a:p>
                <a:pPr marL="0" indent="0">
                  <a:buNone/>
                </a:pPr>
                <a:r>
                  <a:rPr lang="en-US" sz="2400" i="1" dirty="0" smtClean="0">
                    <a:solidFill>
                      <a:srgbClr val="C00000"/>
                    </a:solidFill>
                  </a:rPr>
                  <a:t>Generalized Pauli Principle   →</a:t>
                </a:r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rgbClr val="00B050"/>
                    </a:solidFill>
                  </a:rPr>
                  <a:t>Singlets of </a:t>
                </a:r>
                <a:r>
                  <a:rPr lang="en-US" sz="2400" dirty="0" err="1" smtClean="0">
                    <a:solidFill>
                      <a:srgbClr val="00B050"/>
                    </a:solidFill>
                  </a:rPr>
                  <a:t>colour</a:t>
                </a:r>
                <a:r>
                  <a:rPr lang="en-US" sz="2400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 smtClean="0"/>
                  <a:t>:            </a:t>
                </a:r>
                <a:r>
                  <a:rPr lang="en-US" sz="2400" dirty="0" smtClean="0">
                    <a:solidFill>
                      <a:srgbClr val="00B0F0"/>
                    </a:solidFill>
                  </a:rPr>
                  <a:t>baryons in 56, L=0 </a:t>
                </a:r>
                <a:r>
                  <a:rPr lang="en-US" sz="2400" dirty="0" smtClean="0"/>
                  <a:t>(S-wave) and </a:t>
                </a:r>
                <a:r>
                  <a:rPr lang="en-US" sz="2400" dirty="0" smtClean="0">
                    <a:solidFill>
                      <a:srgbClr val="00B0F0"/>
                    </a:solidFill>
                  </a:rPr>
                  <a:t>70,L=1</a:t>
                </a:r>
                <a:r>
                  <a:rPr lang="en-US" sz="2400" dirty="0" smtClean="0"/>
                  <a:t> (P-wave)</a:t>
                </a:r>
              </a:p>
              <a:p>
                <a:pPr marL="0" indent="0">
                  <a:buNone/>
                </a:pPr>
                <a:r>
                  <a:rPr lang="en-US" sz="2400" baseline="-25000" dirty="0" smtClean="0"/>
                  <a:t>    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6477" y="1179871"/>
                <a:ext cx="12152671" cy="6046839"/>
              </a:xfrm>
              <a:blipFill rotWithShape="0">
                <a:blip r:embed="rId2"/>
                <a:stretch>
                  <a:fillRect l="-803" t="-1413" r="-6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51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B0F0"/>
                </a:solidFill>
              </a:rPr>
              <a:t>e</a:t>
            </a:r>
            <a:r>
              <a:rPr lang="en-US" sz="3200" b="1" i="1" dirty="0" smtClean="0">
                <a:solidFill>
                  <a:srgbClr val="00B0F0"/>
                </a:solidFill>
              </a:rPr>
              <a:t>xercise:</a:t>
            </a:r>
            <a:r>
              <a:rPr lang="en-US" sz="3200" b="1" dirty="0" smtClean="0">
                <a:solidFill>
                  <a:srgbClr val="00B0F0"/>
                </a:solidFill>
              </a:rPr>
              <a:t>      </a:t>
            </a:r>
            <a:r>
              <a:rPr lang="en-US" sz="3200" b="1" i="1" dirty="0" smtClean="0">
                <a:solidFill>
                  <a:srgbClr val="C00000"/>
                </a:solidFill>
              </a:rPr>
              <a:t>forget the </a:t>
            </a:r>
            <a:r>
              <a:rPr lang="en-US" sz="3200" b="1" i="1" dirty="0" err="1" smtClean="0">
                <a:solidFill>
                  <a:srgbClr val="C00000"/>
                </a:solidFill>
              </a:rPr>
              <a:t>flavour</a:t>
            </a:r>
            <a:r>
              <a:rPr lang="en-US" sz="3200" b="1" i="1" dirty="0" smtClean="0">
                <a:solidFill>
                  <a:srgbClr val="C00000"/>
                </a:solidFill>
              </a:rPr>
              <a:t> group and use only the (usual) Pauli Principle: what baryons can be constructed ?</a:t>
            </a:r>
            <a:endParaRPr lang="fr-FR" sz="3200" b="1" i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33832"/>
            <a:ext cx="11723972" cy="51766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                                            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                                     </a:t>
            </a:r>
            <a:r>
              <a:rPr lang="en-US" sz="3400" i="1" dirty="0" smtClean="0">
                <a:solidFill>
                  <a:srgbClr val="FF0000"/>
                </a:solidFill>
              </a:rPr>
              <a:t>S- wave states (L=0):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Ex. with 3 flavors: ǫ =u, d, s.                 </a:t>
            </a:r>
            <a:r>
              <a:rPr lang="en-US" dirty="0" smtClean="0">
                <a:solidFill>
                  <a:srgbClr val="C00000"/>
                </a:solidFill>
              </a:rPr>
              <a:t>Pauli principle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B0F0"/>
                </a:solidFill>
              </a:rPr>
              <a:t>states: </a:t>
            </a:r>
            <a:r>
              <a:rPr lang="en-US" dirty="0" err="1" smtClean="0">
                <a:solidFill>
                  <a:srgbClr val="00B0F0"/>
                </a:solidFill>
              </a:rPr>
              <a:t>uuu</a:t>
            </a:r>
            <a:r>
              <a:rPr lang="en-US" dirty="0" smtClean="0">
                <a:solidFill>
                  <a:srgbClr val="00B0F0"/>
                </a:solidFill>
              </a:rPr>
              <a:t>, </a:t>
            </a:r>
            <a:r>
              <a:rPr lang="en-US" dirty="0" err="1" smtClean="0">
                <a:solidFill>
                  <a:srgbClr val="00B0F0"/>
                </a:solidFill>
              </a:rPr>
              <a:t>ddd</a:t>
            </a:r>
            <a:r>
              <a:rPr lang="en-US" dirty="0" smtClean="0">
                <a:solidFill>
                  <a:srgbClr val="00B0F0"/>
                </a:solidFill>
              </a:rPr>
              <a:t>, </a:t>
            </a:r>
            <a:r>
              <a:rPr lang="en-US" dirty="0" err="1" smtClean="0">
                <a:solidFill>
                  <a:srgbClr val="00B0F0"/>
                </a:solidFill>
              </a:rPr>
              <a:t>sss</a:t>
            </a:r>
            <a:r>
              <a:rPr lang="en-US" dirty="0" smtClean="0"/>
              <a:t>:  SU(3)c singlet → wave </a:t>
            </a:r>
            <a:r>
              <a:rPr lang="en-US" dirty="0" err="1" smtClean="0"/>
              <a:t>func</a:t>
            </a:r>
            <a:r>
              <a:rPr lang="en-US" dirty="0" smtClean="0"/>
              <a:t>. </a:t>
            </a:r>
            <a:r>
              <a:rPr lang="en-US" dirty="0" err="1" smtClean="0"/>
              <a:t>symm</a:t>
            </a:r>
            <a:r>
              <a:rPr lang="en-US" dirty="0" smtClean="0"/>
              <a:t>. in SU(2)s: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                        (</a:t>
            </a:r>
            <a:r>
              <a:rPr lang="en-US" dirty="0" err="1" smtClean="0"/>
              <a:t>Sq</a:t>
            </a:r>
            <a:r>
              <a:rPr lang="en-US" dirty="0" smtClean="0"/>
              <a:t>=1/2) x (</a:t>
            </a:r>
            <a:r>
              <a:rPr lang="en-US" dirty="0" err="1" smtClean="0"/>
              <a:t>Sq</a:t>
            </a:r>
            <a:r>
              <a:rPr lang="en-US" dirty="0" smtClean="0"/>
              <a:t>=1/2) x (</a:t>
            </a:r>
            <a:r>
              <a:rPr lang="en-US" dirty="0" err="1" smtClean="0"/>
              <a:t>Sq</a:t>
            </a:r>
            <a:r>
              <a:rPr lang="en-US" dirty="0" smtClean="0"/>
              <a:t>=1/2) → </a:t>
            </a:r>
            <a:r>
              <a:rPr lang="en-US" dirty="0" smtClean="0">
                <a:solidFill>
                  <a:srgbClr val="00B0F0"/>
                </a:solidFill>
              </a:rPr>
              <a:t>(</a:t>
            </a:r>
            <a:r>
              <a:rPr lang="en-US" dirty="0" err="1">
                <a:solidFill>
                  <a:srgbClr val="00B0F0"/>
                </a:solidFill>
              </a:rPr>
              <a:t>S</a:t>
            </a:r>
            <a:r>
              <a:rPr lang="en-US" dirty="0" err="1" smtClean="0">
                <a:solidFill>
                  <a:srgbClr val="00B0F0"/>
                </a:solidFill>
              </a:rPr>
              <a:t>qqq</a:t>
            </a:r>
            <a:r>
              <a:rPr lang="en-US" dirty="0" smtClean="0">
                <a:solidFill>
                  <a:srgbClr val="00B0F0"/>
                </a:solidFill>
              </a:rPr>
              <a:t>=3/2)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s</a:t>
            </a:r>
            <a:r>
              <a:rPr lang="en-US" dirty="0" smtClean="0">
                <a:solidFill>
                  <a:srgbClr val="00B0F0"/>
                </a:solidFill>
              </a:rPr>
              <a:t>tates : </a:t>
            </a:r>
            <a:r>
              <a:rPr lang="en-US" dirty="0" err="1" smtClean="0">
                <a:solidFill>
                  <a:srgbClr val="00B0F0"/>
                </a:solidFill>
              </a:rPr>
              <a:t>uud</a:t>
            </a:r>
            <a:r>
              <a:rPr lang="en-US" dirty="0" smtClean="0">
                <a:solidFill>
                  <a:srgbClr val="00B0F0"/>
                </a:solidFill>
              </a:rPr>
              <a:t>, </a:t>
            </a:r>
            <a:r>
              <a:rPr lang="en-US" dirty="0" err="1" smtClean="0">
                <a:solidFill>
                  <a:srgbClr val="00B0F0"/>
                </a:solidFill>
              </a:rPr>
              <a:t>uus</a:t>
            </a:r>
            <a:r>
              <a:rPr lang="en-US" dirty="0" smtClean="0">
                <a:solidFill>
                  <a:srgbClr val="00B0F0"/>
                </a:solidFill>
              </a:rPr>
              <a:t>, </a:t>
            </a:r>
            <a:r>
              <a:rPr lang="en-US" dirty="0" err="1" smtClean="0">
                <a:solidFill>
                  <a:srgbClr val="00B0F0"/>
                </a:solidFill>
              </a:rPr>
              <a:t>ddu</a:t>
            </a:r>
            <a:r>
              <a:rPr lang="en-US" dirty="0" smtClean="0">
                <a:solidFill>
                  <a:srgbClr val="00B0F0"/>
                </a:solidFill>
              </a:rPr>
              <a:t>, </a:t>
            </a:r>
            <a:r>
              <a:rPr lang="en-US" dirty="0" err="1" smtClean="0">
                <a:solidFill>
                  <a:srgbClr val="00B0F0"/>
                </a:solidFill>
              </a:rPr>
              <a:t>dds</a:t>
            </a:r>
            <a:r>
              <a:rPr lang="en-US" dirty="0" smtClean="0">
                <a:solidFill>
                  <a:srgbClr val="00B0F0"/>
                </a:solidFill>
              </a:rPr>
              <a:t>, </a:t>
            </a:r>
            <a:r>
              <a:rPr lang="en-US" dirty="0" err="1" smtClean="0">
                <a:solidFill>
                  <a:srgbClr val="00B0F0"/>
                </a:solidFill>
              </a:rPr>
              <a:t>ssu</a:t>
            </a:r>
            <a:r>
              <a:rPr lang="en-US" dirty="0" smtClean="0">
                <a:solidFill>
                  <a:srgbClr val="00B0F0"/>
                </a:solidFill>
              </a:rPr>
              <a:t>, </a:t>
            </a:r>
            <a:r>
              <a:rPr lang="en-US" dirty="0" err="1" smtClean="0">
                <a:solidFill>
                  <a:srgbClr val="00B0F0"/>
                </a:solidFill>
              </a:rPr>
              <a:t>ssd</a:t>
            </a:r>
            <a:r>
              <a:rPr lang="en-US" dirty="0" smtClean="0"/>
              <a:t>: 2 and only 2 identical </a:t>
            </a:r>
            <a:r>
              <a:rPr lang="en-US" dirty="0" err="1" smtClean="0"/>
              <a:t>flav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                         (</a:t>
            </a:r>
            <a:r>
              <a:rPr lang="en-US" dirty="0" err="1" smtClean="0"/>
              <a:t>Sq</a:t>
            </a:r>
            <a:r>
              <a:rPr lang="en-US" dirty="0" smtClean="0"/>
              <a:t>=1/2</a:t>
            </a:r>
            <a:r>
              <a:rPr lang="en-US" dirty="0"/>
              <a:t>) x </a:t>
            </a:r>
            <a:r>
              <a:rPr lang="en-US" dirty="0" smtClean="0"/>
              <a:t>(</a:t>
            </a:r>
            <a:r>
              <a:rPr lang="en-US" dirty="0" err="1" smtClean="0"/>
              <a:t>Sq</a:t>
            </a:r>
            <a:r>
              <a:rPr lang="en-US" dirty="0" smtClean="0"/>
              <a:t>=1/2</a:t>
            </a:r>
            <a:r>
              <a:rPr lang="en-US" dirty="0"/>
              <a:t>) → </a:t>
            </a:r>
            <a:r>
              <a:rPr lang="en-US" dirty="0" smtClean="0">
                <a:solidFill>
                  <a:srgbClr val="00B0F0"/>
                </a:solidFill>
              </a:rPr>
              <a:t>(</a:t>
            </a:r>
            <a:r>
              <a:rPr lang="en-US" dirty="0" err="1" smtClean="0">
                <a:solidFill>
                  <a:srgbClr val="00B0F0"/>
                </a:solidFill>
              </a:rPr>
              <a:t>Sqq</a:t>
            </a:r>
            <a:r>
              <a:rPr lang="en-US" dirty="0" smtClean="0">
                <a:solidFill>
                  <a:srgbClr val="00B0F0"/>
                </a:solidFill>
              </a:rPr>
              <a:t>=1)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                                        It follows: (</a:t>
            </a:r>
            <a:r>
              <a:rPr lang="en-US" dirty="0" err="1"/>
              <a:t>S</a:t>
            </a:r>
            <a:r>
              <a:rPr lang="en-US" dirty="0" err="1" smtClean="0"/>
              <a:t>qq</a:t>
            </a:r>
            <a:r>
              <a:rPr lang="en-US" dirty="0" smtClean="0"/>
              <a:t>=1) x (</a:t>
            </a:r>
            <a:r>
              <a:rPr lang="en-US" dirty="0" err="1"/>
              <a:t>S</a:t>
            </a:r>
            <a:r>
              <a:rPr lang="en-US" dirty="0" err="1" smtClean="0"/>
              <a:t>q</a:t>
            </a:r>
            <a:r>
              <a:rPr lang="en-US" dirty="0" smtClean="0"/>
              <a:t>=1/2) → </a:t>
            </a:r>
            <a:r>
              <a:rPr lang="en-US" dirty="0" err="1" smtClean="0">
                <a:solidFill>
                  <a:srgbClr val="00B0F0"/>
                </a:solidFill>
              </a:rPr>
              <a:t>Sqqq</a:t>
            </a:r>
            <a:r>
              <a:rPr lang="en-US" dirty="0" smtClean="0">
                <a:solidFill>
                  <a:srgbClr val="00B0F0"/>
                </a:solidFill>
              </a:rPr>
              <a:t>= 3/2 +1/2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State: </a:t>
            </a:r>
            <a:r>
              <a:rPr lang="en-US" dirty="0" err="1" smtClean="0">
                <a:solidFill>
                  <a:srgbClr val="00B0F0"/>
                </a:solidFill>
              </a:rPr>
              <a:t>uds</a:t>
            </a:r>
            <a:r>
              <a:rPr lang="en-US" dirty="0" smtClean="0">
                <a:solidFill>
                  <a:srgbClr val="00B0F0"/>
                </a:solidFill>
              </a:rPr>
              <a:t>: </a:t>
            </a:r>
            <a:r>
              <a:rPr lang="en-US" dirty="0" smtClean="0"/>
              <a:t>3different </a:t>
            </a:r>
            <a:r>
              <a:rPr lang="en-US" dirty="0" err="1" smtClean="0"/>
              <a:t>flav</a:t>
            </a:r>
            <a:r>
              <a:rPr lang="en-US" dirty="0" smtClean="0"/>
              <a:t>. : no Pauli </a:t>
            </a:r>
            <a:r>
              <a:rPr lang="en-US" dirty="0" err="1" smtClean="0"/>
              <a:t>princ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                                        (S=1/2</a:t>
            </a:r>
            <a:r>
              <a:rPr lang="en-US" dirty="0"/>
              <a:t>) x </a:t>
            </a:r>
            <a:r>
              <a:rPr lang="en-US" dirty="0" smtClean="0"/>
              <a:t>(S=1/2</a:t>
            </a:r>
            <a:r>
              <a:rPr lang="en-US" dirty="0"/>
              <a:t>) x </a:t>
            </a:r>
            <a:r>
              <a:rPr lang="en-US" dirty="0" smtClean="0"/>
              <a:t>(S=1/2</a:t>
            </a:r>
            <a:r>
              <a:rPr lang="en-US" dirty="0"/>
              <a:t>) → </a:t>
            </a:r>
            <a:r>
              <a:rPr lang="en-US" dirty="0" smtClean="0">
                <a:solidFill>
                  <a:srgbClr val="00B0F0"/>
                </a:solidFill>
              </a:rPr>
              <a:t>(S=3/2) + (S=1/2) +(S=1/2)</a:t>
            </a: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Summary:        </a:t>
            </a:r>
            <a:r>
              <a:rPr lang="en-US" dirty="0" smtClean="0"/>
              <a:t> </a:t>
            </a:r>
            <a:r>
              <a:rPr lang="en-US" dirty="0" err="1" smtClean="0"/>
              <a:t>Stot</a:t>
            </a:r>
            <a:r>
              <a:rPr lang="en-US" dirty="0" smtClean="0"/>
              <a:t>= 3/2 : </a:t>
            </a:r>
            <a:r>
              <a:rPr lang="en-US" dirty="0" err="1" smtClean="0"/>
              <a:t>uuu</a:t>
            </a:r>
            <a:r>
              <a:rPr lang="en-US" dirty="0" smtClean="0"/>
              <a:t>…</a:t>
            </a:r>
            <a:r>
              <a:rPr lang="en-US" dirty="0" err="1" smtClean="0"/>
              <a:t>uud</a:t>
            </a:r>
            <a:r>
              <a:rPr lang="en-US" dirty="0" smtClean="0"/>
              <a:t>…</a:t>
            </a:r>
            <a:r>
              <a:rPr lang="en-US" dirty="0" err="1" smtClean="0"/>
              <a:t>uds</a:t>
            </a:r>
            <a:r>
              <a:rPr lang="en-US" dirty="0" smtClean="0"/>
              <a:t> : 10 states                                            → </a:t>
            </a:r>
            <a:r>
              <a:rPr lang="en-US" dirty="0" smtClean="0">
                <a:solidFill>
                  <a:srgbClr val="C00000"/>
                </a:solidFill>
              </a:rPr>
              <a:t>(10,4) states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</a:t>
            </a:r>
            <a:r>
              <a:rPr lang="en-US" dirty="0" err="1" smtClean="0"/>
              <a:t>Stot</a:t>
            </a:r>
            <a:r>
              <a:rPr lang="en-US" dirty="0" smtClean="0"/>
              <a:t>= 1/2 :    </a:t>
            </a:r>
            <a:r>
              <a:rPr lang="en-US" dirty="0" err="1" smtClean="0"/>
              <a:t>uud</a:t>
            </a:r>
            <a:r>
              <a:rPr lang="en-US" dirty="0" smtClean="0"/>
              <a:t> (Suu=1)  </a:t>
            </a:r>
            <a:r>
              <a:rPr lang="en-US" dirty="0" err="1" smtClean="0"/>
              <a:t>uds</a:t>
            </a:r>
            <a:r>
              <a:rPr lang="en-US" dirty="0" smtClean="0"/>
              <a:t> (</a:t>
            </a:r>
            <a:r>
              <a:rPr lang="en-US" dirty="0" err="1" smtClean="0"/>
              <a:t>Sud</a:t>
            </a:r>
            <a:r>
              <a:rPr lang="en-US" dirty="0" smtClean="0"/>
              <a:t>=1) </a:t>
            </a:r>
            <a:r>
              <a:rPr lang="en-US" dirty="0" err="1" smtClean="0"/>
              <a:t>uds</a:t>
            </a:r>
            <a:r>
              <a:rPr lang="en-US" dirty="0" smtClean="0"/>
              <a:t> (</a:t>
            </a:r>
            <a:r>
              <a:rPr lang="en-US" dirty="0" err="1" smtClean="0"/>
              <a:t>Sud</a:t>
            </a:r>
            <a:r>
              <a:rPr lang="en-US" dirty="0" smtClean="0"/>
              <a:t>=0)  8 states     </a:t>
            </a:r>
            <a:r>
              <a:rPr lang="en-US" dirty="0" smtClean="0">
                <a:solidFill>
                  <a:srgbClr val="C00000"/>
                </a:solidFill>
              </a:rPr>
              <a:t>→ (8,2) states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                                                                                                                                                       that is 56 states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31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07" y="-419100"/>
            <a:ext cx="10293751" cy="72771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8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541" y="0"/>
            <a:ext cx="9700917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27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541" y="0"/>
            <a:ext cx="9700917" cy="6858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9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541" y="0"/>
            <a:ext cx="9700917" cy="6858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734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541" y="0"/>
            <a:ext cx="9700917" cy="6858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97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                  </a:t>
            </a:r>
            <a:r>
              <a:rPr lang="en-US" sz="4800" dirty="0" smtClean="0">
                <a:solidFill>
                  <a:srgbClr val="FF0000"/>
                </a:solidFill>
              </a:rPr>
              <a:t>4)</a:t>
            </a:r>
            <a:r>
              <a:rPr lang="en-US" sz="6000" dirty="0" smtClean="0">
                <a:solidFill>
                  <a:srgbClr val="FF0000"/>
                </a:solidFill>
              </a:rPr>
              <a:t> The </a:t>
            </a:r>
            <a:r>
              <a:rPr lang="en-US" sz="6000" dirty="0" smtClean="0">
                <a:solidFill>
                  <a:srgbClr val="FF0000"/>
                </a:solidFill>
              </a:rPr>
              <a:t>(</a:t>
            </a:r>
            <a:r>
              <a:rPr lang="en-US" sz="6000" dirty="0" err="1" smtClean="0">
                <a:solidFill>
                  <a:srgbClr val="FF0000"/>
                </a:solidFill>
              </a:rPr>
              <a:t>ǫǫǭǭ</a:t>
            </a:r>
            <a:r>
              <a:rPr lang="en-US" sz="6000" dirty="0" smtClean="0">
                <a:solidFill>
                  <a:srgbClr val="FF0000"/>
                </a:solidFill>
              </a:rPr>
              <a:t>) case</a:t>
            </a:r>
            <a:endParaRPr lang="fr-FR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0554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The different configurations of S=1 (</a:t>
            </a:r>
            <a:r>
              <a:rPr lang="en-US" sz="3600" b="1" dirty="0" err="1" smtClean="0"/>
              <a:t>ǫǫǭǭ</a:t>
            </a:r>
            <a:r>
              <a:rPr lang="en-US" sz="3600" b="1" dirty="0" smtClean="0"/>
              <a:t>) mesons</a:t>
            </a:r>
            <a:endParaRPr lang="fr-FR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tex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b="1" dirty="0" smtClean="0">
                    <a:solidFill>
                      <a:srgbClr val="00B050"/>
                    </a:solidFill>
                  </a:rPr>
                  <a:t>Generalized Pauli Principle</a:t>
                </a:r>
                <a:r>
                  <a:rPr lang="en-US" b="1" dirty="0" smtClean="0"/>
                  <a:t>  → </a:t>
                </a:r>
                <a:r>
                  <a:rPr lang="en-US" b="1" dirty="0" err="1" smtClean="0">
                    <a:solidFill>
                      <a:srgbClr val="0070C0"/>
                    </a:solidFill>
                  </a:rPr>
                  <a:t>Colour</a:t>
                </a:r>
                <a:r>
                  <a:rPr lang="en-US" b="1" dirty="0" smtClean="0">
                    <a:solidFill>
                      <a:srgbClr val="0070C0"/>
                    </a:solidFill>
                  </a:rPr>
                  <a:t> x Spin x </a:t>
                </a:r>
                <a:r>
                  <a:rPr lang="en-US" b="1" dirty="0" err="1" smtClean="0">
                    <a:solidFill>
                      <a:srgbClr val="0070C0"/>
                    </a:solidFill>
                  </a:rPr>
                  <a:t>Flavour</a:t>
                </a:r>
                <a:r>
                  <a:rPr lang="en-US" b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C00000"/>
                    </a:solidFill>
                  </a:rPr>
                  <a:t>= </a:t>
                </a:r>
                <a:r>
                  <a:rPr lang="en-US" b="1" dirty="0" err="1" smtClean="0">
                    <a:solidFill>
                      <a:srgbClr val="C00000"/>
                    </a:solidFill>
                  </a:rPr>
                  <a:t>antisym.repres</a:t>
                </a:r>
                <a:r>
                  <a:rPr lang="en-US" b="1" dirty="0" smtClean="0">
                    <a:solidFill>
                      <a:srgbClr val="C00000"/>
                    </a:solidFill>
                  </a:rPr>
                  <a:t>.</a:t>
                </a:r>
              </a:p>
              <a:p>
                <a:endParaRPr lang="en-US" b="1" dirty="0"/>
              </a:p>
              <a:p>
                <a:pPr marL="0" indent="0">
                  <a:buNone/>
                </a:pPr>
                <a:r>
                  <a:rPr lang="en-US" sz="2400" b="1" dirty="0" smtClean="0">
                    <a:solidFill>
                      <a:srgbClr val="0070C0"/>
                    </a:solidFill>
                  </a:rPr>
                  <a:t>Spin</a:t>
                </a:r>
                <a:r>
                  <a:rPr lang="en-US" sz="2400" b="1" dirty="0" smtClean="0"/>
                  <a:t> (SU(2):                         (S=1/2) x(S=1/2) = (S=0)     +   (S=1) </a:t>
                </a:r>
              </a:p>
              <a:p>
                <a:pPr marL="0" indent="0">
                  <a:buNone/>
                </a:pPr>
                <a:r>
                  <a:rPr lang="en-US" sz="2400" b="1" dirty="0"/>
                  <a:t>	</a:t>
                </a:r>
                <a:r>
                  <a:rPr lang="en-US" sz="2400" b="1" dirty="0" smtClean="0"/>
                  <a:t>	                                             </a:t>
                </a:r>
                <a:r>
                  <a:rPr lang="en-US" sz="2400" b="1" dirty="0" err="1" smtClean="0">
                    <a:solidFill>
                      <a:srgbClr val="C00000"/>
                    </a:solidFill>
                  </a:rPr>
                  <a:t>antisym</a:t>
                </a:r>
                <a:r>
                  <a:rPr lang="en-US" sz="2400" b="1" dirty="0" smtClean="0">
                    <a:solidFill>
                      <a:srgbClr val="C00000"/>
                    </a:solidFill>
                  </a:rPr>
                  <a:t>.       </a:t>
                </a:r>
                <a:r>
                  <a:rPr lang="en-US" sz="2400" b="1" dirty="0" err="1" smtClean="0">
                    <a:solidFill>
                      <a:srgbClr val="C00000"/>
                    </a:solidFill>
                  </a:rPr>
                  <a:t>symm</a:t>
                </a:r>
                <a:r>
                  <a:rPr lang="en-US" sz="2400" b="1" dirty="0" smtClean="0">
                    <a:solidFill>
                      <a:srgbClr val="C00000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US" sz="2400" b="1" dirty="0" err="1" smtClean="0">
                    <a:solidFill>
                      <a:srgbClr val="0070C0"/>
                    </a:solidFill>
                  </a:rPr>
                  <a:t>Colour</a:t>
                </a:r>
                <a:r>
                  <a:rPr lang="en-US" sz="2400" b="1" dirty="0" smtClean="0">
                    <a:solidFill>
                      <a:srgbClr val="0070C0"/>
                    </a:solidFill>
                  </a:rPr>
                  <a:t>, </a:t>
                </a:r>
                <a:r>
                  <a:rPr lang="en-US" sz="2400" b="1" dirty="0" err="1" smtClean="0">
                    <a:solidFill>
                      <a:srgbClr val="0070C0"/>
                    </a:solidFill>
                  </a:rPr>
                  <a:t>Flavour</a:t>
                </a:r>
                <a:r>
                  <a:rPr lang="en-US" sz="2400" b="1" dirty="0" smtClean="0">
                    <a:solidFill>
                      <a:srgbClr val="0070C0"/>
                    </a:solidFill>
                  </a:rPr>
                  <a:t>  </a:t>
                </a:r>
                <a:r>
                  <a:rPr lang="en-US" sz="2400" b="1" dirty="0" smtClean="0"/>
                  <a:t>(SU(3):                          3 x 3 =    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bar>
                  </m:oMath>
                </a14:m>
                <a:r>
                  <a:rPr lang="en-US" sz="2400" b="1" dirty="0" smtClean="0"/>
                  <a:t>       +   6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b="1" dirty="0" smtClean="0"/>
                  <a:t>(</a:t>
                </a:r>
                <a:r>
                  <a:rPr lang="en-US" b="1" dirty="0" err="1" smtClean="0"/>
                  <a:t>ǫǫ</a:t>
                </a:r>
                <a:r>
                  <a:rPr lang="en-US" b="1" dirty="0" smtClean="0"/>
                  <a:t>) </a:t>
                </a:r>
                <a:r>
                  <a:rPr lang="en-US" sz="2400" b="1" dirty="0">
                    <a:solidFill>
                      <a:srgbClr val="0070C0"/>
                    </a:solidFill>
                  </a:rPr>
                  <a:t>S</a:t>
                </a:r>
                <a:r>
                  <a:rPr lang="en-US" sz="2400" b="1" dirty="0" smtClean="0">
                    <a:solidFill>
                      <a:srgbClr val="0070C0"/>
                    </a:solidFill>
                  </a:rPr>
                  <a:t>pin</a:t>
                </a:r>
                <a:r>
                  <a:rPr lang="en-US" sz="2400" b="1" dirty="0" smtClean="0"/>
                  <a:t> S=1  </a:t>
                </a:r>
                <a:r>
                  <a:rPr lang="en-US" sz="2400" b="1" dirty="0" err="1" smtClean="0">
                    <a:solidFill>
                      <a:srgbClr val="0070C0"/>
                    </a:solidFill>
                  </a:rPr>
                  <a:t>Colour</a:t>
                </a:r>
                <a:r>
                  <a:rPr lang="en-US" sz="2400" b="1" dirty="0" smtClean="0"/>
                  <a:t> C=6  </a:t>
                </a:r>
                <a:r>
                  <a:rPr lang="en-US" sz="2400" b="1" dirty="0" err="1" smtClean="0">
                    <a:solidFill>
                      <a:srgbClr val="0070C0"/>
                    </a:solidFill>
                  </a:rPr>
                  <a:t>Flavou</a:t>
                </a:r>
                <a:r>
                  <a:rPr lang="en-US" sz="2400" b="1" dirty="0" err="1" smtClean="0"/>
                  <a:t>r</a:t>
                </a:r>
                <a:r>
                  <a:rPr lang="en-US" sz="2400" b="1" dirty="0" smtClean="0"/>
                  <a:t>=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bar>
                  </m:oMath>
                </a14:m>
                <a:r>
                  <a:rPr lang="en-US" sz="2400" b="1" dirty="0" smtClean="0"/>
                  <a:t>            (</a:t>
                </a:r>
                <a:r>
                  <a:rPr lang="en-US" sz="2400" b="1" dirty="0" err="1" smtClean="0"/>
                  <a:t>ǭǭ</a:t>
                </a:r>
                <a:r>
                  <a:rPr lang="en-US" sz="2400" b="1" dirty="0" smtClean="0"/>
                  <a:t>)  </a:t>
                </a:r>
                <a:r>
                  <a:rPr lang="en-US" sz="2400" b="1" dirty="0" smtClean="0">
                    <a:solidFill>
                      <a:srgbClr val="0070C0"/>
                    </a:solidFill>
                  </a:rPr>
                  <a:t>Spin</a:t>
                </a:r>
                <a:r>
                  <a:rPr lang="en-US" sz="2400" b="1" dirty="0" smtClean="0"/>
                  <a:t>=1  </a:t>
                </a:r>
                <a:r>
                  <a:rPr lang="en-US" sz="2400" b="1" dirty="0" err="1" smtClean="0">
                    <a:solidFill>
                      <a:srgbClr val="0070C0"/>
                    </a:solidFill>
                  </a:rPr>
                  <a:t>Colour</a:t>
                </a:r>
                <a:r>
                  <a:rPr lang="en-US" sz="2400" b="1" dirty="0" smtClean="0"/>
                  <a:t> C=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bar>
                  </m:oMath>
                </a14:m>
                <a:r>
                  <a:rPr lang="fr-FR" sz="2400" b="1" dirty="0" smtClean="0"/>
                  <a:t>  F</a:t>
                </a:r>
                <a:r>
                  <a:rPr lang="fr-FR" sz="2400" b="1" dirty="0" smtClean="0">
                    <a:solidFill>
                      <a:srgbClr val="0070C0"/>
                    </a:solidFill>
                  </a:rPr>
                  <a:t>lavour</a:t>
                </a:r>
                <a:r>
                  <a:rPr lang="fr-FR" sz="2400" b="1" dirty="0" smtClean="0"/>
                  <a:t>= 3     </a:t>
                </a:r>
              </a:p>
              <a:p>
                <a:r>
                  <a:rPr lang="en-US" sz="2400" b="1" dirty="0" smtClean="0"/>
                  <a:t>                  S=1               C=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bar>
                  </m:oMath>
                </a14:m>
                <a:r>
                  <a:rPr lang="fr-FR" sz="2400" b="1" dirty="0" smtClean="0"/>
                  <a:t>             F= 6                           S=1                C=3             F=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bar>
                  </m:oMath>
                </a14:m>
                <a:endParaRPr lang="fr-FR" sz="2400" b="1" dirty="0" smtClean="0"/>
              </a:p>
              <a:p>
                <a:r>
                  <a:rPr lang="en-US" sz="2400" b="1" dirty="0"/>
                  <a:t> </a:t>
                </a:r>
                <a:r>
                  <a:rPr lang="en-US" sz="2400" b="1" dirty="0" smtClean="0"/>
                  <a:t>                 S=1               C=6             F=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bar>
                  </m:oMath>
                </a14:m>
                <a:r>
                  <a:rPr lang="fr-FR" sz="2400" b="1" dirty="0" smtClean="0"/>
                  <a:t>                           S=0                </a:t>
                </a:r>
                <a:r>
                  <a:rPr lang="en-US" sz="2400" b="1" dirty="0"/>
                  <a:t>C=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bar>
                  </m:oMath>
                </a14:m>
                <a:r>
                  <a:rPr lang="fr-FR" sz="2400" b="1" dirty="0" smtClean="0"/>
                  <a:t>            </a:t>
                </a:r>
                <a:r>
                  <a:rPr lang="fr-FR" sz="2400" b="1" dirty="0"/>
                  <a:t>F=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bar>
                  </m:oMath>
                </a14:m>
                <a:endParaRPr lang="fr-FR" sz="2400" b="1" dirty="0" smtClean="0"/>
              </a:p>
              <a:p>
                <a:r>
                  <a:rPr lang="en-US" sz="2400" b="1" dirty="0"/>
                  <a:t> </a:t>
                </a:r>
                <a:r>
                  <a:rPr lang="en-US" sz="2400" b="1" dirty="0" smtClean="0"/>
                  <a:t>                 S= 0              C=6            </a:t>
                </a:r>
                <a:r>
                  <a:rPr lang="fr-FR" sz="2400" b="1" dirty="0" smtClean="0"/>
                  <a:t> </a:t>
                </a:r>
                <a:r>
                  <a:rPr lang="fr-FR" sz="2400" b="1" dirty="0"/>
                  <a:t>F= 6 </a:t>
                </a:r>
                <a:r>
                  <a:rPr lang="fr-FR" sz="2400" b="1" dirty="0" smtClean="0"/>
                  <a:t>                          S=1                </a:t>
                </a:r>
                <a:r>
                  <a:rPr lang="en-US" sz="2400" b="1" dirty="0" smtClean="0"/>
                  <a:t>C</a:t>
                </a:r>
                <a:r>
                  <a:rPr lang="en-US" sz="2400" b="1" dirty="0"/>
                  <a:t>=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bar>
                  </m:oMath>
                </a14:m>
                <a:r>
                  <a:rPr lang="fr-FR" sz="2400" b="1" dirty="0" smtClean="0"/>
                  <a:t>            F= 3</a:t>
                </a:r>
              </a:p>
              <a:p>
                <a:r>
                  <a:rPr lang="en-US" sz="2400" b="1" dirty="0"/>
                  <a:t> </a:t>
                </a:r>
                <a:r>
                  <a:rPr lang="en-US" sz="2400" b="1" dirty="0" smtClean="0"/>
                  <a:t>                 S=1               C</a:t>
                </a:r>
                <a:r>
                  <a:rPr lang="en-US" sz="2400" b="1" dirty="0"/>
                  <a:t>=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bar>
                  </m:oMath>
                </a14:m>
                <a:r>
                  <a:rPr lang="fr-FR" sz="2400" b="1" dirty="0" smtClean="0"/>
                  <a:t>             F</a:t>
                </a:r>
                <a:r>
                  <a:rPr lang="fr-FR" sz="2400" b="1" dirty="0"/>
                  <a:t>= 6</a:t>
                </a:r>
                <a:r>
                  <a:rPr lang="fr-FR" sz="2400" b="1" dirty="0" smtClean="0"/>
                  <a:t>                           S=0                C=3             </a:t>
                </a:r>
                <a:r>
                  <a:rPr lang="fr-FR" sz="2400" b="1" dirty="0"/>
                  <a:t>F= 3</a:t>
                </a:r>
              </a:p>
              <a:p>
                <a:r>
                  <a:rPr lang="fr-FR" sz="2400" b="1" dirty="0" smtClean="0"/>
                  <a:t>                  S=0               </a:t>
                </a:r>
                <a:r>
                  <a:rPr lang="en-US" sz="2400" b="1" dirty="0"/>
                  <a:t>C=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bar>
                  </m:oMath>
                </a14:m>
                <a:r>
                  <a:rPr lang="fr-FR" sz="2400" b="1" dirty="0" smtClean="0"/>
                  <a:t>             </a:t>
                </a:r>
                <a:r>
                  <a:rPr lang="en-US" sz="2400" b="1" dirty="0"/>
                  <a:t>F=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bar>
                  </m:oMath>
                </a14:m>
                <a:r>
                  <a:rPr lang="fr-FR" sz="2400" b="1" dirty="0" smtClean="0"/>
                  <a:t>                           S=0                C=3             </a:t>
                </a:r>
                <a:r>
                  <a:rPr lang="fr-FR" sz="2400" b="1" dirty="0"/>
                  <a:t>F=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bar>
                  </m:oMath>
                </a14:m>
                <a:r>
                  <a:rPr lang="fr-FR" sz="2400" b="1" dirty="0" smtClean="0"/>
                  <a:t>    </a:t>
                </a:r>
                <a:endParaRPr lang="fr-FR" sz="2400" b="1" dirty="0"/>
              </a:p>
            </p:txBody>
          </p:sp>
        </mc:Choice>
        <mc:Fallback xmlns="">
          <p:sp>
            <p:nvSpPr>
              <p:cNvPr id="3" name="Espace réservé du text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0">
                <a:blip r:embed="rId2"/>
                <a:stretch>
                  <a:fillRect l="-754" t="-28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44728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i="1" dirty="0" err="1" smtClean="0">
                <a:solidFill>
                  <a:srgbClr val="FF0000"/>
                </a:solidFill>
              </a:rPr>
              <a:t>Chromomagnetic</a:t>
            </a:r>
            <a:r>
              <a:rPr lang="en-US" sz="4000" b="1" i="1" dirty="0" smtClean="0">
                <a:solidFill>
                  <a:srgbClr val="FF0000"/>
                </a:solidFill>
              </a:rPr>
              <a:t> mechanism for(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ǫǫǭǭ</a:t>
            </a:r>
            <a:r>
              <a:rPr lang="en-US" sz="4000" b="1" i="1" dirty="0" smtClean="0">
                <a:solidFill>
                  <a:srgbClr val="FF0000"/>
                </a:solidFill>
              </a:rPr>
              <a:t>) states  </a:t>
            </a:r>
            <a:endParaRPr lang="fr-FR" sz="4000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tex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A pedagogical example: </a:t>
                </a:r>
              </a:p>
              <a:p>
                <a:pPr marL="0" indent="0">
                  <a:buNone/>
                </a:pPr>
                <a:r>
                  <a:rPr lang="en-US" dirty="0" smtClean="0"/>
                  <a:t>-The resonance  X (3872) reported by Belle collab.in 2003 , confirmed by Babar and </a:t>
                </a:r>
                <a:r>
                  <a:rPr lang="en-US" dirty="0" err="1" smtClean="0"/>
                  <a:t>Fermilab</a:t>
                </a:r>
                <a:r>
                  <a:rPr lang="en-US" dirty="0" smtClean="0"/>
                  <a:t> collider in 2005. </a:t>
                </a:r>
              </a:p>
              <a:p>
                <a:pPr marL="0" indent="0">
                  <a:buNone/>
                </a:pPr>
                <a:r>
                  <a:rPr lang="en-US" dirty="0" smtClean="0"/>
                  <a:t>- With indications of being a J</a:t>
                </a:r>
                <a:r>
                  <a:rPr lang="en-US" baseline="30000" dirty="0" smtClean="0"/>
                  <a:t>PC</a:t>
                </a:r>
                <a:r>
                  <a:rPr lang="en-US" dirty="0" smtClean="0"/>
                  <a:t> = 1</a:t>
                </a:r>
                <a:r>
                  <a:rPr lang="en-US" baseline="30000" dirty="0" smtClean="0"/>
                  <a:t>++</a:t>
                </a:r>
                <a:r>
                  <a:rPr lang="en-US" dirty="0" smtClean="0"/>
                  <a:t> state</a:t>
                </a:r>
              </a:p>
              <a:p>
                <a:pPr>
                  <a:buFontTx/>
                  <a:buChar char="-"/>
                </a:pPr>
                <a:r>
                  <a:rPr lang="en-US" dirty="0" smtClean="0"/>
                  <a:t>Some controversy on this state. </a:t>
                </a:r>
              </a:p>
              <a:p>
                <a:pPr>
                  <a:buFontTx/>
                  <a:buChar char="-"/>
                </a:pPr>
                <a:r>
                  <a:rPr lang="en-US" dirty="0" smtClean="0"/>
                  <a:t>Plausible (c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bar>
                  </m:oMath>
                </a14:m>
                <a:r>
                  <a:rPr lang="fr-FR" dirty="0" smtClean="0"/>
                  <a:t> q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</m:bar>
                    <m:r>
                      <a:rPr lang="fr-FR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 smtClean="0"/>
                  <a:t>) state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                                             </a:t>
                </a:r>
                <a:r>
                  <a:rPr lang="en-US" sz="1800" dirty="0" err="1" smtClean="0"/>
                  <a:t>H.Hogaasen</a:t>
                </a:r>
                <a:r>
                  <a:rPr lang="en-US" sz="1800" dirty="0" smtClean="0"/>
                  <a:t>, </a:t>
                </a:r>
                <a:r>
                  <a:rPr lang="en-US" sz="1800" dirty="0" err="1" smtClean="0"/>
                  <a:t>J.M.Richard</a:t>
                </a:r>
                <a:r>
                  <a:rPr lang="en-US" sz="1800" dirty="0" smtClean="0"/>
                  <a:t> and </a:t>
                </a:r>
                <a:r>
                  <a:rPr lang="en-US" sz="1800" dirty="0" err="1" smtClean="0"/>
                  <a:t>P.Sorba</a:t>
                </a:r>
                <a:r>
                  <a:rPr lang="en-US" sz="1800" dirty="0" smtClean="0"/>
                  <a:t> , </a:t>
                </a:r>
                <a:r>
                  <a:rPr lang="en-US" sz="1800" dirty="0" err="1" smtClean="0"/>
                  <a:t>Phys.Rev.D</a:t>
                </a:r>
                <a:r>
                  <a:rPr lang="en-US" sz="1800" dirty="0" smtClean="0"/>
                  <a:t> 73 (2006) 054013</a:t>
                </a:r>
              </a:p>
              <a:p>
                <a:pPr marL="0" indent="0">
                  <a:buNone/>
                </a:pPr>
                <a:r>
                  <a:rPr lang="en-US" sz="1800" dirty="0"/>
                  <a:t> </a:t>
                </a:r>
                <a:r>
                  <a:rPr lang="en-US" sz="1800" dirty="0" smtClean="0"/>
                  <a:t>                                                                                                                                                                  </a:t>
                </a:r>
                <a:r>
                  <a:rPr lang="en-US" sz="1800" dirty="0" err="1" smtClean="0"/>
                  <a:t>hep-ph</a:t>
                </a:r>
                <a:r>
                  <a:rPr lang="en-US" sz="1800" dirty="0" smtClean="0"/>
                  <a:t>/0511039</a:t>
                </a:r>
                <a:endParaRPr lang="fr-FR" sz="1800" dirty="0"/>
              </a:p>
            </p:txBody>
          </p:sp>
        </mc:Choice>
        <mc:Fallback xmlns="">
          <p:sp>
            <p:nvSpPr>
              <p:cNvPr id="3" name="Espace réservé du text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0">
                <a:blip r:embed="rId2"/>
                <a:stretch>
                  <a:fillRect l="-1217" t="-2241" b="-9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21636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2693" y="0"/>
            <a:ext cx="10515600" cy="1325563"/>
          </a:xfrm>
        </p:spPr>
        <p:txBody>
          <a:bodyPr/>
          <a:lstStyle/>
          <a:p>
            <a:r>
              <a:rPr lang="en-US"/>
              <a:t> 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600" b="1" i="1" dirty="0" smtClean="0">
                <a:solidFill>
                  <a:srgbClr val="FF0000"/>
                </a:solidFill>
              </a:rPr>
              <a:t>              </a:t>
            </a:r>
            <a:r>
              <a:rPr lang="en-US" sz="4600" b="1" i="1" dirty="0" smtClean="0">
                <a:solidFill>
                  <a:srgbClr val="FF0000"/>
                </a:solidFill>
              </a:rPr>
              <a:t>                                   </a:t>
            </a:r>
            <a:r>
              <a:rPr lang="en-US" sz="5800" b="1" i="1" dirty="0" smtClean="0">
                <a:solidFill>
                  <a:srgbClr val="FF0000"/>
                </a:solidFill>
              </a:rPr>
              <a:t>1) </a:t>
            </a:r>
            <a:r>
              <a:rPr lang="en-US" sz="5800" b="1" i="1" dirty="0" smtClean="0">
                <a:solidFill>
                  <a:srgbClr val="FF0000"/>
                </a:solidFill>
              </a:rPr>
              <a:t> Introduction</a:t>
            </a:r>
          </a:p>
          <a:p>
            <a:pPr marL="0" indent="0">
              <a:buNone/>
            </a:pPr>
            <a:r>
              <a:rPr lang="en-US" sz="5800" b="1" i="1" dirty="0" smtClean="0">
                <a:solidFill>
                  <a:srgbClr val="FF0000"/>
                </a:solidFill>
              </a:rPr>
              <a:t>                               Quarks </a:t>
            </a:r>
            <a:r>
              <a:rPr lang="en-US" sz="5800" b="1" i="1" dirty="0" smtClean="0">
                <a:solidFill>
                  <a:srgbClr val="FF0000"/>
                </a:solidFill>
              </a:rPr>
              <a:t>and hadrons: </a:t>
            </a:r>
            <a:r>
              <a:rPr lang="en-US" sz="5800" b="1" i="1" dirty="0" smtClean="0">
                <a:solidFill>
                  <a:srgbClr val="FF0000"/>
                </a:solidFill>
              </a:rPr>
              <a:t>a reminder</a:t>
            </a:r>
            <a:endParaRPr lang="en-US" sz="5800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5800" b="1" dirty="0"/>
          </a:p>
          <a:p>
            <a:r>
              <a:rPr lang="en-US" b="1" dirty="0" smtClean="0"/>
              <a:t>Before the Quarks</a:t>
            </a:r>
            <a:r>
              <a:rPr lang="en-US" dirty="0" smtClean="0"/>
              <a:t>:   </a:t>
            </a:r>
          </a:p>
          <a:p>
            <a:pPr marL="0" indent="0">
              <a:buNone/>
            </a:pPr>
            <a:r>
              <a:rPr lang="en-US" dirty="0" smtClean="0"/>
              <a:t>                      ‘</a:t>
            </a:r>
            <a:r>
              <a:rPr lang="en-US" i="1" dirty="0" smtClean="0"/>
              <a:t>’The Eightfold way: a Theory of Strong Interaction Symmetry’</a:t>
            </a:r>
            <a:r>
              <a:rPr lang="en-US" dirty="0" smtClean="0"/>
              <a:t>’ 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 (</a:t>
            </a:r>
            <a:r>
              <a:rPr lang="en-US" dirty="0" err="1" smtClean="0"/>
              <a:t>M.Gell</a:t>
            </a:r>
            <a:r>
              <a:rPr lang="en-US" dirty="0" smtClean="0"/>
              <a:t>-Mann, 1961)</a:t>
            </a:r>
            <a:endParaRPr lang="fr-FR" dirty="0"/>
          </a:p>
          <a:p>
            <a:r>
              <a:rPr lang="en-US" b="1" dirty="0" smtClean="0"/>
              <a:t>Then the Quarks </a:t>
            </a:r>
            <a:r>
              <a:rPr lang="en-US" dirty="0" smtClean="0"/>
              <a:t>:  </a:t>
            </a:r>
          </a:p>
          <a:p>
            <a:pPr marL="0" indent="0">
              <a:buNone/>
            </a:pPr>
            <a:r>
              <a:rPr lang="en-US" dirty="0" smtClean="0"/>
              <a:t>                      ‘</a:t>
            </a:r>
            <a:r>
              <a:rPr lang="en-US" i="1" dirty="0" smtClean="0"/>
              <a:t>’A </a:t>
            </a:r>
            <a:r>
              <a:rPr lang="en-US" i="1" dirty="0"/>
              <a:t>S</a:t>
            </a:r>
            <a:r>
              <a:rPr lang="en-US" i="1" dirty="0" smtClean="0"/>
              <a:t>chematic Model of Baryons and Mesons</a:t>
            </a:r>
            <a:r>
              <a:rPr lang="en-US" dirty="0" smtClean="0"/>
              <a:t>’’  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(M.Gell-Mann,1964; see also Zweig, 1964)</a:t>
            </a:r>
          </a:p>
          <a:p>
            <a:endParaRPr lang="en-US" dirty="0" smtClean="0"/>
          </a:p>
          <a:p>
            <a:r>
              <a:rPr lang="en-US" b="1" dirty="0" smtClean="0"/>
              <a:t>The Quarks are </a:t>
            </a:r>
            <a:r>
              <a:rPr lang="en-US" b="1" dirty="0" err="1" smtClean="0"/>
              <a:t>Coloured</a:t>
            </a:r>
            <a:r>
              <a:rPr lang="en-US" b="1" dirty="0" smtClean="0"/>
              <a:t> </a:t>
            </a:r>
            <a:r>
              <a:rPr lang="en-US" dirty="0" smtClean="0"/>
              <a:t>:  </a:t>
            </a:r>
          </a:p>
          <a:p>
            <a:pPr marL="0" indent="0">
              <a:buNone/>
            </a:pPr>
            <a:r>
              <a:rPr lang="en-US" dirty="0" smtClean="0"/>
              <a:t>              ‘’</a:t>
            </a:r>
            <a:r>
              <a:rPr lang="en-US" i="1" dirty="0" smtClean="0"/>
              <a:t>Three-Triplet Model with double SU(3) Symmetry</a:t>
            </a:r>
            <a:r>
              <a:rPr lang="en-US" dirty="0" smtClean="0"/>
              <a:t>’’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(</a:t>
            </a:r>
            <a:r>
              <a:rPr lang="en-US" dirty="0" err="1" smtClean="0"/>
              <a:t>M.Y.Han</a:t>
            </a:r>
            <a:r>
              <a:rPr lang="en-US" dirty="0" smtClean="0"/>
              <a:t> and Y.Nambu</a:t>
            </a:r>
            <a:r>
              <a:rPr lang="en-US" dirty="0"/>
              <a:t>,</a:t>
            </a:r>
            <a:r>
              <a:rPr lang="en-US" dirty="0" smtClean="0"/>
              <a:t>1965)</a:t>
            </a:r>
          </a:p>
          <a:p>
            <a:endParaRPr lang="en-US" dirty="0" smtClean="0"/>
          </a:p>
          <a:p>
            <a:r>
              <a:rPr lang="en-US" b="1" dirty="0" smtClean="0"/>
              <a:t>And QCD with the gluons </a:t>
            </a:r>
            <a:r>
              <a:rPr lang="en-US" dirty="0" smtClean="0"/>
              <a:t>: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‘’</a:t>
            </a:r>
            <a:r>
              <a:rPr lang="en-US" i="1" dirty="0" smtClean="0"/>
              <a:t>Advantages of the Color octet gluon picture</a:t>
            </a:r>
            <a:r>
              <a:rPr lang="en-US" dirty="0" smtClean="0"/>
              <a:t>’’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(</a:t>
            </a:r>
            <a:r>
              <a:rPr lang="en-US" dirty="0" err="1" smtClean="0"/>
              <a:t>H.Fritzsch</a:t>
            </a:r>
            <a:r>
              <a:rPr lang="en-US" dirty="0" smtClean="0"/>
              <a:t>, </a:t>
            </a:r>
            <a:r>
              <a:rPr lang="en-US" dirty="0" err="1" smtClean="0"/>
              <a:t>M.Gell</a:t>
            </a:r>
            <a:r>
              <a:rPr lang="en-US" dirty="0" smtClean="0"/>
              <a:t>-Mann, H.Leutwyler</a:t>
            </a:r>
            <a:r>
              <a:rPr lang="en-US" dirty="0"/>
              <a:t>,</a:t>
            </a:r>
            <a:r>
              <a:rPr lang="en-US" dirty="0" smtClean="0"/>
              <a:t>1973)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60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               algebraic computations</a:t>
            </a:r>
            <a:endParaRPr lang="fr-FR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-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computation of </a:t>
                </a:r>
                <a:r>
                  <a:rPr lang="en-US" dirty="0" err="1" smtClean="0">
                    <a:solidFill>
                      <a:srgbClr val="C00000"/>
                    </a:solidFill>
                  </a:rPr>
                  <a:t>H</a:t>
                </a:r>
                <a:r>
                  <a:rPr lang="en-US" baseline="-25000" dirty="0" err="1" smtClean="0">
                    <a:solidFill>
                      <a:srgbClr val="C00000"/>
                    </a:solidFill>
                  </a:rPr>
                  <a:t>cm</a:t>
                </a:r>
                <a:r>
                  <a:rPr lang="en-US" dirty="0" smtClean="0"/>
                  <a:t>: 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important for the evaluation of the state masses, and therefore possible decays.</a:t>
                </a:r>
              </a:p>
              <a:p>
                <a:pPr marL="0" indent="0">
                  <a:buNone/>
                </a:pPr>
                <a:endParaRPr lang="en-US" smtClean="0"/>
              </a:p>
              <a:p>
                <a:pPr marL="0" indent="0">
                  <a:buNone/>
                </a:pPr>
                <a:r>
                  <a:rPr lang="en-US" dirty="0" smtClean="0"/>
                  <a:t>-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computation of crossing matrices</a:t>
                </a:r>
                <a:r>
                  <a:rPr lang="en-US" dirty="0" smtClean="0"/>
                  <a:t>:  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                                   for ex. from basis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ǫǫ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ǭ</m:t>
                    </m:r>
                  </m:oMath>
                </a14:m>
                <a:r>
                  <a:rPr lang="fr-FR" dirty="0" smtClean="0"/>
                  <a:t>ǭ) to basis (</a:t>
                </a:r>
                <a:r>
                  <a:rPr lang="fr-FR" dirty="0" err="1" smtClean="0"/>
                  <a:t>ǫǭ</a:t>
                </a:r>
                <a:r>
                  <a:rPr lang="fr-FR" dirty="0" smtClean="0"/>
                  <a:t>) (</a:t>
                </a:r>
                <a:r>
                  <a:rPr lang="fr-FR" dirty="0" err="1" smtClean="0"/>
                  <a:t>ǫǭ</a:t>
                </a:r>
                <a:r>
                  <a:rPr lang="fr-FR" dirty="0" smtClean="0"/>
                  <a:t>)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B0F0"/>
                    </a:solidFill>
                  </a:rPr>
                  <a:t>u</a:t>
                </a:r>
                <a:r>
                  <a:rPr lang="en-US" dirty="0" smtClean="0">
                    <a:solidFill>
                      <a:srgbClr val="00B0F0"/>
                    </a:solidFill>
                  </a:rPr>
                  <a:t>seful</a:t>
                </a:r>
                <a:r>
                  <a:rPr lang="en-US" dirty="0" smtClean="0"/>
                  <a:t> for a) for estimation of decays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             b) to simplify the computation of </a:t>
                </a:r>
                <a:r>
                  <a:rPr lang="en-US" dirty="0" err="1" smtClean="0"/>
                  <a:t>H</a:t>
                </a:r>
                <a:r>
                  <a:rPr lang="en-US" baseline="-25000" dirty="0" err="1" smtClean="0"/>
                  <a:t>cm</a:t>
                </a:r>
                <a:endParaRPr lang="fr-FR" baseline="-250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43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6122" y="-492369"/>
            <a:ext cx="10427677" cy="2183057"/>
          </a:xfrm>
        </p:spPr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Method of computation of </a:t>
            </a:r>
            <a:r>
              <a:rPr lang="en-US" b="1" dirty="0" err="1" smtClean="0">
                <a:solidFill>
                  <a:srgbClr val="00B050"/>
                </a:solidFill>
              </a:rPr>
              <a:t>H</a:t>
            </a:r>
            <a:r>
              <a:rPr lang="en-US" b="1" baseline="-25000" dirty="0" err="1" smtClean="0">
                <a:solidFill>
                  <a:srgbClr val="00B050"/>
                </a:solidFill>
              </a:rPr>
              <a:t>cm</a:t>
            </a:r>
            <a:r>
              <a:rPr lang="fr-FR" b="1" dirty="0" smtClean="0">
                <a:solidFill>
                  <a:srgbClr val="00B050"/>
                </a:solidFill>
              </a:rPr>
              <a:t>= - </a:t>
            </a:r>
            <a:r>
              <a:rPr lang="el-GR" b="1" dirty="0" smtClean="0">
                <a:solidFill>
                  <a:srgbClr val="00B050"/>
                </a:solidFill>
              </a:rPr>
              <a:t>Σ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C</a:t>
            </a:r>
            <a:r>
              <a:rPr lang="en-US" b="1" baseline="-25000" dirty="0" err="1" smtClean="0">
                <a:solidFill>
                  <a:srgbClr val="00B050"/>
                </a:solidFill>
              </a:rPr>
              <a:t>ij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l-GR" b="1" dirty="0" smtClean="0">
                <a:solidFill>
                  <a:srgbClr val="00B050"/>
                </a:solidFill>
              </a:rPr>
              <a:t>λ</a:t>
            </a:r>
            <a:r>
              <a:rPr lang="en-US" b="1" baseline="-25000" dirty="0" err="1" smtClean="0">
                <a:solidFill>
                  <a:srgbClr val="00B050"/>
                </a:solidFill>
              </a:rPr>
              <a:t>i</a:t>
            </a:r>
            <a:r>
              <a:rPr lang="el-GR" b="1" dirty="0" smtClean="0">
                <a:solidFill>
                  <a:srgbClr val="00B050"/>
                </a:solidFill>
              </a:rPr>
              <a:t>λ</a:t>
            </a:r>
            <a:r>
              <a:rPr lang="en-US" b="1" baseline="-25000" dirty="0" smtClean="0">
                <a:solidFill>
                  <a:srgbClr val="00B050"/>
                </a:solidFill>
              </a:rPr>
              <a:t>j</a:t>
            </a:r>
            <a:r>
              <a:rPr lang="el-GR" b="1" dirty="0" smtClean="0">
                <a:solidFill>
                  <a:srgbClr val="00B050"/>
                </a:solidFill>
              </a:rPr>
              <a:t>σ</a:t>
            </a:r>
            <a:r>
              <a:rPr lang="en-US" b="1" baseline="-25000" dirty="0" err="1" smtClean="0">
                <a:solidFill>
                  <a:srgbClr val="00B050"/>
                </a:solidFill>
              </a:rPr>
              <a:t>i</a:t>
            </a:r>
            <a:r>
              <a:rPr lang="el-GR" b="1" dirty="0" smtClean="0">
                <a:solidFill>
                  <a:srgbClr val="00B050"/>
                </a:solidFill>
              </a:rPr>
              <a:t>σ</a:t>
            </a:r>
            <a:r>
              <a:rPr lang="en-US" b="1" baseline="-25000" dirty="0" smtClean="0">
                <a:solidFill>
                  <a:srgbClr val="00B050"/>
                </a:solidFill>
              </a:rPr>
              <a:t>j</a:t>
            </a:r>
            <a:endParaRPr lang="fr-FR" b="1" baseline="-250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texte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926122" y="855785"/>
                <a:ext cx="10427677" cy="5791200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  </a:t>
                </a:r>
              </a:p>
              <a:p>
                <a:pPr marL="0" indent="0">
                  <a:buNone/>
                </a:pPr>
                <a:r>
                  <a:rPr lang="en-US" dirty="0" smtClean="0"/>
                  <a:t> </a:t>
                </a:r>
                <a:r>
                  <a:rPr lang="en-US" sz="3300" b="1" dirty="0" smtClean="0"/>
                  <a:t>We </a:t>
                </a:r>
                <a:r>
                  <a:rPr lang="en-US" sz="3300" b="1" dirty="0" smtClean="0">
                    <a:solidFill>
                      <a:srgbClr val="00B0F0"/>
                    </a:solidFill>
                  </a:rPr>
                  <a:t>separate</a:t>
                </a:r>
                <a:r>
                  <a:rPr lang="en-US" sz="3300" b="1" dirty="0" smtClean="0"/>
                  <a:t> the </a:t>
                </a:r>
                <a:r>
                  <a:rPr lang="en-US" sz="3300" b="1" dirty="0" smtClean="0">
                    <a:solidFill>
                      <a:srgbClr val="00B050"/>
                    </a:solidFill>
                  </a:rPr>
                  <a:t>spin</a:t>
                </a:r>
                <a:r>
                  <a:rPr lang="en-US" sz="3300" b="1" dirty="0" smtClean="0"/>
                  <a:t> and </a:t>
                </a:r>
                <a:r>
                  <a:rPr lang="en-US" sz="3300" b="1" dirty="0" err="1" smtClean="0">
                    <a:solidFill>
                      <a:srgbClr val="00B050"/>
                    </a:solidFill>
                  </a:rPr>
                  <a:t>colour</a:t>
                </a:r>
                <a:r>
                  <a:rPr lang="en-US" sz="3300" b="1" dirty="0" smtClean="0"/>
                  <a:t> parts:</a:t>
                </a:r>
              </a:p>
              <a:p>
                <a:pPr marL="0" indent="0">
                  <a:buNone/>
                </a:pPr>
                <a:endParaRPr lang="en-US" b="1" dirty="0" smtClean="0"/>
              </a:p>
              <a:p>
                <a:pPr marL="0" indent="0">
                  <a:buNone/>
                </a:pPr>
                <a:r>
                  <a:rPr lang="en-US" sz="2900" b="1" dirty="0" smtClean="0">
                    <a:solidFill>
                      <a:srgbClr val="00B050"/>
                    </a:solidFill>
                  </a:rPr>
                  <a:t>Spin part:  </a:t>
                </a:r>
                <a:r>
                  <a:rPr lang="en-US" sz="2900" b="1" dirty="0" err="1" smtClean="0">
                    <a:solidFill>
                      <a:srgbClr val="00B050"/>
                    </a:solidFill>
                  </a:rPr>
                  <a:t>H</a:t>
                </a:r>
                <a:r>
                  <a:rPr lang="en-US" sz="2900" b="1" baseline="-25000" dirty="0" err="1" smtClean="0">
                    <a:solidFill>
                      <a:srgbClr val="00B050"/>
                    </a:solidFill>
                  </a:rPr>
                  <a:t>spin</a:t>
                </a:r>
                <a:r>
                  <a:rPr lang="en-US" sz="2900" b="1" baseline="-25000" dirty="0">
                    <a:solidFill>
                      <a:srgbClr val="00B050"/>
                    </a:solidFill>
                  </a:rPr>
                  <a:t> </a:t>
                </a:r>
                <a:r>
                  <a:rPr lang="en-US" sz="2900" b="1" dirty="0" smtClean="0">
                    <a:solidFill>
                      <a:srgbClr val="00B050"/>
                    </a:solidFill>
                  </a:rPr>
                  <a:t>       </a:t>
                </a:r>
                <a:r>
                  <a:rPr lang="en-US" b="1" dirty="0" smtClean="0"/>
                  <a:t>basic formula:   </a:t>
                </a:r>
                <a:r>
                  <a:rPr lang="el-GR" sz="3800" b="1" dirty="0" smtClean="0">
                    <a:solidFill>
                      <a:srgbClr val="FF0000"/>
                    </a:solidFill>
                  </a:rPr>
                  <a:t>σ</a:t>
                </a:r>
                <a:r>
                  <a:rPr lang="en-US" sz="3800" b="1" baseline="-25000" dirty="0" err="1" smtClean="0">
                    <a:solidFill>
                      <a:srgbClr val="FF0000"/>
                    </a:solidFill>
                  </a:rPr>
                  <a:t>i</a:t>
                </a:r>
                <a:r>
                  <a:rPr lang="en-US" sz="3800" b="1" dirty="0" smtClean="0">
                    <a:solidFill>
                      <a:srgbClr val="FF0000"/>
                    </a:solidFill>
                  </a:rPr>
                  <a:t>.</a:t>
                </a:r>
                <a:r>
                  <a:rPr lang="el-GR" sz="3800" b="1" dirty="0" smtClean="0">
                    <a:solidFill>
                      <a:srgbClr val="FF0000"/>
                    </a:solidFill>
                  </a:rPr>
                  <a:t>σ</a:t>
                </a:r>
                <a:r>
                  <a:rPr lang="en-US" sz="3800" b="1" baseline="-25000" dirty="0" smtClean="0">
                    <a:solidFill>
                      <a:srgbClr val="FF0000"/>
                    </a:solidFill>
                  </a:rPr>
                  <a:t>j </a:t>
                </a:r>
                <a:r>
                  <a:rPr lang="en-US" sz="3800" b="1" dirty="0" smtClean="0">
                    <a:solidFill>
                      <a:srgbClr val="FF0000"/>
                    </a:solidFill>
                  </a:rPr>
                  <a:t>=  </a:t>
                </a:r>
                <a:r>
                  <a:rPr lang="el-GR" sz="3800" b="1" dirty="0" smtClean="0">
                    <a:solidFill>
                      <a:srgbClr val="FF0000"/>
                    </a:solidFill>
                  </a:rPr>
                  <a:t>σ</a:t>
                </a:r>
                <a:r>
                  <a:rPr lang="en-US" sz="3800" b="1" baseline="30000" dirty="0" smtClean="0">
                    <a:solidFill>
                      <a:srgbClr val="FF0000"/>
                    </a:solidFill>
                  </a:rPr>
                  <a:t>x</a:t>
                </a:r>
                <a:r>
                  <a:rPr lang="en-US" sz="3800" b="1" baseline="-25000" dirty="0" smtClean="0">
                    <a:solidFill>
                      <a:srgbClr val="FF0000"/>
                    </a:solidFill>
                  </a:rPr>
                  <a:t>i</a:t>
                </a:r>
                <a:r>
                  <a:rPr lang="en-US" sz="3800" b="1" dirty="0" smtClean="0">
                    <a:solidFill>
                      <a:srgbClr val="FF0000"/>
                    </a:solidFill>
                  </a:rPr>
                  <a:t>.</a:t>
                </a:r>
                <a:r>
                  <a:rPr lang="el-GR" sz="3800" b="1" dirty="0" smtClean="0">
                    <a:solidFill>
                      <a:srgbClr val="FF0000"/>
                    </a:solidFill>
                  </a:rPr>
                  <a:t>σ</a:t>
                </a:r>
                <a:r>
                  <a:rPr lang="en-US" sz="3800" b="1" baseline="30000" dirty="0" err="1">
                    <a:solidFill>
                      <a:srgbClr val="FF0000"/>
                    </a:solidFill>
                  </a:rPr>
                  <a:t>x</a:t>
                </a:r>
                <a:r>
                  <a:rPr lang="en-US" sz="3800" b="1" baseline="-25000" dirty="0" err="1" smtClean="0">
                    <a:solidFill>
                      <a:srgbClr val="FF0000"/>
                    </a:solidFill>
                  </a:rPr>
                  <a:t>j</a:t>
                </a:r>
                <a:r>
                  <a:rPr lang="en-US" sz="3800" b="1" baseline="-25000" dirty="0" smtClean="0">
                    <a:solidFill>
                      <a:srgbClr val="FF0000"/>
                    </a:solidFill>
                  </a:rPr>
                  <a:t>   </a:t>
                </a:r>
                <a:r>
                  <a:rPr lang="en-US" sz="3800" b="1" dirty="0" smtClean="0">
                    <a:solidFill>
                      <a:srgbClr val="FF0000"/>
                    </a:solidFill>
                  </a:rPr>
                  <a:t>+</a:t>
                </a:r>
                <a:r>
                  <a:rPr lang="el-GR" sz="3800" b="1" dirty="0">
                    <a:solidFill>
                      <a:srgbClr val="FF0000"/>
                    </a:solidFill>
                  </a:rPr>
                  <a:t> </a:t>
                </a:r>
                <a:r>
                  <a:rPr lang="el-GR" sz="3800" b="1" dirty="0" smtClean="0">
                    <a:solidFill>
                      <a:srgbClr val="FF0000"/>
                    </a:solidFill>
                  </a:rPr>
                  <a:t>σ</a:t>
                </a:r>
                <a:r>
                  <a:rPr lang="en-US" sz="3800" b="1" baseline="30000" dirty="0" err="1">
                    <a:solidFill>
                      <a:srgbClr val="FF0000"/>
                    </a:solidFill>
                  </a:rPr>
                  <a:t>y</a:t>
                </a:r>
                <a:r>
                  <a:rPr lang="en-US" sz="3800" b="1" baseline="-25000" dirty="0" err="1" smtClean="0">
                    <a:solidFill>
                      <a:srgbClr val="FF0000"/>
                    </a:solidFill>
                  </a:rPr>
                  <a:t>i</a:t>
                </a:r>
                <a:r>
                  <a:rPr lang="en-US" sz="3800" b="1" dirty="0" smtClean="0">
                    <a:solidFill>
                      <a:srgbClr val="FF0000"/>
                    </a:solidFill>
                  </a:rPr>
                  <a:t>.</a:t>
                </a:r>
                <a:r>
                  <a:rPr lang="el-GR" sz="3800" b="1" dirty="0" smtClean="0">
                    <a:solidFill>
                      <a:srgbClr val="FF0000"/>
                    </a:solidFill>
                  </a:rPr>
                  <a:t>σ</a:t>
                </a:r>
                <a:r>
                  <a:rPr lang="en-US" sz="3800" b="1" baseline="30000" dirty="0" err="1">
                    <a:solidFill>
                      <a:srgbClr val="FF0000"/>
                    </a:solidFill>
                  </a:rPr>
                  <a:t>y</a:t>
                </a:r>
                <a:r>
                  <a:rPr lang="en-US" sz="3800" b="1" baseline="-25000" dirty="0" err="1" smtClean="0">
                    <a:solidFill>
                      <a:srgbClr val="FF0000"/>
                    </a:solidFill>
                  </a:rPr>
                  <a:t>j</a:t>
                </a:r>
                <a:r>
                  <a:rPr lang="en-US" sz="3800" b="1" baseline="-25000" dirty="0" smtClean="0">
                    <a:solidFill>
                      <a:srgbClr val="FF0000"/>
                    </a:solidFill>
                  </a:rPr>
                  <a:t>  </a:t>
                </a:r>
                <a:r>
                  <a:rPr lang="en-US" sz="3800" b="1" dirty="0" smtClean="0">
                    <a:solidFill>
                      <a:srgbClr val="FF0000"/>
                    </a:solidFill>
                  </a:rPr>
                  <a:t>+</a:t>
                </a:r>
                <a:r>
                  <a:rPr lang="en-US" sz="3800" b="1" baseline="-25000" dirty="0" smtClean="0">
                    <a:solidFill>
                      <a:srgbClr val="FF0000"/>
                    </a:solidFill>
                  </a:rPr>
                  <a:t>  </a:t>
                </a:r>
                <a:r>
                  <a:rPr lang="el-GR" sz="3800" b="1" dirty="0" smtClean="0">
                    <a:solidFill>
                      <a:srgbClr val="FF0000"/>
                    </a:solidFill>
                  </a:rPr>
                  <a:t>σ</a:t>
                </a:r>
                <a:r>
                  <a:rPr lang="en-US" sz="3800" b="1" baseline="30000" dirty="0" err="1" smtClean="0">
                    <a:solidFill>
                      <a:srgbClr val="FF0000"/>
                    </a:solidFill>
                  </a:rPr>
                  <a:t>z</a:t>
                </a:r>
                <a:r>
                  <a:rPr lang="en-US" sz="3800" b="1" baseline="-25000" dirty="0" err="1" smtClean="0">
                    <a:solidFill>
                      <a:srgbClr val="FF0000"/>
                    </a:solidFill>
                  </a:rPr>
                  <a:t>i</a:t>
                </a:r>
                <a:r>
                  <a:rPr lang="en-US" sz="3800" b="1" dirty="0" smtClean="0">
                    <a:solidFill>
                      <a:srgbClr val="FF0000"/>
                    </a:solidFill>
                  </a:rPr>
                  <a:t>.</a:t>
                </a:r>
                <a:r>
                  <a:rPr lang="el-GR" sz="3800" b="1" dirty="0" smtClean="0">
                    <a:solidFill>
                      <a:srgbClr val="FF0000"/>
                    </a:solidFill>
                  </a:rPr>
                  <a:t>σ</a:t>
                </a:r>
                <a:r>
                  <a:rPr lang="en-US" sz="3800" b="1" baseline="30000" dirty="0" err="1" smtClean="0">
                    <a:solidFill>
                      <a:srgbClr val="FF0000"/>
                    </a:solidFill>
                  </a:rPr>
                  <a:t>z</a:t>
                </a:r>
                <a:r>
                  <a:rPr lang="en-US" sz="3800" b="1" baseline="-25000" dirty="0" err="1" smtClean="0">
                    <a:solidFill>
                      <a:srgbClr val="FF0000"/>
                    </a:solidFill>
                  </a:rPr>
                  <a:t>j</a:t>
                </a:r>
                <a:r>
                  <a:rPr lang="en-US" sz="3800" b="1" baseline="-250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3800" b="1" dirty="0" smtClean="0">
                    <a:solidFill>
                      <a:srgbClr val="FF0000"/>
                    </a:solidFill>
                  </a:rPr>
                  <a:t>= 2P</a:t>
                </a:r>
                <a:r>
                  <a:rPr lang="en-US" sz="3800" b="1" baseline="-25000" dirty="0" smtClean="0">
                    <a:solidFill>
                      <a:srgbClr val="FF0000"/>
                    </a:solidFill>
                  </a:rPr>
                  <a:t>ij </a:t>
                </a:r>
                <a:r>
                  <a:rPr lang="en-US" sz="3800" b="1" dirty="0" smtClean="0">
                    <a:solidFill>
                      <a:srgbClr val="FF0000"/>
                    </a:solidFill>
                  </a:rPr>
                  <a:t>– 1</a:t>
                </a:r>
              </a:p>
              <a:p>
                <a:pPr marL="0" indent="0">
                  <a:buNone/>
                </a:pPr>
                <a:endParaRPr lang="en-US" sz="31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 smtClean="0"/>
                  <a:t> ex:   on di-quark: </a:t>
                </a:r>
                <a:r>
                  <a:rPr lang="en-US" b="1" dirty="0" err="1" smtClean="0"/>
                  <a:t>ǫǭ</a:t>
                </a:r>
                <a:r>
                  <a:rPr lang="en-US" b="1" dirty="0" smtClean="0"/>
                  <a:t>  or </a:t>
                </a:r>
                <a:r>
                  <a:rPr lang="en-US" b="1" dirty="0" err="1" smtClean="0"/>
                  <a:t>ǫǫ</a:t>
                </a:r>
                <a:r>
                  <a:rPr lang="en-US" b="1" dirty="0" smtClean="0"/>
                  <a:t> or </a:t>
                </a:r>
                <a:r>
                  <a:rPr lang="en-US" b="1" dirty="0" err="1" smtClean="0"/>
                  <a:t>ǭǭ</a:t>
                </a:r>
                <a:r>
                  <a:rPr lang="en-US" b="1" dirty="0" smtClean="0"/>
                  <a:t> : </a:t>
                </a:r>
              </a:p>
              <a:p>
                <a:pPr marL="0" indent="0">
                  <a:buNone/>
                </a:pPr>
                <a:r>
                  <a:rPr lang="en-US" b="1" dirty="0" smtClean="0"/>
                  <a:t>spin 0 :    (2P</a:t>
                </a:r>
                <a:r>
                  <a:rPr lang="en-US" b="1" baseline="-25000" dirty="0" smtClean="0"/>
                  <a:t>12</a:t>
                </a:r>
                <a:r>
                  <a:rPr lang="en-US" b="1" dirty="0" smtClean="0"/>
                  <a:t> -1) [ ↑↓ - ↓↑] = [ 2(↓↑ - ↑↓) – (↑↓ </a:t>
                </a:r>
                <a:r>
                  <a:rPr lang="en-US" b="1" dirty="0"/>
                  <a:t>- </a:t>
                </a:r>
                <a:r>
                  <a:rPr lang="en-US" b="1" dirty="0" smtClean="0"/>
                  <a:t>↓↑)] =  -3 [ </a:t>
                </a:r>
                <a:r>
                  <a:rPr lang="en-US" b="1" dirty="0"/>
                  <a:t>↑↓ - ↓↑] </a:t>
                </a:r>
                <a:endParaRPr lang="en-US" b="1" dirty="0" smtClean="0"/>
              </a:p>
              <a:p>
                <a:pPr marL="0" indent="0">
                  <a:buNone/>
                </a:pPr>
                <a:r>
                  <a:rPr lang="en-US" b="1" dirty="0" smtClean="0"/>
                  <a:t> spin 1:   (</a:t>
                </a:r>
                <a:r>
                  <a:rPr lang="en-US" b="1" dirty="0"/>
                  <a:t>2P</a:t>
                </a:r>
                <a:r>
                  <a:rPr lang="en-US" b="1" baseline="-25000" dirty="0"/>
                  <a:t>12</a:t>
                </a:r>
                <a:r>
                  <a:rPr lang="en-US" b="1" dirty="0"/>
                  <a:t> -1)</a:t>
                </a:r>
                <a:r>
                  <a:rPr lang="en-US" b="1" dirty="0" smtClean="0"/>
                  <a:t>  [↑↑] = </a:t>
                </a:r>
                <a:r>
                  <a:rPr lang="en-US" b="1" dirty="0"/>
                  <a:t>[↑↑] </a:t>
                </a:r>
                <a:endParaRPr lang="en-US" b="1" baseline="-25000" dirty="0"/>
              </a:p>
              <a:p>
                <a:pPr marL="0" indent="0">
                  <a:buNone/>
                </a:pPr>
                <a:endParaRPr lang="en-US" b="1" dirty="0" smtClean="0"/>
              </a:p>
              <a:p>
                <a:pPr marL="0" indent="0">
                  <a:buNone/>
                </a:pPr>
                <a:r>
                  <a:rPr lang="en-US" b="1" dirty="0" err="1" smtClean="0">
                    <a:solidFill>
                      <a:srgbClr val="00B050"/>
                    </a:solidFill>
                  </a:rPr>
                  <a:t>Colour</a:t>
                </a:r>
                <a:r>
                  <a:rPr lang="en-US" b="1" dirty="0" smtClean="0">
                    <a:solidFill>
                      <a:srgbClr val="00B050"/>
                    </a:solidFill>
                  </a:rPr>
                  <a:t> part:  </a:t>
                </a:r>
                <a:r>
                  <a:rPr lang="en-US" b="1" dirty="0" err="1" smtClean="0">
                    <a:solidFill>
                      <a:srgbClr val="00B050"/>
                    </a:solidFill>
                  </a:rPr>
                  <a:t>H</a:t>
                </a:r>
                <a:r>
                  <a:rPr lang="en-US" b="1" baseline="-25000" dirty="0" err="1" smtClean="0">
                    <a:solidFill>
                      <a:srgbClr val="00B050"/>
                    </a:solidFill>
                  </a:rPr>
                  <a:t>colour</a:t>
                </a:r>
                <a:r>
                  <a:rPr lang="en-US" b="1" baseline="-25000" dirty="0">
                    <a:solidFill>
                      <a:srgbClr val="00B050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00B050"/>
                    </a:solidFill>
                  </a:rPr>
                  <a:t>                     </a:t>
                </a:r>
                <a:r>
                  <a:rPr lang="el-GR" sz="3600" b="1" dirty="0" smtClean="0">
                    <a:solidFill>
                      <a:srgbClr val="FF0000"/>
                    </a:solidFill>
                  </a:rPr>
                  <a:t>λ</a:t>
                </a:r>
                <a:r>
                  <a:rPr lang="en-US" sz="3600" b="1" baseline="-25000" dirty="0" err="1" smtClean="0">
                    <a:solidFill>
                      <a:srgbClr val="FF0000"/>
                    </a:solidFill>
                  </a:rPr>
                  <a:t>i</a:t>
                </a:r>
                <a:r>
                  <a:rPr lang="el-GR" sz="3600" b="1" dirty="0" smtClean="0">
                    <a:solidFill>
                      <a:srgbClr val="FF0000"/>
                    </a:solidFill>
                  </a:rPr>
                  <a:t>λ</a:t>
                </a:r>
                <a:r>
                  <a:rPr lang="en-US" sz="3600" b="1" baseline="-25000" dirty="0" smtClean="0">
                    <a:solidFill>
                      <a:srgbClr val="FF0000"/>
                    </a:solidFill>
                  </a:rPr>
                  <a:t>j</a:t>
                </a:r>
                <a:r>
                  <a:rPr lang="en-US" sz="3600" b="1" dirty="0" smtClean="0">
                    <a:solidFill>
                      <a:srgbClr val="FF0000"/>
                    </a:solidFill>
                  </a:rPr>
                  <a:t> =  ½ [(</a:t>
                </a:r>
                <a:r>
                  <a:rPr lang="el-GR" sz="3600" b="1" dirty="0" smtClean="0">
                    <a:solidFill>
                      <a:srgbClr val="FF0000"/>
                    </a:solidFill>
                  </a:rPr>
                  <a:t>λ</a:t>
                </a:r>
                <a:r>
                  <a:rPr lang="en-US" sz="3600" b="1" baseline="-25000" dirty="0" err="1" smtClean="0">
                    <a:solidFill>
                      <a:srgbClr val="FF0000"/>
                    </a:solidFill>
                  </a:rPr>
                  <a:t>i</a:t>
                </a:r>
                <a:r>
                  <a:rPr lang="en-US" sz="3600" b="1" dirty="0" smtClean="0">
                    <a:solidFill>
                      <a:srgbClr val="FF0000"/>
                    </a:solidFill>
                  </a:rPr>
                  <a:t> + </a:t>
                </a:r>
                <a:r>
                  <a:rPr lang="el-GR" sz="3600" b="1" dirty="0" smtClean="0">
                    <a:solidFill>
                      <a:srgbClr val="FF0000"/>
                    </a:solidFill>
                  </a:rPr>
                  <a:t>λ</a:t>
                </a:r>
                <a:r>
                  <a:rPr lang="en-US" sz="3600" b="1" baseline="-25000" dirty="0" smtClean="0">
                    <a:solidFill>
                      <a:srgbClr val="FF0000"/>
                    </a:solidFill>
                  </a:rPr>
                  <a:t>j</a:t>
                </a:r>
                <a:r>
                  <a:rPr lang="en-US" sz="3600" b="1" dirty="0" smtClean="0">
                    <a:solidFill>
                      <a:srgbClr val="FF0000"/>
                    </a:solidFill>
                  </a:rPr>
                  <a:t>)</a:t>
                </a:r>
                <a:r>
                  <a:rPr lang="en-US" sz="3600" b="1" baseline="30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US" sz="3600" b="1" dirty="0" smtClean="0">
                    <a:solidFill>
                      <a:srgbClr val="FF0000"/>
                    </a:solidFill>
                  </a:rPr>
                  <a:t> - </a:t>
                </a:r>
                <a:r>
                  <a:rPr lang="el-GR" sz="3600" b="1" dirty="0" smtClean="0">
                    <a:solidFill>
                      <a:srgbClr val="FF0000"/>
                    </a:solidFill>
                  </a:rPr>
                  <a:t>λ</a:t>
                </a:r>
                <a:r>
                  <a:rPr lang="en-US" sz="3600" b="1" baseline="-25000" dirty="0" smtClean="0">
                    <a:solidFill>
                      <a:srgbClr val="FF0000"/>
                    </a:solidFill>
                  </a:rPr>
                  <a:t>i</a:t>
                </a:r>
                <a:r>
                  <a:rPr lang="en-US" sz="3600" b="1" baseline="30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US" sz="3600" b="1" dirty="0" smtClean="0">
                    <a:solidFill>
                      <a:srgbClr val="FF0000"/>
                    </a:solidFill>
                  </a:rPr>
                  <a:t> - </a:t>
                </a:r>
                <a:r>
                  <a:rPr lang="el-GR" sz="3600" b="1" dirty="0" smtClean="0">
                    <a:solidFill>
                      <a:srgbClr val="FF0000"/>
                    </a:solidFill>
                  </a:rPr>
                  <a:t>λ</a:t>
                </a:r>
                <a:r>
                  <a:rPr lang="en-US" sz="3600" b="1" baseline="-25000" dirty="0" smtClean="0">
                    <a:solidFill>
                      <a:srgbClr val="FF0000"/>
                    </a:solidFill>
                  </a:rPr>
                  <a:t>j</a:t>
                </a:r>
                <a:r>
                  <a:rPr lang="en-US" sz="3600" b="1" baseline="30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US" sz="3600" b="1" dirty="0" smtClean="0">
                    <a:solidFill>
                      <a:srgbClr val="FF0000"/>
                    </a:solidFill>
                  </a:rPr>
                  <a:t>]</a:t>
                </a:r>
              </a:p>
              <a:p>
                <a:pPr marL="0" indent="0">
                  <a:buNone/>
                </a:pPr>
                <a:endParaRPr lang="en-US" b="1" dirty="0" smtClean="0"/>
              </a:p>
              <a:p>
                <a:pPr marL="0" indent="0">
                  <a:buNone/>
                </a:pPr>
                <a:r>
                  <a:rPr lang="en-US" b="1" dirty="0" smtClean="0"/>
                  <a:t>Casimir of SU(3):       C(1)= 0                 C(3) = C(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bar>
                  </m:oMath>
                </a14:m>
                <a:r>
                  <a:rPr lang="en-US" b="1" dirty="0" smtClean="0"/>
                  <a:t>) = 16/3 </a:t>
                </a:r>
              </a:p>
              <a:p>
                <a:pPr marL="0" indent="0">
                  <a:buNone/>
                </a:pPr>
                <a:endParaRPr lang="en-US" b="1" dirty="0" smtClean="0"/>
              </a:p>
              <a:p>
                <a:pPr marL="0" indent="0">
                  <a:buNone/>
                </a:pPr>
                <a:r>
                  <a:rPr lang="en-US" sz="2600" b="1" dirty="0" smtClean="0"/>
                  <a:t>Let us remark:   for </a:t>
                </a:r>
                <a:r>
                  <a:rPr lang="en-US" sz="2600" b="1" dirty="0" smtClean="0">
                    <a:solidFill>
                      <a:schemeClr val="accent1"/>
                    </a:solidFill>
                  </a:rPr>
                  <a:t>scalar mesons:  </a:t>
                </a:r>
                <a:r>
                  <a:rPr lang="en-US" sz="2600" b="1" dirty="0" err="1" smtClean="0">
                    <a:solidFill>
                      <a:schemeClr val="accent1"/>
                    </a:solidFill>
                  </a:rPr>
                  <a:t>Hcm</a:t>
                </a:r>
                <a:r>
                  <a:rPr lang="en-US" sz="26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600" b="1" dirty="0" smtClean="0">
                    <a:solidFill>
                      <a:schemeClr val="accent1"/>
                    </a:solidFill>
                  </a:rPr>
                  <a:t>= -  16 C</a:t>
                </a:r>
                <a:r>
                  <a:rPr lang="en-US" sz="2600" b="1" baseline="-25000" dirty="0" smtClean="0">
                    <a:solidFill>
                      <a:schemeClr val="accent1"/>
                    </a:solidFill>
                  </a:rPr>
                  <a:t>12</a:t>
                </a:r>
                <a:r>
                  <a:rPr lang="en-US" sz="2600" b="1" dirty="0" smtClean="0">
                    <a:solidFill>
                      <a:schemeClr val="accent1"/>
                    </a:solidFill>
                  </a:rPr>
                  <a:t>   </a:t>
                </a:r>
                <a:r>
                  <a:rPr lang="en-US" sz="2600" b="1" dirty="0" smtClean="0"/>
                  <a:t>and for </a:t>
                </a:r>
                <a:r>
                  <a:rPr lang="en-US" sz="2600" b="1" dirty="0" smtClean="0">
                    <a:solidFill>
                      <a:schemeClr val="accent1"/>
                    </a:solidFill>
                  </a:rPr>
                  <a:t>vector mesons:  </a:t>
                </a:r>
                <a:r>
                  <a:rPr lang="en-US" sz="2600" b="1" dirty="0" err="1" smtClean="0">
                    <a:solidFill>
                      <a:schemeClr val="accent1"/>
                    </a:solidFill>
                  </a:rPr>
                  <a:t>Hcm</a:t>
                </a:r>
                <a:r>
                  <a:rPr lang="en-US" sz="2600" b="1" dirty="0" smtClean="0">
                    <a:solidFill>
                      <a:schemeClr val="accent1"/>
                    </a:solidFill>
                  </a:rPr>
                  <a:t> = + 16/3 C</a:t>
                </a:r>
                <a:r>
                  <a:rPr lang="en-US" sz="2600" b="1" baseline="-25000" dirty="0" smtClean="0">
                    <a:solidFill>
                      <a:schemeClr val="accent1"/>
                    </a:solidFill>
                  </a:rPr>
                  <a:t>12</a:t>
                </a:r>
              </a:p>
              <a:p>
                <a:pPr marL="0" indent="0">
                  <a:buNone/>
                </a:pPr>
                <a:endParaRPr lang="en-US" sz="2600" b="1" baseline="-25000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US" sz="2900" b="1" dirty="0" smtClean="0"/>
                  <a:t> It follows:  </a:t>
                </a:r>
                <a:r>
                  <a:rPr lang="en-US" sz="3400" b="1" dirty="0" smtClean="0">
                    <a:solidFill>
                      <a:srgbClr val="00B0F0"/>
                    </a:solidFill>
                  </a:rPr>
                  <a:t>m</a:t>
                </a:r>
                <a:r>
                  <a:rPr lang="el-GR" sz="3400" b="1" baseline="-25000" dirty="0" smtClean="0">
                    <a:solidFill>
                      <a:srgbClr val="00B0F0"/>
                    </a:solidFill>
                  </a:rPr>
                  <a:t>π</a:t>
                </a:r>
                <a:r>
                  <a:rPr lang="en-US" sz="3400" b="1" dirty="0" smtClean="0">
                    <a:solidFill>
                      <a:srgbClr val="00B0F0"/>
                    </a:solidFill>
                  </a:rPr>
                  <a:t> = 2mq- 16C</a:t>
                </a:r>
                <a:r>
                  <a:rPr lang="en-US" sz="3400" b="1" baseline="-25000" dirty="0" smtClean="0">
                    <a:solidFill>
                      <a:srgbClr val="00B0F0"/>
                    </a:solidFill>
                  </a:rPr>
                  <a:t>ǫǭ</a:t>
                </a:r>
                <a:r>
                  <a:rPr lang="en-US" sz="3400" b="1" dirty="0" smtClean="0">
                    <a:solidFill>
                      <a:srgbClr val="00B0F0"/>
                    </a:solidFill>
                  </a:rPr>
                  <a:t>       </a:t>
                </a:r>
                <a:r>
                  <a:rPr lang="en-US" sz="3400" b="1" dirty="0" smtClean="0"/>
                  <a:t>and    </a:t>
                </a:r>
                <a:r>
                  <a:rPr lang="en-US" sz="3400" b="1" dirty="0" smtClean="0">
                    <a:solidFill>
                      <a:srgbClr val="00B0F0"/>
                    </a:solidFill>
                  </a:rPr>
                  <a:t>m</a:t>
                </a:r>
                <a:r>
                  <a:rPr lang="el-GR" sz="3400" b="1" baseline="-25000" dirty="0" smtClean="0">
                    <a:solidFill>
                      <a:srgbClr val="00B0F0"/>
                    </a:solidFill>
                  </a:rPr>
                  <a:t>ρ</a:t>
                </a:r>
                <a:r>
                  <a:rPr lang="en-US" sz="3400" b="1" dirty="0" smtClean="0">
                    <a:solidFill>
                      <a:srgbClr val="00B0F0"/>
                    </a:solidFill>
                  </a:rPr>
                  <a:t> = 2mq +16/3 </a:t>
                </a:r>
                <a:r>
                  <a:rPr lang="en-US" sz="3400" b="1" dirty="0" err="1" smtClean="0">
                    <a:solidFill>
                      <a:srgbClr val="00B0F0"/>
                    </a:solidFill>
                  </a:rPr>
                  <a:t>C</a:t>
                </a:r>
                <a:r>
                  <a:rPr lang="en-US" sz="3400" b="1" baseline="-25000" dirty="0" err="1" smtClean="0">
                    <a:solidFill>
                      <a:srgbClr val="00B0F0"/>
                    </a:solidFill>
                  </a:rPr>
                  <a:t>ǫǭ</a:t>
                </a:r>
                <a:endParaRPr lang="en-US" sz="3400" b="1" baseline="-25000" dirty="0" smtClean="0">
                  <a:solidFill>
                    <a:srgbClr val="00B0F0"/>
                  </a:solidFill>
                </a:endParaRPr>
              </a:p>
              <a:p>
                <a:pPr marL="0" indent="0">
                  <a:buNone/>
                </a:pPr>
                <a:endParaRPr lang="en-US" sz="3800" b="1" baseline="-25000" dirty="0">
                  <a:solidFill>
                    <a:srgbClr val="00B0F0"/>
                  </a:solidFill>
                </a:endParaRPr>
              </a:p>
              <a:p>
                <a:pPr marL="0" indent="0">
                  <a:buNone/>
                </a:pPr>
                <a:endParaRPr lang="en-US" sz="3800" b="1" baseline="-25000" dirty="0" smtClean="0"/>
              </a:p>
              <a:p>
                <a:pPr marL="0" indent="0">
                  <a:buNone/>
                </a:pPr>
                <a:endParaRPr lang="en-US" baseline="-25000" dirty="0" smtClean="0"/>
              </a:p>
              <a:p>
                <a:pPr marL="0" indent="0">
                  <a:buNone/>
                </a:pPr>
                <a:endParaRPr lang="en-US" baseline="-25000" dirty="0" smtClean="0"/>
              </a:p>
              <a:p>
                <a:pPr marL="0" indent="0">
                  <a:buNone/>
                </a:pPr>
                <a:endParaRPr lang="en-US" baseline="-25000" dirty="0" smtClean="0"/>
              </a:p>
              <a:p>
                <a:pPr marL="0" indent="0">
                  <a:buNone/>
                </a:pPr>
                <a:endParaRPr lang="en-US" baseline="-25000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Espace réservé du text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26122" y="855785"/>
                <a:ext cx="10427677" cy="5791200"/>
              </a:xfrm>
              <a:blipFill rotWithShape="0">
                <a:blip r:embed="rId2"/>
                <a:stretch>
                  <a:fillRect l="-6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94488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How to go from (</a:t>
            </a:r>
            <a:r>
              <a:rPr lang="en-US" sz="4000" b="1" dirty="0" err="1" smtClean="0"/>
              <a:t>ǫǫ</a:t>
            </a:r>
            <a:r>
              <a:rPr lang="en-US" sz="4000" b="1" dirty="0" smtClean="0"/>
              <a:t>) (</a:t>
            </a:r>
            <a:r>
              <a:rPr lang="en-US" sz="4000" b="1" dirty="0" err="1" smtClean="0"/>
              <a:t>ǭǭ</a:t>
            </a:r>
            <a:r>
              <a:rPr lang="en-US" sz="4000" b="1" dirty="0" smtClean="0"/>
              <a:t>) basis to (</a:t>
            </a:r>
            <a:r>
              <a:rPr lang="en-US" sz="4000" b="1" dirty="0" err="1" smtClean="0"/>
              <a:t>ǫǭ</a:t>
            </a:r>
            <a:r>
              <a:rPr lang="en-US" sz="4000" b="1" dirty="0" smtClean="0"/>
              <a:t>) (</a:t>
            </a:r>
            <a:r>
              <a:rPr lang="en-US" sz="4000" b="1" dirty="0" err="1" smtClean="0"/>
              <a:t>ǫǭ</a:t>
            </a:r>
            <a:r>
              <a:rPr lang="en-US" sz="4000" b="1" dirty="0" smtClean="0"/>
              <a:t>) basis ?</a:t>
            </a:r>
            <a:endParaRPr lang="fr-FR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texte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8200" y="1430215"/>
                <a:ext cx="10896600" cy="5134708"/>
              </a:xfrm>
            </p:spPr>
            <p:txBody>
              <a:bodyPr>
                <a:normAutofit fontScale="25000" lnSpcReduction="20000"/>
              </a:bodyPr>
              <a:lstStyle/>
              <a:p>
                <a:pPr marL="0" indent="0">
                  <a:buNone/>
                </a:pPr>
                <a:r>
                  <a:rPr lang="en-US" sz="7200" b="1" dirty="0" smtClean="0"/>
                  <a:t>                                                                           </a:t>
                </a:r>
                <a:r>
                  <a:rPr lang="en-US" sz="8000" b="1" dirty="0" smtClean="0">
                    <a:solidFill>
                      <a:srgbClr val="FF0000"/>
                    </a:solidFill>
                  </a:rPr>
                  <a:t>CROSSING MATRICES</a:t>
                </a:r>
              </a:p>
              <a:p>
                <a:pPr marL="0" indent="0">
                  <a:buNone/>
                </a:pPr>
                <a:endParaRPr lang="en-US" sz="8000" b="1" dirty="0" smtClean="0"/>
              </a:p>
              <a:p>
                <a:pPr marL="0" indent="0">
                  <a:buNone/>
                </a:pPr>
                <a:r>
                  <a:rPr lang="en-US" sz="8000" dirty="0" smtClean="0"/>
                  <a:t>An example on </a:t>
                </a:r>
                <a:r>
                  <a:rPr lang="en-US" sz="8000" dirty="0" smtClean="0">
                    <a:solidFill>
                      <a:srgbClr val="00B050"/>
                    </a:solidFill>
                  </a:rPr>
                  <a:t>Spin part</a:t>
                </a:r>
                <a:r>
                  <a:rPr lang="en-US" sz="8000" dirty="0" smtClean="0"/>
                  <a:t>: S=1,S</a:t>
                </a:r>
                <a:r>
                  <a:rPr lang="en-US" sz="8000" baseline="-25000" dirty="0" smtClean="0"/>
                  <a:t>z</a:t>
                </a:r>
                <a:r>
                  <a:rPr lang="en-US" sz="8000" dirty="0" smtClean="0"/>
                  <a:t>=1</a:t>
                </a:r>
              </a:p>
              <a:p>
                <a:endParaRPr lang="en-US" sz="8000" dirty="0" smtClean="0"/>
              </a:p>
              <a:p>
                <a:pPr marL="0" indent="0">
                  <a:buNone/>
                </a:pPr>
                <a:r>
                  <a:rPr lang="en-US" sz="8000" dirty="0" smtClean="0"/>
                  <a:t>|(</a:t>
                </a:r>
                <a:r>
                  <a:rPr lang="en-US" sz="8000" dirty="0" err="1" smtClean="0"/>
                  <a:t>ǫǫ</a:t>
                </a:r>
                <a:r>
                  <a:rPr lang="en-US" sz="8000" dirty="0" smtClean="0"/>
                  <a:t>)</a:t>
                </a:r>
                <a:r>
                  <a:rPr lang="en-US" sz="8000" baseline="-25000" dirty="0" smtClean="0"/>
                  <a:t>s=1</a:t>
                </a:r>
                <a:r>
                  <a:rPr lang="en-US" sz="8000" dirty="0" smtClean="0"/>
                  <a:t>(</a:t>
                </a:r>
                <a:r>
                  <a:rPr lang="en-US" sz="8000" dirty="0" err="1" smtClean="0"/>
                  <a:t>ǭǭ</a:t>
                </a:r>
                <a:r>
                  <a:rPr lang="en-US" sz="8000" dirty="0" smtClean="0"/>
                  <a:t>)</a:t>
                </a:r>
                <a:r>
                  <a:rPr lang="en-US" sz="8000" baseline="-25000" dirty="0" smtClean="0"/>
                  <a:t>s=1</a:t>
                </a:r>
                <a:r>
                  <a:rPr lang="en-US" sz="8000" dirty="0" smtClean="0"/>
                  <a:t> &gt; = 1/2 [(↑↑)(↑↓+↓↑) – (↑↓+↓↑)(↑↑)]</a:t>
                </a:r>
              </a:p>
              <a:p>
                <a:pPr marL="0" indent="0">
                  <a:buNone/>
                </a:pPr>
                <a:r>
                  <a:rPr lang="en-US" sz="8000" dirty="0"/>
                  <a:t> </a:t>
                </a:r>
                <a:r>
                  <a:rPr lang="en-US" sz="8000" dirty="0" smtClean="0"/>
                  <a:t>|(</a:t>
                </a:r>
                <a:r>
                  <a:rPr lang="en-US" sz="8000" dirty="0" err="1" smtClean="0"/>
                  <a:t>ǫǫ</a:t>
                </a:r>
                <a:r>
                  <a:rPr lang="en-US" sz="8000" dirty="0" smtClean="0"/>
                  <a:t>)</a:t>
                </a:r>
                <a:r>
                  <a:rPr lang="en-US" sz="8000" baseline="-25000" dirty="0" smtClean="0"/>
                  <a:t>s=0</a:t>
                </a:r>
                <a:r>
                  <a:rPr lang="en-US" sz="8000" dirty="0" smtClean="0"/>
                  <a:t>(</a:t>
                </a:r>
                <a:r>
                  <a:rPr lang="en-US" sz="8000" dirty="0" err="1" smtClean="0"/>
                  <a:t>ǭǭ</a:t>
                </a:r>
                <a:r>
                  <a:rPr lang="en-US" sz="8000" dirty="0" smtClean="0"/>
                  <a:t>)</a:t>
                </a:r>
                <a:r>
                  <a:rPr lang="en-US" sz="8000" baseline="-25000" dirty="0" smtClean="0"/>
                  <a:t>s=1</a:t>
                </a:r>
                <a:r>
                  <a:rPr lang="en-US" sz="8000" dirty="0" smtClean="0"/>
                  <a:t> &gt; = 1/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8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8000" b="0" i="1" smtClean="0">
                            <a:latin typeface="Cambria Math" panose="02040503050406030204" pitchFamily="18" charset="0"/>
                          </a:rPr>
                          <m:t>2 </m:t>
                        </m:r>
                      </m:e>
                    </m:rad>
                    <m:r>
                      <a:rPr lang="en-US" sz="80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8000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80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8000" i="1" dirty="0" smtClean="0">
                        <a:latin typeface="Cambria Math" panose="02040503050406030204" pitchFamily="18" charset="0"/>
                      </a:rPr>
                      <m:t>↑↓</m:t>
                    </m:r>
                    <m:r>
                      <a:rPr lang="en-US" sz="80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8000" i="1" dirty="0" smtClean="0">
                        <a:latin typeface="Cambria Math" panose="02040503050406030204" pitchFamily="18" charset="0"/>
                      </a:rPr>
                      <m:t>↓↑</m:t>
                    </m:r>
                    <m:r>
                      <a:rPr lang="en-US" sz="8000" b="0" i="1" dirty="0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8000" i="1" dirty="0" smtClean="0">
                        <a:latin typeface="Cambria Math" panose="02040503050406030204" pitchFamily="18" charset="0"/>
                      </a:rPr>
                      <m:t>↑↑</m:t>
                    </m:r>
                    <m:r>
                      <a:rPr lang="en-US" sz="8000" b="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800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8000" dirty="0" smtClean="0"/>
              </a:p>
              <a:p>
                <a:pPr marL="0" indent="0">
                  <a:buNone/>
                </a:pPr>
                <a:r>
                  <a:rPr lang="en-US" sz="8000" dirty="0"/>
                  <a:t>|(</a:t>
                </a:r>
                <a:r>
                  <a:rPr lang="en-US" sz="8000" dirty="0" err="1" smtClean="0"/>
                  <a:t>ǫǫ</a:t>
                </a:r>
                <a:r>
                  <a:rPr lang="en-US" sz="8000" dirty="0" smtClean="0"/>
                  <a:t>)</a:t>
                </a:r>
                <a:r>
                  <a:rPr lang="en-US" sz="8000" baseline="-25000" dirty="0" smtClean="0"/>
                  <a:t>s=1</a:t>
                </a:r>
                <a:r>
                  <a:rPr lang="en-US" sz="8000" dirty="0" smtClean="0"/>
                  <a:t>(</a:t>
                </a:r>
                <a:r>
                  <a:rPr lang="en-US" sz="8000" dirty="0" err="1" smtClean="0"/>
                  <a:t>ǭǭ</a:t>
                </a:r>
                <a:r>
                  <a:rPr lang="en-US" sz="8000" dirty="0" smtClean="0"/>
                  <a:t>)</a:t>
                </a:r>
                <a:r>
                  <a:rPr lang="en-US" sz="8000" baseline="-25000" dirty="0" smtClean="0"/>
                  <a:t>s=0</a:t>
                </a:r>
                <a:r>
                  <a:rPr lang="en-US" sz="8000" dirty="0" smtClean="0"/>
                  <a:t> &gt; = 1/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8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8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fr-FR" sz="8000" dirty="0" smtClean="0"/>
                  <a:t> [(↑↑) (↑↓-↓↑)]</a:t>
                </a:r>
              </a:p>
              <a:p>
                <a:endParaRPr lang="en-US" sz="8000" dirty="0"/>
              </a:p>
              <a:p>
                <a:pPr marL="0" indent="0">
                  <a:buNone/>
                </a:pPr>
                <a:r>
                  <a:rPr lang="en-US" sz="8000" dirty="0" smtClean="0"/>
                  <a:t>                    </a:t>
                </a:r>
                <a:r>
                  <a:rPr lang="en-US" sz="8000" dirty="0" smtClean="0">
                    <a:solidFill>
                      <a:srgbClr val="0070C0"/>
                    </a:solidFill>
                  </a:rPr>
                  <a:t>How to go from (12)(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8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  <m:r>
                      <a:rPr lang="en-US" sz="8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8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  <m:r>
                      <a:rPr lang="en-US" sz="8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fr-FR" sz="8000" dirty="0" smtClean="0">
                    <a:solidFill>
                      <a:srgbClr val="0070C0"/>
                    </a:solidFill>
                  </a:rPr>
                  <a:t>to (1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fr-FR" sz="8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</m:oMath>
                </a14:m>
                <a:r>
                  <a:rPr lang="fr-FR" sz="8000" dirty="0" smtClean="0">
                    <a:solidFill>
                      <a:srgbClr val="0070C0"/>
                    </a:solidFill>
                  </a:rPr>
                  <a:t>) (2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fr-FR" sz="8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</m:oMath>
                </a14:m>
                <a:r>
                  <a:rPr lang="fr-FR" sz="8000" dirty="0" smtClean="0">
                    <a:solidFill>
                      <a:srgbClr val="0070C0"/>
                    </a:solidFill>
                  </a:rPr>
                  <a:t>) ?   </a:t>
                </a:r>
                <a:r>
                  <a:rPr lang="fr-FR" sz="8000" dirty="0" smtClean="0">
                    <a:solidFill>
                      <a:srgbClr val="C00000"/>
                    </a:solidFill>
                  </a:rPr>
                  <a:t>Permute 2 ↔ 3</a:t>
                </a:r>
              </a:p>
              <a:p>
                <a:pPr marL="0" indent="0">
                  <a:buNone/>
                </a:pPr>
                <a:r>
                  <a:rPr lang="en-US" sz="8000" dirty="0" smtClean="0"/>
                  <a:t>Ex: </a:t>
                </a:r>
              </a:p>
              <a:p>
                <a:pPr marL="0" indent="0">
                  <a:buNone/>
                </a:pPr>
                <a:r>
                  <a:rPr lang="en-US" sz="8000" dirty="0" smtClean="0"/>
                  <a:t>                                |(12)</a:t>
                </a:r>
                <a:r>
                  <a:rPr lang="en-US" sz="8000" baseline="-25000" dirty="0" smtClean="0"/>
                  <a:t>s=1</a:t>
                </a:r>
                <a:r>
                  <a:rPr lang="en-US" sz="8000" dirty="0" smtClean="0"/>
                  <a:t>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80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  <m:r>
                      <a:rPr lang="en-US" sz="8000" i="1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80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  <m:r>
                      <a:rPr lang="en-US" sz="80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8000" baseline="-25000" dirty="0"/>
                      <m:t>s</m:t>
                    </m:r>
                    <m:r>
                      <m:rPr>
                        <m:nor/>
                      </m:rPr>
                      <a:rPr lang="en-US" sz="8000" baseline="-25000" dirty="0"/>
                      <m:t>=1</m:t>
                    </m:r>
                    <m:r>
                      <a:rPr lang="en-US" sz="800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fr-FR" sz="8000" dirty="0" smtClean="0"/>
                  <a:t> = 1/2 [ ↑</a:t>
                </a:r>
                <a:r>
                  <a:rPr lang="fr-FR" sz="8000" dirty="0" smtClean="0">
                    <a:solidFill>
                      <a:srgbClr val="00B0F0"/>
                    </a:solidFill>
                  </a:rPr>
                  <a:t>↑↑</a:t>
                </a:r>
                <a:r>
                  <a:rPr lang="fr-FR" sz="8000" dirty="0" smtClean="0"/>
                  <a:t>↓ + ↑</a:t>
                </a:r>
                <a:r>
                  <a:rPr lang="fr-FR" sz="8000" dirty="0" smtClean="0">
                    <a:solidFill>
                      <a:srgbClr val="00B0F0"/>
                    </a:solidFill>
                  </a:rPr>
                  <a:t>↓↑</a:t>
                </a:r>
                <a:r>
                  <a:rPr lang="fr-FR" sz="8000" dirty="0" smtClean="0"/>
                  <a:t>↑ - ↑</a:t>
                </a:r>
                <a:r>
                  <a:rPr lang="fr-FR" sz="8000" dirty="0" smtClean="0">
                    <a:solidFill>
                      <a:srgbClr val="00B0F0"/>
                    </a:solidFill>
                  </a:rPr>
                  <a:t>↑↓</a:t>
                </a:r>
                <a:r>
                  <a:rPr lang="fr-FR" sz="8000" dirty="0" smtClean="0"/>
                  <a:t>↑ - ↓</a:t>
                </a:r>
                <a:r>
                  <a:rPr lang="fr-FR" sz="8000" dirty="0" smtClean="0">
                    <a:solidFill>
                      <a:srgbClr val="00B0F0"/>
                    </a:solidFill>
                  </a:rPr>
                  <a:t>↑↑</a:t>
                </a:r>
                <a:r>
                  <a:rPr lang="fr-FR" sz="8000" dirty="0" smtClean="0"/>
                  <a:t>↑ ]    and </a:t>
                </a:r>
                <a:r>
                  <a:rPr lang="fr-FR" sz="8000" dirty="0" err="1" smtClean="0"/>
                  <a:t>so</a:t>
                </a:r>
                <a:r>
                  <a:rPr lang="fr-FR" sz="8000" dirty="0" smtClean="0"/>
                  <a:t> on…</a:t>
                </a:r>
              </a:p>
              <a:p>
                <a:pPr marL="0" indent="0">
                  <a:buNone/>
                </a:pPr>
                <a:r>
                  <a:rPr lang="en-US" sz="8000" dirty="0"/>
                  <a:t>a</a:t>
                </a:r>
                <a:r>
                  <a:rPr lang="en-US" sz="8000" dirty="0" smtClean="0"/>
                  <a:t>nd identify:</a:t>
                </a:r>
              </a:p>
              <a:p>
                <a:pPr marL="0" indent="0">
                  <a:buNone/>
                </a:pPr>
                <a:r>
                  <a:rPr lang="en-US" sz="8000" dirty="0" smtClean="0"/>
                  <a:t>                          |(</a:t>
                </a:r>
                <a:r>
                  <a:rPr lang="en-US" sz="8000" dirty="0"/>
                  <a:t>12)</a:t>
                </a:r>
                <a:r>
                  <a:rPr lang="en-US" sz="8000" baseline="-25000" dirty="0"/>
                  <a:t>s=1</a:t>
                </a:r>
                <a:r>
                  <a:rPr lang="en-US" sz="8000" dirty="0"/>
                  <a:t>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80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  <m:r>
                      <a:rPr lang="en-US" sz="8000" i="1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80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  <m:r>
                      <a:rPr lang="en-US" sz="8000" i="1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8000" baseline="-25000" dirty="0"/>
                      <m:t>s</m:t>
                    </m:r>
                    <m:r>
                      <m:rPr>
                        <m:nor/>
                      </m:rPr>
                      <a:rPr lang="en-US" sz="8000" baseline="-25000" dirty="0"/>
                      <m:t>=1</m:t>
                    </m:r>
                    <m:r>
                      <a:rPr lang="en-US" sz="8000" i="1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8000" dirty="0" smtClean="0"/>
                  <a:t> = 1/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8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8000" b="0" i="1" smtClean="0">
                            <a:latin typeface="Cambria Math" panose="02040503050406030204" pitchFamily="18" charset="0"/>
                          </a:rPr>
                          <m:t>2 </m:t>
                        </m:r>
                      </m:e>
                    </m:rad>
                  </m:oMath>
                </a14:m>
                <a:r>
                  <a:rPr lang="en-US" sz="8000" dirty="0" smtClean="0"/>
                  <a:t> |(1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800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</m:oMath>
                </a14:m>
                <a:r>
                  <a:rPr lang="en-US" sz="8000" dirty="0" smtClean="0"/>
                  <a:t>)</a:t>
                </a:r>
                <a:r>
                  <a:rPr lang="en-US" sz="8000" baseline="-25000" dirty="0" smtClean="0"/>
                  <a:t>0</a:t>
                </a:r>
                <a:r>
                  <a:rPr lang="en-US" sz="8000" dirty="0" smtClean="0"/>
                  <a:t> (2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800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</m:oMath>
                </a14:m>
                <a:r>
                  <a:rPr lang="en-US" sz="8000" dirty="0" smtClean="0"/>
                  <a:t>)</a:t>
                </a:r>
                <a:r>
                  <a:rPr lang="en-US" sz="8000" baseline="-25000" dirty="0" smtClean="0"/>
                  <a:t>1</a:t>
                </a:r>
                <a:r>
                  <a:rPr lang="en-US" sz="8000" dirty="0" smtClean="0"/>
                  <a:t>&gt; + </a:t>
                </a:r>
                <a:r>
                  <a:rPr lang="en-US" sz="8000" dirty="0"/>
                  <a:t>1/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8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8000" i="1">
                            <a:latin typeface="Cambria Math" panose="02040503050406030204" pitchFamily="18" charset="0"/>
                          </a:rPr>
                          <m:t>2 </m:t>
                        </m:r>
                      </m:e>
                    </m:rad>
                  </m:oMath>
                </a14:m>
                <a:r>
                  <a:rPr lang="en-US" sz="8000" dirty="0"/>
                  <a:t> |(1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80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</m:oMath>
                </a14:m>
                <a:r>
                  <a:rPr lang="en-US" sz="8000" dirty="0" smtClean="0"/>
                  <a:t>)</a:t>
                </a:r>
                <a:r>
                  <a:rPr lang="en-US" sz="8000" baseline="-25000" dirty="0" smtClean="0"/>
                  <a:t>1</a:t>
                </a:r>
                <a:r>
                  <a:rPr lang="en-US" sz="8000" dirty="0" smtClean="0"/>
                  <a:t> </a:t>
                </a:r>
                <a:r>
                  <a:rPr lang="en-US" sz="8000" dirty="0"/>
                  <a:t>(2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80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</m:oMath>
                </a14:m>
                <a:r>
                  <a:rPr lang="en-US" sz="8000" dirty="0" smtClean="0"/>
                  <a:t>)</a:t>
                </a:r>
                <a:r>
                  <a:rPr lang="en-US" sz="8000" baseline="-25000" dirty="0" smtClean="0"/>
                  <a:t>0</a:t>
                </a:r>
                <a:r>
                  <a:rPr lang="en-US" sz="8000" dirty="0" smtClean="0"/>
                  <a:t>&gt; </a:t>
                </a:r>
              </a:p>
              <a:p>
                <a:pPr marL="0" indent="0">
                  <a:buNone/>
                </a:pPr>
                <a:endParaRPr lang="en-US" sz="8000" dirty="0" smtClean="0"/>
              </a:p>
              <a:p>
                <a:pPr marL="0" indent="0">
                  <a:buNone/>
                </a:pPr>
                <a:r>
                  <a:rPr lang="en-US" sz="8000" dirty="0" smtClean="0"/>
                  <a:t>And so on for other states.</a:t>
                </a:r>
              </a:p>
              <a:p>
                <a:pPr marL="0" indent="0">
                  <a:buNone/>
                </a:pPr>
                <a:endParaRPr lang="en-US" sz="6200" dirty="0" smtClean="0"/>
              </a:p>
              <a:p>
                <a:pPr marL="0" indent="0">
                  <a:buNone/>
                </a:pPr>
                <a:endParaRPr lang="en-US" sz="6200" dirty="0"/>
              </a:p>
              <a:p>
                <a:pPr marL="0" indent="0">
                  <a:buNone/>
                </a:pPr>
                <a:endParaRPr lang="fr-FR" dirty="0"/>
              </a:p>
            </p:txBody>
          </p:sp>
        </mc:Choice>
        <mc:Fallback xmlns="">
          <p:sp>
            <p:nvSpPr>
              <p:cNvPr id="3" name="Espace réservé du text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1430215"/>
                <a:ext cx="10896600" cy="5134708"/>
              </a:xfrm>
              <a:blipFill rotWithShape="0">
                <a:blip r:embed="rId2"/>
                <a:stretch>
                  <a:fillRect l="-616" t="-2257" b="-34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86987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>
                <a:solidFill>
                  <a:srgbClr val="C00000"/>
                </a:solidFill>
              </a:rPr>
              <a:t>Spin Crossing Matrices</a:t>
            </a:r>
            <a:endParaRPr lang="fr-FR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texte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052146" y="1602885"/>
                <a:ext cx="10626969" cy="4797913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>
                    <a:latin typeface="Cambria Math" panose="02040503050406030204" pitchFamily="18" charset="0"/>
                  </a:rPr>
                  <a:t>for  S=1,Sz=1    states </a:t>
                </a:r>
                <a:r>
                  <a:rPr lang="en-US" i="1" dirty="0" smtClean="0">
                    <a:latin typeface="Cambria Math" panose="02040503050406030204" pitchFamily="18" charset="0"/>
                  </a:rPr>
                  <a:t>               </a:t>
                </a:r>
              </a:p>
              <a:p>
                <a:pPr marL="0" indent="0">
                  <a:buNone/>
                </a:pPr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:r>
                  <a:rPr lang="en-US" i="1" dirty="0" smtClean="0">
                    <a:latin typeface="Cambria Math" panose="02040503050406030204" pitchFamily="18" charset="0"/>
                  </a:rPr>
                  <a:t>                                  </a:t>
                </a:r>
              </a:p>
              <a:p>
                <a:pPr marL="0" indent="0">
                  <a:buNone/>
                </a:pPr>
                <a:r>
                  <a:rPr lang="en-US" i="1" dirty="0" smtClean="0">
                    <a:latin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e>
                            </m:d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ba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  <m:bar>
                                  <m:barPr>
                                    <m:pos m:val="top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bar>
                              </m:e>
                            </m:d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e>
                            </m:d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ba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  <m:bar>
                                  <m:barPr>
                                    <m:pos m:val="top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bar>
                              </m:e>
                            </m:d>
                            <m:r>
                              <a:rPr lang="en-US" i="1" baseline="-2500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e>
                            </m:d>
                            <m:r>
                              <a:rPr lang="en-US" i="1" baseline="-25000">
                                <a:latin typeface="Cambria Math" panose="02040503050406030204" pitchFamily="18" charset="0"/>
                              </a:rPr>
                              <m:t>1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ba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  <m:bar>
                                  <m:barPr>
                                    <m:pos m:val="top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bar>
                              </m:e>
                            </m:d>
                            <m:r>
                              <a:rPr lang="en-US" b="0" i="1" baseline="-25000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−1/2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−1/2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en-US" dirty="0"/>
                              <m:t>(1</m:t>
                            </m:r>
                            <m:bar>
                              <m:barPr>
                                <m:pos m:val="top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bar>
                            <m:r>
                              <m:rPr>
                                <m:nor/>
                              </m:rPr>
                              <a:rPr lang="en-US" dirty="0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b="0" i="0" baseline="-25000" dirty="0" smtClean="0"/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(2</m:t>
                            </m:r>
                            <m:bar>
                              <m:barPr>
                                <m:pos m:val="top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bar>
                            <m:r>
                              <m:rPr>
                                <m:nor/>
                              </m:rPr>
                              <a:rPr lang="en-US" dirty="0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b="0" i="0" baseline="-25000" dirty="0" smtClean="0"/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US" dirty="0"/>
                              <m:t>(1</m:t>
                            </m:r>
                            <m:bar>
                              <m:barPr>
                                <m:pos m:val="top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bar>
                            <m:r>
                              <m:rPr>
                                <m:nor/>
                              </m:rPr>
                              <a:rPr lang="en-US" dirty="0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b="0" i="0" baseline="-25000" dirty="0" smtClean="0"/>
                              <m:t>0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(2</m:t>
                            </m:r>
                            <m:bar>
                              <m:barPr>
                                <m:pos m:val="top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bar>
                            <m:r>
                              <m:rPr>
                                <m:nor/>
                              </m:rPr>
                              <a:rPr lang="en-US" dirty="0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b="0" i="0" baseline="-25000" dirty="0" smtClean="0"/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US" dirty="0"/>
                              <m:t>(1</m:t>
                            </m:r>
                            <m:bar>
                              <m:barPr>
                                <m:pos m:val="top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bar>
                            <m:r>
                              <m:rPr>
                                <m:nor/>
                              </m:rPr>
                              <a:rPr lang="en-US" dirty="0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b="0" i="0" baseline="-25000" dirty="0" smtClean="0"/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(2</m:t>
                            </m:r>
                            <m:bar>
                              <m:barPr>
                                <m:pos m:val="top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bar>
                            <m:r>
                              <m:rPr>
                                <m:nor/>
                              </m:rPr>
                              <a:rPr lang="en-US" dirty="0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b="0" i="0" baseline="-25000" dirty="0" smtClean="0"/>
                              <m:t>0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</m:eqAr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             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In the same way:  </a:t>
                </a:r>
                <a:r>
                  <a:rPr lang="en-US" dirty="0" smtClean="0">
                    <a:solidFill>
                      <a:srgbClr val="00B0F0"/>
                    </a:solidFill>
                  </a:rPr>
                  <a:t>(12) 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</m:oMath>
                </a14:m>
                <a:r>
                  <a:rPr lang="en-US" dirty="0" smtClean="0">
                    <a:solidFill>
                      <a:srgbClr val="00B0F0"/>
                    </a:solidFill>
                  </a:rPr>
                  <a:t> )  →  (1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</m:oMath>
                </a14:m>
                <a:r>
                  <a:rPr lang="en-US" dirty="0" smtClean="0">
                    <a:solidFill>
                      <a:srgbClr val="00B0F0"/>
                    </a:solidFill>
                  </a:rPr>
                  <a:t>) (2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  <m:r>
                      <a:rPr lang="en-US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>
                    <a:latin typeface="Cambria Math" panose="02040503050406030204" pitchFamily="18" charset="0"/>
                  </a:rPr>
                  <a:t>, </a:t>
                </a:r>
                <a:r>
                  <a:rPr lang="en-US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permute</a:t>
                </a:r>
                <a:r>
                  <a:rPr lang="en-US" dirty="0" smtClean="0">
                    <a:latin typeface="Cambria Math" panose="02040503050406030204" pitchFamily="18" charset="0"/>
                  </a:rPr>
                  <a:t> </a:t>
                </a:r>
                <a:r>
                  <a:rPr lang="en-US" dirty="0" smtClean="0">
                    <a:solidFill>
                      <a:srgbClr val="00B0F0"/>
                    </a:solidFill>
                    <a:latin typeface="Cambria Math" panose="02040503050406030204" pitchFamily="18" charset="0"/>
                  </a:rPr>
                  <a:t>2 →4, 3 → 2 and 4 → 3 :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e>
                            </m:d>
                            <m:r>
                              <a:rPr lang="en-US" i="1" baseline="-25000">
                                <a:latin typeface="Cambria Math" panose="02040503050406030204" pitchFamily="18" charset="0"/>
                              </a:rPr>
                              <m:t>1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ba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  <m:bar>
                                  <m:barPr>
                                    <m:pos m:val="top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bar>
                              </m:e>
                            </m:d>
                            <m:r>
                              <a:rPr lang="en-US" i="1" baseline="-2500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e>
                            </m:d>
                            <m:r>
                              <a:rPr lang="en-US" i="1" baseline="-25000">
                                <a:latin typeface="Cambria Math" panose="02040503050406030204" pitchFamily="18" charset="0"/>
                              </a:rPr>
                              <m:t>0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ba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  <m:bar>
                                  <m:barPr>
                                    <m:pos m:val="top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bar>
                              </m:e>
                            </m:d>
                            <m:r>
                              <a:rPr lang="en-US" i="1" baseline="-2500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e>
                            </m:d>
                            <m:r>
                              <a:rPr lang="en-US" i="1" baseline="-25000">
                                <a:latin typeface="Cambria Math" panose="02040503050406030204" pitchFamily="18" charset="0"/>
                              </a:rPr>
                              <m:t>1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ba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  <m:bar>
                                  <m:barPr>
                                    <m:pos m:val="top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bar>
                              </m:e>
                            </m:d>
                            <m:r>
                              <a:rPr lang="en-US" i="1" baseline="-25000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−1/2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en-US" dirty="0"/>
                              <m:t>(1</m:t>
                            </m:r>
                            <m:bar>
                              <m:barPr>
                                <m:pos m:val="top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bar>
                            <m:r>
                              <m:rPr>
                                <m:nor/>
                              </m:rPr>
                              <a:rPr lang="en-US" dirty="0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baseline="-25000" dirty="0"/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(2</m:t>
                            </m:r>
                            <m:bar>
                              <m:barPr>
                                <m:pos m:val="top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bar>
                            <m:r>
                              <m:rPr>
                                <m:nor/>
                              </m:rPr>
                              <a:rPr lang="en-US" dirty="0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baseline="-25000" dirty="0"/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US" dirty="0"/>
                              <m:t>(1</m:t>
                            </m:r>
                            <m:bar>
                              <m:barPr>
                                <m:pos m:val="top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bar>
                            <m:r>
                              <m:rPr>
                                <m:nor/>
                              </m:rPr>
                              <a:rPr lang="en-US" dirty="0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baseline="-25000" dirty="0"/>
                              <m:t>0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(2</m:t>
                            </m:r>
                            <m:bar>
                              <m:barPr>
                                <m:pos m:val="top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bar>
                            <m:r>
                              <m:rPr>
                                <m:nor/>
                              </m:rPr>
                              <a:rPr lang="en-US" dirty="0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baseline="-25000" dirty="0"/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US" dirty="0"/>
                              <m:t>(1</m:t>
                            </m:r>
                            <m:bar>
                              <m:barPr>
                                <m:pos m:val="top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bar>
                            <m:r>
                              <m:rPr>
                                <m:nor/>
                              </m:rPr>
                              <a:rPr lang="en-US" dirty="0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baseline="-25000" dirty="0"/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(2</m:t>
                            </m:r>
                            <m:bar>
                              <m:barPr>
                                <m:pos m:val="top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bar>
                            <m:r>
                              <m:rPr>
                                <m:nor/>
                              </m:rPr>
                              <a:rPr lang="en-US" dirty="0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baseline="-25000" dirty="0"/>
                              <m:t>0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Espace réservé du text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052146" y="1602885"/>
                <a:ext cx="10626969" cy="4797913"/>
              </a:xfrm>
              <a:blipFill rotWithShape="0">
                <a:blip r:embed="rId2"/>
                <a:stretch>
                  <a:fillRect l="-1033" t="-35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82711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541" y="0"/>
            <a:ext cx="9700917" cy="6858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43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541" y="0"/>
            <a:ext cx="9700917" cy="6858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98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541" y="0"/>
            <a:ext cx="9700917" cy="6858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7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                    </a:t>
            </a:r>
            <a:r>
              <a:rPr lang="en-US" b="1" dirty="0" err="1" smtClean="0"/>
              <a:t>H</a:t>
            </a:r>
            <a:r>
              <a:rPr lang="en-US" b="1" baseline="-25000" dirty="0" err="1" smtClean="0"/>
              <a:t>cm</a:t>
            </a:r>
            <a:r>
              <a:rPr lang="en-US" b="1" dirty="0" smtClean="0"/>
              <a:t> on (</a:t>
            </a:r>
            <a:r>
              <a:rPr lang="en-US" b="1" dirty="0" err="1" smtClean="0"/>
              <a:t>ǫǫǭǭ</a:t>
            </a:r>
            <a:r>
              <a:rPr lang="en-US" b="1" dirty="0" smtClean="0"/>
              <a:t>) states</a:t>
            </a:r>
            <a:br>
              <a:rPr lang="en-US" b="1" dirty="0" smtClean="0"/>
            </a:b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texte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8200" y="1286363"/>
                <a:ext cx="10515600" cy="5102713"/>
              </a:xfrm>
            </p:spPr>
            <p:txBody>
              <a:bodyPr>
                <a:normAutofit fontScale="25000" lnSpcReduction="20000"/>
              </a:bodyPr>
              <a:lstStyle/>
              <a:p>
                <a:pPr marL="0" indent="0">
                  <a:buNone/>
                </a:pPr>
                <a:r>
                  <a:rPr lang="en-US" sz="9600" dirty="0" smtClean="0"/>
                  <a:t>      </a:t>
                </a:r>
                <a:r>
                  <a:rPr lang="en-US" sz="9600" dirty="0" smtClean="0">
                    <a:solidFill>
                      <a:srgbClr val="00B0F0"/>
                    </a:solidFill>
                  </a:rPr>
                  <a:t>- </a:t>
                </a:r>
                <a:r>
                  <a:rPr lang="en-US" sz="9600" dirty="0" err="1" smtClean="0">
                    <a:solidFill>
                      <a:srgbClr val="00B0F0"/>
                    </a:solidFill>
                  </a:rPr>
                  <a:t>H</a:t>
                </a:r>
                <a:r>
                  <a:rPr lang="en-US" sz="9600" baseline="-25000" dirty="0" err="1" smtClean="0">
                    <a:solidFill>
                      <a:srgbClr val="00B0F0"/>
                    </a:solidFill>
                  </a:rPr>
                  <a:t>spin</a:t>
                </a:r>
                <a:r>
                  <a:rPr lang="en-US" sz="9600" dirty="0" smtClean="0">
                    <a:solidFill>
                      <a:srgbClr val="00B0F0"/>
                    </a:solidFill>
                  </a:rPr>
                  <a:t>= [ C</a:t>
                </a:r>
                <a:r>
                  <a:rPr lang="en-US" sz="9600" baseline="-25000" dirty="0" smtClean="0">
                    <a:solidFill>
                      <a:srgbClr val="00B0F0"/>
                    </a:solidFill>
                  </a:rPr>
                  <a:t>12</a:t>
                </a:r>
                <a:r>
                  <a:rPr lang="en-US" sz="9600" dirty="0" smtClean="0">
                    <a:solidFill>
                      <a:srgbClr val="00B0F0"/>
                    </a:solidFill>
                  </a:rPr>
                  <a:t> </a:t>
                </a:r>
                <a:r>
                  <a:rPr lang="el-GR" sz="9600" dirty="0" smtClean="0">
                    <a:solidFill>
                      <a:srgbClr val="00B0F0"/>
                    </a:solidFill>
                  </a:rPr>
                  <a:t>σ</a:t>
                </a:r>
                <a:r>
                  <a:rPr lang="en-US" sz="9600" baseline="-25000" dirty="0" smtClean="0">
                    <a:solidFill>
                      <a:srgbClr val="00B0F0"/>
                    </a:solidFill>
                  </a:rPr>
                  <a:t>1</a:t>
                </a:r>
                <a:r>
                  <a:rPr lang="el-GR" sz="9600" dirty="0" smtClean="0">
                    <a:solidFill>
                      <a:srgbClr val="00B0F0"/>
                    </a:solidFill>
                  </a:rPr>
                  <a:t>σ</a:t>
                </a:r>
                <a:r>
                  <a:rPr lang="en-US" sz="9600" baseline="-25000" dirty="0" smtClean="0">
                    <a:solidFill>
                      <a:srgbClr val="00B0F0"/>
                    </a:solidFill>
                  </a:rPr>
                  <a:t>2</a:t>
                </a:r>
                <a:r>
                  <a:rPr lang="en-US" sz="9600" dirty="0" smtClean="0">
                    <a:solidFill>
                      <a:srgbClr val="00B0F0"/>
                    </a:solidFill>
                  </a:rPr>
                  <a:t>  + C</a:t>
                </a:r>
                <a:r>
                  <a:rPr lang="en-US" sz="9600" baseline="-25000" dirty="0" smtClean="0">
                    <a:solidFill>
                      <a:srgbClr val="00B0F0"/>
                    </a:solidFill>
                  </a:rPr>
                  <a:t>34</a:t>
                </a:r>
                <a:r>
                  <a:rPr lang="en-US" sz="9600" dirty="0" smtClean="0">
                    <a:solidFill>
                      <a:srgbClr val="00B0F0"/>
                    </a:solidFill>
                  </a:rPr>
                  <a:t> </a:t>
                </a:r>
                <a:r>
                  <a:rPr lang="el-GR" sz="9600" dirty="0" smtClean="0">
                    <a:solidFill>
                      <a:srgbClr val="00B0F0"/>
                    </a:solidFill>
                  </a:rPr>
                  <a:t>σ</a:t>
                </a:r>
                <a:r>
                  <a:rPr lang="en-US" sz="9600" baseline="-25000" dirty="0" smtClean="0">
                    <a:solidFill>
                      <a:srgbClr val="00B0F0"/>
                    </a:solidFill>
                  </a:rPr>
                  <a:t>3</a:t>
                </a:r>
                <a:r>
                  <a:rPr lang="el-GR" sz="9600" dirty="0" smtClean="0">
                    <a:solidFill>
                      <a:srgbClr val="00B0F0"/>
                    </a:solidFill>
                  </a:rPr>
                  <a:t>σ</a:t>
                </a:r>
                <a:r>
                  <a:rPr lang="en-US" sz="9600" baseline="-25000" dirty="0" smtClean="0">
                    <a:solidFill>
                      <a:srgbClr val="00B0F0"/>
                    </a:solidFill>
                  </a:rPr>
                  <a:t>4</a:t>
                </a:r>
                <a:r>
                  <a:rPr lang="en-US" sz="9600" dirty="0" smtClean="0">
                    <a:solidFill>
                      <a:srgbClr val="00B0F0"/>
                    </a:solidFill>
                  </a:rPr>
                  <a:t>  + C</a:t>
                </a:r>
                <a:r>
                  <a:rPr lang="en-US" sz="9600" baseline="-25000" dirty="0" smtClean="0">
                    <a:solidFill>
                      <a:srgbClr val="00B0F0"/>
                    </a:solidFill>
                  </a:rPr>
                  <a:t>13</a:t>
                </a:r>
                <a:r>
                  <a:rPr lang="en-US" sz="9600" dirty="0" smtClean="0">
                    <a:solidFill>
                      <a:srgbClr val="00B0F0"/>
                    </a:solidFill>
                  </a:rPr>
                  <a:t> </a:t>
                </a:r>
                <a:r>
                  <a:rPr lang="el-GR" sz="9600" dirty="0" smtClean="0">
                    <a:solidFill>
                      <a:srgbClr val="00B0F0"/>
                    </a:solidFill>
                  </a:rPr>
                  <a:t>σ</a:t>
                </a:r>
                <a:r>
                  <a:rPr lang="en-US" sz="9600" baseline="-25000" dirty="0" smtClean="0">
                    <a:solidFill>
                      <a:srgbClr val="00B0F0"/>
                    </a:solidFill>
                  </a:rPr>
                  <a:t>1</a:t>
                </a:r>
                <a:r>
                  <a:rPr lang="el-GR" sz="9600" dirty="0" smtClean="0">
                    <a:solidFill>
                      <a:srgbClr val="00B0F0"/>
                    </a:solidFill>
                  </a:rPr>
                  <a:t>σ</a:t>
                </a:r>
                <a:r>
                  <a:rPr lang="en-US" sz="9600" baseline="-25000" dirty="0" smtClean="0">
                    <a:solidFill>
                      <a:srgbClr val="00B0F0"/>
                    </a:solidFill>
                  </a:rPr>
                  <a:t>3</a:t>
                </a:r>
                <a:r>
                  <a:rPr lang="en-US" sz="9600" dirty="0" smtClean="0">
                    <a:solidFill>
                      <a:srgbClr val="00B0F0"/>
                    </a:solidFill>
                  </a:rPr>
                  <a:t>  + C</a:t>
                </a:r>
                <a:r>
                  <a:rPr lang="en-US" sz="9600" baseline="-25000" dirty="0" smtClean="0">
                    <a:solidFill>
                      <a:srgbClr val="00B0F0"/>
                    </a:solidFill>
                  </a:rPr>
                  <a:t>24</a:t>
                </a:r>
                <a:r>
                  <a:rPr lang="en-US" sz="9600" dirty="0" smtClean="0">
                    <a:solidFill>
                      <a:srgbClr val="00B0F0"/>
                    </a:solidFill>
                  </a:rPr>
                  <a:t> </a:t>
                </a:r>
                <a:r>
                  <a:rPr lang="el-GR" sz="9600" dirty="0" smtClean="0">
                    <a:solidFill>
                      <a:srgbClr val="00B0F0"/>
                    </a:solidFill>
                  </a:rPr>
                  <a:t>σ</a:t>
                </a:r>
                <a:r>
                  <a:rPr lang="en-US" sz="9600" baseline="-25000" dirty="0" smtClean="0">
                    <a:solidFill>
                      <a:srgbClr val="00B0F0"/>
                    </a:solidFill>
                  </a:rPr>
                  <a:t>2</a:t>
                </a:r>
                <a:r>
                  <a:rPr lang="el-GR" sz="9600" dirty="0" smtClean="0">
                    <a:solidFill>
                      <a:srgbClr val="00B0F0"/>
                    </a:solidFill>
                  </a:rPr>
                  <a:t>σ</a:t>
                </a:r>
                <a:r>
                  <a:rPr lang="en-US" sz="9600" baseline="-25000" dirty="0" smtClean="0">
                    <a:solidFill>
                      <a:srgbClr val="00B0F0"/>
                    </a:solidFill>
                  </a:rPr>
                  <a:t>4 </a:t>
                </a:r>
                <a:r>
                  <a:rPr lang="en-US" sz="9600" dirty="0" smtClean="0">
                    <a:solidFill>
                      <a:srgbClr val="00B0F0"/>
                    </a:solidFill>
                  </a:rPr>
                  <a:t>+ C</a:t>
                </a:r>
                <a:r>
                  <a:rPr lang="en-US" sz="9600" baseline="-25000" dirty="0" smtClean="0">
                    <a:solidFill>
                      <a:srgbClr val="00B0F0"/>
                    </a:solidFill>
                  </a:rPr>
                  <a:t>14</a:t>
                </a:r>
                <a:r>
                  <a:rPr lang="en-US" sz="9600" dirty="0" smtClean="0">
                    <a:solidFill>
                      <a:srgbClr val="00B0F0"/>
                    </a:solidFill>
                  </a:rPr>
                  <a:t> </a:t>
                </a:r>
                <a:r>
                  <a:rPr lang="el-GR" sz="9600" dirty="0" smtClean="0">
                    <a:solidFill>
                      <a:srgbClr val="00B0F0"/>
                    </a:solidFill>
                  </a:rPr>
                  <a:t>σ</a:t>
                </a:r>
                <a:r>
                  <a:rPr lang="en-US" sz="9600" baseline="-25000" dirty="0" smtClean="0">
                    <a:solidFill>
                      <a:srgbClr val="00B0F0"/>
                    </a:solidFill>
                  </a:rPr>
                  <a:t>1</a:t>
                </a:r>
                <a:r>
                  <a:rPr lang="el-GR" sz="9600" dirty="0" smtClean="0">
                    <a:solidFill>
                      <a:srgbClr val="00B0F0"/>
                    </a:solidFill>
                  </a:rPr>
                  <a:t>σ</a:t>
                </a:r>
                <a:r>
                  <a:rPr lang="en-US" sz="9600" baseline="-25000" dirty="0" smtClean="0">
                    <a:solidFill>
                      <a:srgbClr val="00B0F0"/>
                    </a:solidFill>
                  </a:rPr>
                  <a:t>4</a:t>
                </a:r>
                <a:r>
                  <a:rPr lang="en-US" sz="9600" dirty="0" smtClean="0">
                    <a:solidFill>
                      <a:srgbClr val="00B0F0"/>
                    </a:solidFill>
                  </a:rPr>
                  <a:t>  + C</a:t>
                </a:r>
                <a:r>
                  <a:rPr lang="en-US" sz="9600" baseline="-25000" dirty="0" smtClean="0">
                    <a:solidFill>
                      <a:srgbClr val="00B0F0"/>
                    </a:solidFill>
                  </a:rPr>
                  <a:t>23</a:t>
                </a:r>
                <a:r>
                  <a:rPr lang="en-US" sz="9600" dirty="0" smtClean="0">
                    <a:solidFill>
                      <a:srgbClr val="00B0F0"/>
                    </a:solidFill>
                  </a:rPr>
                  <a:t> </a:t>
                </a:r>
                <a:r>
                  <a:rPr lang="el-GR" sz="9600" dirty="0" smtClean="0">
                    <a:solidFill>
                      <a:srgbClr val="00B0F0"/>
                    </a:solidFill>
                  </a:rPr>
                  <a:t>σ</a:t>
                </a:r>
                <a:r>
                  <a:rPr lang="en-US" sz="9600" baseline="-25000" dirty="0" smtClean="0">
                    <a:solidFill>
                      <a:srgbClr val="00B0F0"/>
                    </a:solidFill>
                  </a:rPr>
                  <a:t>2</a:t>
                </a:r>
                <a:r>
                  <a:rPr lang="el-GR" sz="9600" dirty="0" smtClean="0">
                    <a:solidFill>
                      <a:srgbClr val="00B0F0"/>
                    </a:solidFill>
                  </a:rPr>
                  <a:t>σ</a:t>
                </a:r>
                <a:r>
                  <a:rPr lang="en-US" sz="9600" baseline="-25000" dirty="0" smtClean="0">
                    <a:solidFill>
                      <a:srgbClr val="00B0F0"/>
                    </a:solidFill>
                  </a:rPr>
                  <a:t>3</a:t>
                </a:r>
                <a:r>
                  <a:rPr lang="en-US" sz="9600" dirty="0" smtClean="0">
                    <a:solidFill>
                      <a:srgbClr val="00B0F0"/>
                    </a:solidFill>
                  </a:rPr>
                  <a:t> ]</a:t>
                </a:r>
                <a:endParaRPr lang="en-US" sz="9600" dirty="0">
                  <a:solidFill>
                    <a:srgbClr val="00B0F0"/>
                  </a:solidFill>
                </a:endParaRPr>
              </a:p>
              <a:p>
                <a:pPr marL="0" indent="0">
                  <a:buNone/>
                </a:pPr>
                <a:endParaRPr lang="en-US" sz="9600" dirty="0"/>
              </a:p>
              <a:p>
                <a:pPr marL="0" indent="0">
                  <a:buNone/>
                </a:pPr>
                <a:r>
                  <a:rPr lang="en-US" sz="8000" dirty="0" smtClean="0"/>
                  <a:t> </a:t>
                </a:r>
                <a:endParaRPr lang="en-US" sz="8000" dirty="0"/>
              </a:p>
              <a:p>
                <a:pPr marL="0" indent="0">
                  <a:buNone/>
                </a:pPr>
                <a:r>
                  <a:rPr lang="en-US" sz="9600" dirty="0" smtClean="0"/>
                  <a:t>Let us  compute </a:t>
                </a:r>
                <a:r>
                  <a:rPr lang="el-GR" sz="9600" dirty="0" smtClean="0"/>
                  <a:t>σ</a:t>
                </a:r>
                <a:r>
                  <a:rPr lang="en-US" sz="9600" baseline="-25000" dirty="0" err="1" smtClean="0"/>
                  <a:t>i</a:t>
                </a:r>
                <a:r>
                  <a:rPr lang="el-GR" sz="9600" dirty="0" smtClean="0"/>
                  <a:t>σ</a:t>
                </a:r>
                <a:r>
                  <a:rPr lang="en-US" sz="9600" baseline="-25000" dirty="0" smtClean="0"/>
                  <a:t>j </a:t>
                </a:r>
                <a:r>
                  <a:rPr lang="en-US" sz="9600" dirty="0" smtClean="0"/>
                  <a:t>on S=1, </a:t>
                </a:r>
                <a:r>
                  <a:rPr lang="en-US" sz="9600" dirty="0" err="1" smtClean="0"/>
                  <a:t>S</a:t>
                </a:r>
                <a:r>
                  <a:rPr lang="en-US" sz="9600" baseline="-25000" dirty="0" err="1" smtClean="0"/>
                  <a:t>z</a:t>
                </a:r>
                <a:r>
                  <a:rPr lang="en-US" sz="9600" dirty="0" smtClean="0"/>
                  <a:t>= 1 states: :  </a:t>
                </a:r>
                <a:r>
                  <a:rPr lang="en-US" sz="8000" b="1" dirty="0" smtClean="0"/>
                  <a:t>|(12)</a:t>
                </a:r>
                <a:r>
                  <a:rPr lang="en-US" sz="8000" b="1" baseline="-25000" dirty="0" smtClean="0"/>
                  <a:t>s=1</a:t>
                </a:r>
                <a:r>
                  <a:rPr lang="en-US" sz="8000" b="1" dirty="0" smtClean="0"/>
                  <a:t> 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8000" b="1" i="1" dirty="0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b="1" i="1" dirty="0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80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bar>
                    <m:bar>
                      <m:barPr>
                        <m:pos m:val="top"/>
                        <m:ctrlPr>
                          <a:rPr lang="en-US" sz="8000" b="1" i="1" dirty="0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b="1" i="1" dirty="0" smtClean="0"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</m:bar>
                  </m:oMath>
                </a14:m>
                <a:r>
                  <a:rPr lang="en-US" sz="8000" b="1" dirty="0" smtClean="0"/>
                  <a:t>)</a:t>
                </a:r>
                <a:r>
                  <a:rPr lang="en-US" sz="8000" b="1" baseline="-25000" dirty="0" smtClean="0"/>
                  <a:t>s=1</a:t>
                </a:r>
                <a:r>
                  <a:rPr lang="en-US" sz="8000" b="1" dirty="0" smtClean="0"/>
                  <a:t>&gt; </a:t>
                </a:r>
              </a:p>
              <a:p>
                <a:pPr marL="0" indent="0">
                  <a:buNone/>
                </a:pPr>
                <a:r>
                  <a:rPr lang="en-US" sz="8000" b="1" dirty="0" smtClean="0"/>
                  <a:t>                                                                                           |(12)</a:t>
                </a:r>
                <a:r>
                  <a:rPr lang="en-US" sz="8000" b="1" baseline="-25000" dirty="0" smtClean="0"/>
                  <a:t>s=0</a:t>
                </a:r>
                <a:r>
                  <a:rPr lang="en-US" sz="8000" b="1" dirty="0" smtClean="0"/>
                  <a:t> </a:t>
                </a:r>
                <a:r>
                  <a:rPr lang="en-US" sz="8000" b="1" dirty="0"/>
                  <a:t>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8000" b="1" i="1" dirty="0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b="1" i="1" dirty="0" smtClean="0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bar>
                    <m:r>
                      <a:rPr lang="en-US" sz="8000" b="1" i="1" dirty="0" smtClean="0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8000" b="1" i="1" dirty="0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b="1" i="1" dirty="0" smtClean="0"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</m:bar>
                  </m:oMath>
                </a14:m>
                <a:r>
                  <a:rPr lang="en-US" sz="8000" b="1" dirty="0" smtClean="0"/>
                  <a:t>)</a:t>
                </a:r>
                <a:r>
                  <a:rPr lang="en-US" sz="8000" b="1" baseline="-25000" dirty="0" smtClean="0"/>
                  <a:t>s=1</a:t>
                </a:r>
                <a:r>
                  <a:rPr lang="en-US" sz="8000" b="1" dirty="0" smtClean="0"/>
                  <a:t>&gt; </a:t>
                </a:r>
              </a:p>
              <a:p>
                <a:pPr marL="0" indent="0">
                  <a:buNone/>
                </a:pPr>
                <a:r>
                  <a:rPr lang="en-US" sz="8000" b="1" dirty="0"/>
                  <a:t> </a:t>
                </a:r>
                <a:r>
                  <a:rPr lang="en-US" sz="8000" b="1" dirty="0" smtClean="0"/>
                  <a:t>                                                                                 and  |(12)</a:t>
                </a:r>
                <a:r>
                  <a:rPr lang="en-US" sz="8000" b="1" baseline="-25000" dirty="0" smtClean="0"/>
                  <a:t>s=1</a:t>
                </a:r>
                <a:r>
                  <a:rPr lang="en-US" sz="8000" b="1" dirty="0" smtClean="0"/>
                  <a:t> </a:t>
                </a:r>
                <a:r>
                  <a:rPr lang="en-US" sz="8000" b="1" dirty="0"/>
                  <a:t>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8000" b="1" i="1" dirty="0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b="1" i="1" dirty="0" smtClean="0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bar>
                    <m:r>
                      <a:rPr lang="en-US" sz="8000" b="1" i="1" dirty="0" smtClean="0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8000" b="1" i="1" dirty="0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b="1" i="1" dirty="0" smtClean="0"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</m:bar>
                  </m:oMath>
                </a14:m>
                <a:r>
                  <a:rPr lang="en-US" sz="8000" b="1" dirty="0" smtClean="0"/>
                  <a:t>)</a:t>
                </a:r>
                <a:r>
                  <a:rPr lang="en-US" sz="8000" b="1" baseline="-25000" dirty="0" smtClean="0"/>
                  <a:t>s=0</a:t>
                </a:r>
                <a:r>
                  <a:rPr lang="en-US" sz="8000" b="1" dirty="0" smtClean="0"/>
                  <a:t>&gt;</a:t>
                </a:r>
              </a:p>
              <a:p>
                <a:pPr marL="0" indent="0">
                  <a:buNone/>
                </a:pPr>
                <a:endParaRPr lang="en-US" sz="8000" dirty="0" smtClean="0"/>
              </a:p>
              <a:p>
                <a:pPr marL="0" indent="0">
                  <a:buNone/>
                </a:pPr>
                <a:r>
                  <a:rPr lang="en-US" sz="8000" b="1" dirty="0" smtClean="0"/>
                  <a:t>Ex : </a:t>
                </a:r>
                <a:r>
                  <a:rPr lang="el-GR" sz="8000" b="1" dirty="0" smtClean="0">
                    <a:solidFill>
                      <a:srgbClr val="00B0F0"/>
                    </a:solidFill>
                  </a:rPr>
                  <a:t>σ</a:t>
                </a:r>
                <a:r>
                  <a:rPr lang="en-US" sz="8000" b="1" baseline="-25000" dirty="0" smtClean="0">
                    <a:solidFill>
                      <a:srgbClr val="00B0F0"/>
                    </a:solidFill>
                  </a:rPr>
                  <a:t>1</a:t>
                </a:r>
                <a:r>
                  <a:rPr lang="el-GR" sz="8000" b="1" dirty="0" smtClean="0">
                    <a:solidFill>
                      <a:srgbClr val="00B0F0"/>
                    </a:solidFill>
                  </a:rPr>
                  <a:t>σ</a:t>
                </a:r>
                <a:r>
                  <a:rPr lang="en-US" sz="8000" b="1" baseline="-25000" dirty="0" smtClean="0">
                    <a:solidFill>
                      <a:srgbClr val="00B0F0"/>
                    </a:solidFill>
                  </a:rPr>
                  <a:t>3</a:t>
                </a:r>
                <a:r>
                  <a:rPr lang="en-US" sz="8000" b="1" dirty="0" smtClean="0"/>
                  <a:t> </a:t>
                </a:r>
                <a:r>
                  <a:rPr lang="en-US" sz="8000" b="1" dirty="0"/>
                  <a:t>|(12)</a:t>
                </a:r>
                <a:r>
                  <a:rPr lang="en-US" sz="8000" b="1" baseline="-25000" dirty="0"/>
                  <a:t>s=1</a:t>
                </a:r>
                <a:r>
                  <a:rPr lang="en-US" sz="8000" b="1" dirty="0"/>
                  <a:t> </a:t>
                </a:r>
                <a:r>
                  <a:rPr lang="en-US" sz="8000" b="1" dirty="0" smtClean="0"/>
                  <a:t>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8000" b="1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bar>
                    <m:r>
                      <a:rPr lang="en-US" sz="8000" b="1" i="1" smtClean="0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8000" b="1" i="1" dirty="0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b="1" i="1" dirty="0" smtClean="0"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</m:bar>
                    <m:r>
                      <a:rPr lang="en-US" sz="80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8000" b="1" dirty="0" smtClean="0"/>
                  <a:t>)</a:t>
                </a:r>
                <a:r>
                  <a:rPr lang="en-US" sz="8000" b="1" baseline="-25000" dirty="0" smtClean="0"/>
                  <a:t>s=1</a:t>
                </a:r>
                <a:r>
                  <a:rPr lang="en-US" sz="8000" b="1" dirty="0" smtClean="0"/>
                  <a:t>&gt;</a:t>
                </a:r>
                <a:r>
                  <a:rPr lang="en-US" sz="8000" dirty="0" smtClean="0"/>
                  <a:t> =  </a:t>
                </a:r>
                <a:r>
                  <a:rPr lang="en-US" sz="8000" b="1" dirty="0" smtClean="0">
                    <a:solidFill>
                      <a:srgbClr val="00B0F0"/>
                    </a:solidFill>
                  </a:rPr>
                  <a:t>(2P</a:t>
                </a:r>
                <a:r>
                  <a:rPr lang="en-US" sz="8000" b="1" baseline="-25000" dirty="0" smtClean="0">
                    <a:solidFill>
                      <a:srgbClr val="00B0F0"/>
                    </a:solidFill>
                  </a:rPr>
                  <a:t>13</a:t>
                </a:r>
                <a:r>
                  <a:rPr lang="en-US" sz="8000" b="1" dirty="0" smtClean="0">
                    <a:solidFill>
                      <a:srgbClr val="00B0F0"/>
                    </a:solidFill>
                  </a:rPr>
                  <a:t> -1)  </a:t>
                </a:r>
                <a:r>
                  <a:rPr lang="en-US" sz="8000" dirty="0" smtClean="0"/>
                  <a:t>½ [ ↑↑↑↓ + ↑↑↓↑ - ↑↓↑↑- ↓↑↑↑ ]</a:t>
                </a:r>
              </a:p>
              <a:p>
                <a:pPr marL="0" indent="0">
                  <a:buNone/>
                </a:pPr>
                <a:r>
                  <a:rPr lang="en-US" sz="8000" dirty="0"/>
                  <a:t> </a:t>
                </a:r>
                <a:r>
                  <a:rPr lang="en-US" sz="8000" dirty="0" smtClean="0"/>
                  <a:t>                                                  </a:t>
                </a:r>
              </a:p>
              <a:p>
                <a:pPr marL="0" indent="0">
                  <a:buNone/>
                </a:pPr>
                <a:r>
                  <a:rPr lang="en-US" sz="8000" dirty="0"/>
                  <a:t> </a:t>
                </a:r>
                <a:r>
                  <a:rPr lang="en-US" sz="8000" dirty="0" smtClean="0"/>
                  <a:t>                                             = </a:t>
                </a:r>
                <a:r>
                  <a:rPr lang="en-US" sz="8000" b="1" dirty="0" smtClean="0"/>
                  <a:t>½ </a:t>
                </a:r>
                <a:r>
                  <a:rPr lang="en-US" sz="8000" dirty="0" smtClean="0"/>
                  <a:t>[ ↑↑↑↓ + 2 ↓↑↑↑ - ↑↑↓↑- ↑↓↑↑-2↑↑↓↑+↓↑↑↑]</a:t>
                </a:r>
              </a:p>
              <a:p>
                <a:pPr marL="0" indent="0">
                  <a:buNone/>
                </a:pPr>
                <a:r>
                  <a:rPr lang="en-US" sz="8000" dirty="0"/>
                  <a:t> </a:t>
                </a:r>
                <a:r>
                  <a:rPr lang="en-US" sz="8000" dirty="0" smtClean="0"/>
                  <a:t>                                            </a:t>
                </a:r>
              </a:p>
              <a:p>
                <a:pPr marL="0" indent="0">
                  <a:buNone/>
                </a:pPr>
                <a:r>
                  <a:rPr lang="en-US" sz="8000" dirty="0"/>
                  <a:t> </a:t>
                </a:r>
                <a:r>
                  <a:rPr lang="en-US" sz="8000" dirty="0" smtClean="0"/>
                  <a:t> </a:t>
                </a:r>
                <a:r>
                  <a:rPr lang="en-US" sz="8000" dirty="0" smtClean="0">
                    <a:solidFill>
                      <a:srgbClr val="00B050"/>
                    </a:solidFill>
                  </a:rPr>
                  <a:t>can be rewritten as</a:t>
                </a:r>
                <a:r>
                  <a:rPr lang="en-US" sz="8000" dirty="0" smtClean="0"/>
                  <a:t>:     = -</a:t>
                </a:r>
                <a:r>
                  <a:rPr lang="en-US" sz="8000" dirty="0"/>
                  <a:t>|(12)</a:t>
                </a:r>
                <a:r>
                  <a:rPr lang="en-US" sz="8000" baseline="-25000" dirty="0"/>
                  <a:t>s=1</a:t>
                </a:r>
                <a:r>
                  <a:rPr lang="en-US" sz="8000" dirty="0"/>
                  <a:t> 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8000" i="1" dirty="0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  <m:r>
                      <a:rPr lang="en-US" sz="8000" b="0" i="1" dirty="0" smtClean="0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8000" b="0" i="1" dirty="0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</m:oMath>
                </a14:m>
                <a:r>
                  <a:rPr lang="en-US" sz="8000" dirty="0" smtClean="0"/>
                  <a:t>)</a:t>
                </a:r>
                <a:r>
                  <a:rPr lang="en-US" sz="8000" baseline="-25000" dirty="0" smtClean="0"/>
                  <a:t>s=1</a:t>
                </a:r>
                <a:r>
                  <a:rPr lang="en-US" sz="8000" dirty="0"/>
                  <a:t>&gt; -</a:t>
                </a:r>
                <a:r>
                  <a:rPr lang="en-US" sz="8000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8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8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8000" dirty="0" smtClean="0"/>
                  <a:t>|(</a:t>
                </a:r>
                <a:r>
                  <a:rPr lang="en-US" sz="8000" dirty="0"/>
                  <a:t>12)</a:t>
                </a:r>
                <a:r>
                  <a:rPr lang="en-US" sz="8000" baseline="-25000" dirty="0"/>
                  <a:t>s=0</a:t>
                </a:r>
                <a:r>
                  <a:rPr lang="en-US" sz="8000" dirty="0"/>
                  <a:t> 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8000" i="1" dirty="0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  <m:r>
                      <a:rPr lang="en-US" sz="8000" b="0" i="1" dirty="0" smtClean="0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8000" b="0" i="1" dirty="0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</m:oMath>
                </a14:m>
                <a:r>
                  <a:rPr lang="en-US" sz="8000" dirty="0" smtClean="0"/>
                  <a:t>)</a:t>
                </a:r>
                <a:r>
                  <a:rPr lang="en-US" sz="8000" baseline="-25000" dirty="0" smtClean="0"/>
                  <a:t>s=1</a:t>
                </a:r>
                <a:r>
                  <a:rPr lang="en-US" sz="8000" dirty="0"/>
                  <a:t>&gt; </a:t>
                </a:r>
                <a:r>
                  <a:rPr lang="en-US" sz="8000" dirty="0" smtClean="0"/>
                  <a:t>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8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8000" b="0" i="1" smtClean="0">
                            <a:latin typeface="Cambria Math" panose="02040503050406030204" pitchFamily="18" charset="0"/>
                          </a:rPr>
                          <m:t>2 </m:t>
                        </m:r>
                      </m:e>
                    </m:rad>
                  </m:oMath>
                </a14:m>
                <a:r>
                  <a:rPr lang="en-US" sz="8000" dirty="0" smtClean="0"/>
                  <a:t> |12)</a:t>
                </a:r>
                <a:r>
                  <a:rPr lang="en-US" sz="8000" baseline="-25000" dirty="0" smtClean="0"/>
                  <a:t>s=1</a:t>
                </a:r>
                <a:r>
                  <a:rPr lang="en-US" sz="8000" dirty="0" smtClean="0"/>
                  <a:t> </a:t>
                </a:r>
                <a:r>
                  <a:rPr lang="en-US" sz="8000" dirty="0"/>
                  <a:t>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8000" i="1" dirty="0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  <m:r>
                      <a:rPr lang="en-US" sz="8000" b="0" i="1" dirty="0" smtClean="0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8000" b="0" i="1" dirty="0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80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</m:oMath>
                </a14:m>
                <a:r>
                  <a:rPr lang="en-US" sz="8000" dirty="0" smtClean="0"/>
                  <a:t>)</a:t>
                </a:r>
                <a:r>
                  <a:rPr lang="en-US" sz="8000" baseline="-25000" dirty="0" smtClean="0"/>
                  <a:t>s=0</a:t>
                </a:r>
                <a:r>
                  <a:rPr lang="en-US" sz="8000" dirty="0"/>
                  <a:t>&gt;</a:t>
                </a:r>
              </a:p>
              <a:p>
                <a:pPr marL="0" indent="0">
                  <a:buNone/>
                </a:pPr>
                <a:endParaRPr lang="en-US" sz="8000" dirty="0" smtClean="0"/>
              </a:p>
              <a:p>
                <a:pPr marL="0" indent="0">
                  <a:buNone/>
                </a:pPr>
                <a:r>
                  <a:rPr lang="en-US" sz="8000" dirty="0" smtClean="0"/>
                  <a:t>same kind of computation on other states .   </a:t>
                </a:r>
              </a:p>
              <a:p>
                <a:pPr marL="0" indent="0">
                  <a:buNone/>
                </a:pPr>
                <a:endParaRPr lang="en-US" sz="8000" dirty="0"/>
              </a:p>
              <a:p>
                <a:pPr marL="0" indent="0">
                  <a:buNone/>
                </a:pPr>
                <a:endParaRPr lang="en-US" sz="8000" dirty="0"/>
              </a:p>
              <a:p>
                <a:pPr marL="0" indent="0">
                  <a:buNone/>
                </a:pPr>
                <a:endParaRPr lang="en-US" sz="8000" dirty="0"/>
              </a:p>
              <a:p>
                <a:pPr marL="0" indent="0">
                  <a:buNone/>
                </a:pPr>
                <a:endParaRPr lang="en-US" sz="2000" dirty="0" smtClean="0"/>
              </a:p>
              <a:p>
                <a:pPr marL="0" indent="0">
                  <a:buNone/>
                </a:pPr>
                <a:r>
                  <a:rPr lang="en-US" sz="2000" dirty="0" smtClean="0"/>
                  <a:t> </a:t>
                </a:r>
                <a:endParaRPr lang="en-US" sz="2000" dirty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Espace réservé du text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1286363"/>
                <a:ext cx="10515600" cy="5102713"/>
              </a:xfrm>
              <a:blipFill rotWithShape="0">
                <a:blip r:embed="rId2"/>
                <a:stretch>
                  <a:fillRect l="-928" t="-27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61171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1044" y="149972"/>
            <a:ext cx="10515600" cy="45719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texte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8200" y="808194"/>
                <a:ext cx="10515600" cy="4351338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 </a:t>
                </a:r>
              </a:p>
              <a:p>
                <a:pPr marL="0" indent="0">
                  <a:buNone/>
                </a:pPr>
                <a:r>
                  <a:rPr lang="en-US" dirty="0" smtClean="0"/>
                  <a:t>finally  on the states</a:t>
                </a:r>
                <a:r>
                  <a:rPr lang="en-US" sz="3300" dirty="0" smtClean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en-US" sz="3200" dirty="0"/>
                              <m:t> |(12)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/>
                              <m:t>s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/>
                              <m:t>=1 (</m:t>
                            </m:r>
                            <m:bar>
                              <m:barPr>
                                <m:pos m:val="top"/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ba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bar>
                              <m:barPr>
                                <m:pos m:val="top"/>
                                <m:ctrlPr>
                                  <a:rPr lang="en-US" sz="3200" i="1" dirty="0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3200" i="1" dirty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ba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dirty="0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/>
                              <m:t>s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/>
                              <m:t>=1&gt;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US" sz="3200" dirty="0"/>
                              <m:t> |(12)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/>
                              <m:t>s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/>
                              <m:t>=0 (</m:t>
                            </m:r>
                            <m:bar>
                              <m:barPr>
                                <m:pos m:val="top"/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ba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bar>
                              <m:barPr>
                                <m:pos m:val="top"/>
                                <m:ctrlPr>
                                  <a:rPr lang="en-US" sz="3200" i="1" dirty="0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3200" i="1" dirty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ba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dirty="0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/>
                              <m:t>s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/>
                              <m:t>=1&gt;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US" sz="3200" dirty="0"/>
                              <m:t> |(12)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/>
                              <m:t>s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/>
                              <m:t>=1 (</m:t>
                            </m:r>
                            <m:bar>
                              <m:barPr>
                                <m:pos m:val="top"/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ba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bar>
                              <m:barPr>
                                <m:pos m:val="top"/>
                                <m:ctrlPr>
                                  <a:rPr lang="en-US" sz="3200" i="1" dirty="0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3200" i="1" dirty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ba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dirty="0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/>
                              <m:t>s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/>
                              <m:t>=0&gt;</m:t>
                            </m:r>
                          </m:e>
                        </m:eqArr>
                      </m:e>
                    </m:d>
                  </m:oMath>
                </a14:m>
                <a:endParaRPr lang="en-US" sz="3300" dirty="0" smtClean="0"/>
              </a:p>
              <a:p>
                <a:pPr marL="0" indent="0">
                  <a:buNone/>
                </a:pPr>
                <a:endParaRPr lang="en-US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latin typeface="Cambria Math" panose="02040503050406030204" pitchFamily="18" charset="0"/>
                  </a:rPr>
                  <a:t>one gets the symmetric matrix</a:t>
                </a:r>
                <a:r>
                  <a:rPr lang="en-US" sz="2400" dirty="0" smtClean="0">
                    <a:latin typeface="Cambria Math" panose="02040503050406030204" pitchFamily="18" charset="0"/>
                  </a:rPr>
                  <a:t>:  </a:t>
                </a:r>
                <a:r>
                  <a:rPr lang="en-US" sz="3800" b="1" dirty="0" smtClean="0">
                    <a:solidFill>
                      <a:srgbClr val="00B0F0"/>
                    </a:solidFill>
                    <a:latin typeface="Cambria Math" panose="02040503050406030204" pitchFamily="18" charset="0"/>
                  </a:rPr>
                  <a:t>- </a:t>
                </a:r>
                <a:r>
                  <a:rPr lang="en-US" sz="3800" b="1" dirty="0" err="1" smtClean="0">
                    <a:solidFill>
                      <a:srgbClr val="00B0F0"/>
                    </a:solidFill>
                    <a:latin typeface="Cambria Math" panose="02040503050406030204" pitchFamily="18" charset="0"/>
                  </a:rPr>
                  <a:t>H</a:t>
                </a:r>
                <a:r>
                  <a:rPr lang="en-US" sz="3800" b="1" baseline="-25000" dirty="0" err="1" smtClean="0">
                    <a:solidFill>
                      <a:srgbClr val="00B0F0"/>
                    </a:solidFill>
                    <a:latin typeface="Cambria Math" panose="02040503050406030204" pitchFamily="18" charset="0"/>
                  </a:rPr>
                  <a:t>spin</a:t>
                </a:r>
                <a:r>
                  <a:rPr lang="en-US" sz="3800" b="1" dirty="0" smtClean="0">
                    <a:solidFill>
                      <a:srgbClr val="00B0F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3800" b="1" dirty="0" smtClean="0">
                    <a:latin typeface="Cambria Math" panose="02040503050406030204" pitchFamily="18" charset="0"/>
                  </a:rPr>
                  <a:t>=</a:t>
                </a:r>
              </a:p>
              <a:p>
                <a:pPr marL="0" indent="0"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34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−(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 (−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𝑠𝑦𝑚</m:t>
                                    </m:r>
                                  </m:e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e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𝑠𝑦𝑚</m:t>
                                    </m:r>
                                  </m:e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𝑠𝑦𝑚</m:t>
                                    </m:r>
                                  </m:e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b="0" i="1" baseline="-25000" smtClean="0">
                                        <a:latin typeface="Cambria Math" panose="02040503050406030204" pitchFamily="18" charset="0"/>
                                      </a:rPr>
                                      <m:t>34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fr-FR" sz="2400" baseline="-25000" dirty="0"/>
              </a:p>
            </p:txBody>
          </p:sp>
        </mc:Choice>
        <mc:Fallback xmlns="">
          <p:sp>
            <p:nvSpPr>
              <p:cNvPr id="3" name="Espace réservé du text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808194"/>
                <a:ext cx="10515600" cy="4351338"/>
              </a:xfrm>
              <a:blipFill rotWithShape="0">
                <a:blip r:embed="rId2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50243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/>
              <a:t>in the same way: </a:t>
            </a:r>
            <a:r>
              <a:rPr lang="en-US" b="1" dirty="0" smtClean="0">
                <a:solidFill>
                  <a:srgbClr val="00B0F0"/>
                </a:solidFill>
              </a:rPr>
              <a:t>- </a:t>
            </a:r>
            <a:r>
              <a:rPr lang="en-US" b="1" dirty="0" err="1" smtClean="0">
                <a:solidFill>
                  <a:srgbClr val="00B0F0"/>
                </a:solidFill>
              </a:rPr>
              <a:t>H</a:t>
            </a:r>
            <a:r>
              <a:rPr lang="en-US" b="1" baseline="-25000" dirty="0" err="1" smtClean="0">
                <a:solidFill>
                  <a:srgbClr val="00B0F0"/>
                </a:solidFill>
              </a:rPr>
              <a:t>colour</a:t>
            </a:r>
            <a:endParaRPr lang="fr-FR" b="1" baseline="-25000" dirty="0">
              <a:solidFill>
                <a:srgbClr val="00B0F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 </a:t>
            </a:r>
            <a:r>
              <a:rPr lang="en-US" dirty="0" err="1" smtClean="0">
                <a:solidFill>
                  <a:srgbClr val="00B0F0"/>
                </a:solidFill>
              </a:rPr>
              <a:t>H</a:t>
            </a:r>
            <a:r>
              <a:rPr lang="en-US" baseline="-25000" dirty="0" err="1" smtClean="0">
                <a:solidFill>
                  <a:srgbClr val="00B0F0"/>
                </a:solidFill>
              </a:rPr>
              <a:t>colour</a:t>
            </a:r>
            <a:r>
              <a:rPr lang="en-US" dirty="0" smtClean="0">
                <a:solidFill>
                  <a:srgbClr val="00B0F0"/>
                </a:solidFill>
              </a:rPr>
              <a:t>= [C</a:t>
            </a:r>
            <a:r>
              <a:rPr lang="en-US" baseline="-25000" dirty="0" smtClean="0">
                <a:solidFill>
                  <a:srgbClr val="00B0F0"/>
                </a:solidFill>
              </a:rPr>
              <a:t>12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l-GR" dirty="0" smtClean="0">
                <a:solidFill>
                  <a:srgbClr val="00B0F0"/>
                </a:solidFill>
              </a:rPr>
              <a:t>λ</a:t>
            </a:r>
            <a:r>
              <a:rPr lang="en-US" baseline="-25000" dirty="0" smtClean="0">
                <a:solidFill>
                  <a:srgbClr val="00B0F0"/>
                </a:solidFill>
              </a:rPr>
              <a:t>1</a:t>
            </a:r>
            <a:r>
              <a:rPr lang="el-GR" dirty="0" smtClean="0">
                <a:solidFill>
                  <a:srgbClr val="00B0F0"/>
                </a:solidFill>
              </a:rPr>
              <a:t>λ</a:t>
            </a:r>
            <a:r>
              <a:rPr lang="en-US" baseline="-25000" dirty="0" smtClean="0">
                <a:solidFill>
                  <a:srgbClr val="00B0F0"/>
                </a:solidFill>
              </a:rPr>
              <a:t>2</a:t>
            </a:r>
            <a:r>
              <a:rPr lang="en-US" dirty="0" smtClean="0">
                <a:solidFill>
                  <a:srgbClr val="00B0F0"/>
                </a:solidFill>
              </a:rPr>
              <a:t> + C</a:t>
            </a:r>
            <a:r>
              <a:rPr lang="en-US" baseline="-25000" dirty="0" smtClean="0">
                <a:solidFill>
                  <a:srgbClr val="00B0F0"/>
                </a:solidFill>
              </a:rPr>
              <a:t>34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l-GR" dirty="0" smtClean="0">
                <a:solidFill>
                  <a:srgbClr val="00B0F0"/>
                </a:solidFill>
              </a:rPr>
              <a:t>λ</a:t>
            </a:r>
            <a:r>
              <a:rPr lang="en-US" baseline="-25000" dirty="0" smtClean="0">
                <a:solidFill>
                  <a:srgbClr val="00B0F0"/>
                </a:solidFill>
              </a:rPr>
              <a:t>3</a:t>
            </a:r>
            <a:r>
              <a:rPr lang="el-GR" dirty="0" smtClean="0">
                <a:solidFill>
                  <a:srgbClr val="00B0F0"/>
                </a:solidFill>
              </a:rPr>
              <a:t>λ</a:t>
            </a:r>
            <a:r>
              <a:rPr lang="en-US" baseline="-25000" dirty="0" smtClean="0">
                <a:solidFill>
                  <a:srgbClr val="00B0F0"/>
                </a:solidFill>
              </a:rPr>
              <a:t>4</a:t>
            </a:r>
            <a:r>
              <a:rPr lang="en-US" dirty="0" smtClean="0">
                <a:solidFill>
                  <a:srgbClr val="00B0F0"/>
                </a:solidFill>
              </a:rPr>
              <a:t> + C</a:t>
            </a:r>
            <a:r>
              <a:rPr lang="en-US" baseline="-25000" dirty="0" smtClean="0">
                <a:solidFill>
                  <a:srgbClr val="00B0F0"/>
                </a:solidFill>
              </a:rPr>
              <a:t>13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l-GR" dirty="0" smtClean="0">
                <a:solidFill>
                  <a:srgbClr val="00B0F0"/>
                </a:solidFill>
              </a:rPr>
              <a:t>λ</a:t>
            </a:r>
            <a:r>
              <a:rPr lang="en-US" baseline="-25000" dirty="0" smtClean="0">
                <a:solidFill>
                  <a:srgbClr val="00B0F0"/>
                </a:solidFill>
              </a:rPr>
              <a:t>1</a:t>
            </a:r>
            <a:r>
              <a:rPr lang="el-GR" dirty="0" smtClean="0">
                <a:solidFill>
                  <a:srgbClr val="00B0F0"/>
                </a:solidFill>
              </a:rPr>
              <a:t>λ</a:t>
            </a:r>
            <a:r>
              <a:rPr lang="en-US" baseline="-25000" dirty="0" smtClean="0">
                <a:solidFill>
                  <a:srgbClr val="00B0F0"/>
                </a:solidFill>
              </a:rPr>
              <a:t>3</a:t>
            </a:r>
            <a:r>
              <a:rPr lang="en-US" dirty="0" smtClean="0">
                <a:solidFill>
                  <a:srgbClr val="00B0F0"/>
                </a:solidFill>
              </a:rPr>
              <a:t> + C</a:t>
            </a:r>
            <a:r>
              <a:rPr lang="en-US" baseline="-25000" dirty="0" smtClean="0">
                <a:solidFill>
                  <a:srgbClr val="00B0F0"/>
                </a:solidFill>
              </a:rPr>
              <a:t>24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l-GR" dirty="0" smtClean="0">
                <a:solidFill>
                  <a:srgbClr val="00B0F0"/>
                </a:solidFill>
              </a:rPr>
              <a:t>λ</a:t>
            </a:r>
            <a:r>
              <a:rPr lang="en-US" baseline="-25000" dirty="0" smtClean="0">
                <a:solidFill>
                  <a:srgbClr val="00B0F0"/>
                </a:solidFill>
              </a:rPr>
              <a:t>2</a:t>
            </a:r>
            <a:r>
              <a:rPr lang="el-GR" dirty="0" smtClean="0">
                <a:solidFill>
                  <a:srgbClr val="00B0F0"/>
                </a:solidFill>
              </a:rPr>
              <a:t>λ</a:t>
            </a:r>
            <a:r>
              <a:rPr lang="en-US" baseline="-25000" dirty="0" smtClean="0">
                <a:solidFill>
                  <a:srgbClr val="00B0F0"/>
                </a:solidFill>
              </a:rPr>
              <a:t>4</a:t>
            </a:r>
            <a:r>
              <a:rPr lang="en-US" dirty="0" smtClean="0">
                <a:solidFill>
                  <a:srgbClr val="00B0F0"/>
                </a:solidFill>
              </a:rPr>
              <a:t> +C</a:t>
            </a:r>
            <a:r>
              <a:rPr lang="en-US" baseline="-25000" dirty="0" smtClean="0">
                <a:solidFill>
                  <a:srgbClr val="00B0F0"/>
                </a:solidFill>
              </a:rPr>
              <a:t>14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l-GR" dirty="0" smtClean="0">
                <a:solidFill>
                  <a:srgbClr val="00B0F0"/>
                </a:solidFill>
              </a:rPr>
              <a:t>λ</a:t>
            </a:r>
            <a:r>
              <a:rPr lang="en-US" baseline="-25000" dirty="0" smtClean="0">
                <a:solidFill>
                  <a:srgbClr val="00B0F0"/>
                </a:solidFill>
              </a:rPr>
              <a:t>1</a:t>
            </a:r>
            <a:r>
              <a:rPr lang="el-GR" dirty="0" smtClean="0">
                <a:solidFill>
                  <a:srgbClr val="00B0F0"/>
                </a:solidFill>
              </a:rPr>
              <a:t>λ</a:t>
            </a:r>
            <a:r>
              <a:rPr lang="en-US" baseline="-25000" dirty="0" smtClean="0">
                <a:solidFill>
                  <a:srgbClr val="00B0F0"/>
                </a:solidFill>
              </a:rPr>
              <a:t>4</a:t>
            </a:r>
            <a:r>
              <a:rPr lang="en-US" dirty="0" smtClean="0">
                <a:solidFill>
                  <a:srgbClr val="00B0F0"/>
                </a:solidFill>
              </a:rPr>
              <a:t> + C</a:t>
            </a:r>
            <a:r>
              <a:rPr lang="en-US" baseline="-25000" dirty="0" smtClean="0">
                <a:solidFill>
                  <a:srgbClr val="00B0F0"/>
                </a:solidFill>
              </a:rPr>
              <a:t>13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l-GR" dirty="0" smtClean="0">
                <a:solidFill>
                  <a:srgbClr val="00B0F0"/>
                </a:solidFill>
              </a:rPr>
              <a:t>λ</a:t>
            </a:r>
            <a:r>
              <a:rPr lang="en-US" baseline="-25000" dirty="0" smtClean="0">
                <a:solidFill>
                  <a:srgbClr val="00B0F0"/>
                </a:solidFill>
              </a:rPr>
              <a:t>1</a:t>
            </a:r>
            <a:r>
              <a:rPr lang="el-GR" dirty="0" smtClean="0">
                <a:solidFill>
                  <a:srgbClr val="00B0F0"/>
                </a:solidFill>
              </a:rPr>
              <a:t>λ</a:t>
            </a:r>
            <a:r>
              <a:rPr lang="en-US" baseline="-25000" dirty="0" smtClean="0">
                <a:solidFill>
                  <a:srgbClr val="00B0F0"/>
                </a:solidFill>
              </a:rPr>
              <a:t>3</a:t>
            </a:r>
            <a:r>
              <a:rPr lang="en-US" dirty="0" smtClean="0">
                <a:solidFill>
                  <a:srgbClr val="00B0F0"/>
                </a:solidFill>
              </a:rPr>
              <a:t>]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 smtClean="0"/>
              <a:t>with:        </a:t>
            </a:r>
            <a:r>
              <a:rPr lang="el-GR" b="1" dirty="0" smtClean="0">
                <a:solidFill>
                  <a:srgbClr val="FF0000"/>
                </a:solidFill>
              </a:rPr>
              <a:t>λ</a:t>
            </a:r>
            <a:r>
              <a:rPr lang="en-US" b="1" baseline="-25000" dirty="0" err="1">
                <a:solidFill>
                  <a:srgbClr val="FF0000"/>
                </a:solidFill>
              </a:rPr>
              <a:t>i</a:t>
            </a:r>
            <a:r>
              <a:rPr lang="el-GR" b="1" dirty="0">
                <a:solidFill>
                  <a:srgbClr val="FF0000"/>
                </a:solidFill>
              </a:rPr>
              <a:t>λ</a:t>
            </a:r>
            <a:r>
              <a:rPr lang="en-US" b="1" baseline="-25000" dirty="0">
                <a:solidFill>
                  <a:srgbClr val="FF0000"/>
                </a:solidFill>
              </a:rPr>
              <a:t>j</a:t>
            </a:r>
            <a:r>
              <a:rPr lang="en-US" b="1" dirty="0">
                <a:solidFill>
                  <a:srgbClr val="FF0000"/>
                </a:solidFill>
              </a:rPr>
              <a:t> =  ½ [(</a:t>
            </a:r>
            <a:r>
              <a:rPr lang="el-GR" b="1" dirty="0">
                <a:solidFill>
                  <a:srgbClr val="FF0000"/>
                </a:solidFill>
              </a:rPr>
              <a:t>λ</a:t>
            </a:r>
            <a:r>
              <a:rPr lang="en-US" b="1" baseline="-25000" dirty="0" err="1">
                <a:solidFill>
                  <a:srgbClr val="FF0000"/>
                </a:solidFill>
              </a:rPr>
              <a:t>i</a:t>
            </a:r>
            <a:r>
              <a:rPr lang="en-US" b="1" dirty="0">
                <a:solidFill>
                  <a:srgbClr val="FF0000"/>
                </a:solidFill>
              </a:rPr>
              <a:t> + </a:t>
            </a:r>
            <a:r>
              <a:rPr lang="el-GR" b="1" dirty="0">
                <a:solidFill>
                  <a:srgbClr val="FF0000"/>
                </a:solidFill>
              </a:rPr>
              <a:t>λ</a:t>
            </a:r>
            <a:r>
              <a:rPr lang="en-US" b="1" baseline="-25000" dirty="0">
                <a:solidFill>
                  <a:srgbClr val="FF0000"/>
                </a:solidFill>
              </a:rPr>
              <a:t>j</a:t>
            </a:r>
            <a:r>
              <a:rPr lang="en-US" b="1" dirty="0">
                <a:solidFill>
                  <a:srgbClr val="FF0000"/>
                </a:solidFill>
              </a:rPr>
              <a:t>)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 - </a:t>
            </a:r>
            <a:r>
              <a:rPr lang="el-GR" b="1" dirty="0">
                <a:solidFill>
                  <a:srgbClr val="FF0000"/>
                </a:solidFill>
              </a:rPr>
              <a:t>λ</a:t>
            </a:r>
            <a:r>
              <a:rPr lang="en-US" b="1" baseline="-25000" dirty="0">
                <a:solidFill>
                  <a:srgbClr val="FF0000"/>
                </a:solidFill>
              </a:rPr>
              <a:t>i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 - </a:t>
            </a:r>
            <a:r>
              <a:rPr lang="el-GR" b="1" dirty="0">
                <a:solidFill>
                  <a:srgbClr val="FF0000"/>
                </a:solidFill>
              </a:rPr>
              <a:t>λ</a:t>
            </a:r>
            <a:r>
              <a:rPr lang="en-US" b="1" baseline="-25000" dirty="0">
                <a:solidFill>
                  <a:srgbClr val="FF0000"/>
                </a:solidFill>
              </a:rPr>
              <a:t>j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]</a:t>
            </a:r>
          </a:p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nd using the Casimir values: C(3)= 16/3, C(6)= 40/3, C(8)= 12 </a:t>
            </a:r>
          </a:p>
          <a:p>
            <a:pPr marL="0" indent="0">
              <a:buNone/>
            </a:pPr>
            <a:r>
              <a:rPr lang="en-US" dirty="0" smtClean="0"/>
              <a:t>and C(1)= 0, one gets the values:     </a:t>
            </a:r>
            <a:r>
              <a:rPr lang="el-GR" dirty="0" smtClean="0"/>
              <a:t>λ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l-GR" dirty="0" smtClean="0"/>
              <a:t>λ</a:t>
            </a:r>
            <a:r>
              <a:rPr lang="en-US" dirty="0" smtClean="0"/>
              <a:t>j    =4/3   if   ( </a:t>
            </a:r>
            <a:r>
              <a:rPr lang="el-GR" dirty="0" smtClean="0"/>
              <a:t>λ</a:t>
            </a:r>
            <a:r>
              <a:rPr lang="en-US" baseline="-25000" dirty="0" err="1" smtClean="0"/>
              <a:t>i</a:t>
            </a:r>
            <a:r>
              <a:rPr lang="en-US" dirty="0" smtClean="0"/>
              <a:t>+</a:t>
            </a:r>
            <a:r>
              <a:rPr lang="el-GR" dirty="0" smtClean="0"/>
              <a:t>λ</a:t>
            </a:r>
            <a:r>
              <a:rPr lang="en-US" baseline="-25000" dirty="0" smtClean="0"/>
              <a:t>j</a:t>
            </a:r>
            <a:r>
              <a:rPr lang="en-US" dirty="0" smtClean="0"/>
              <a:t>) = </a:t>
            </a:r>
            <a:r>
              <a:rPr lang="en-US" dirty="0" err="1" smtClean="0"/>
              <a:t>repres</a:t>
            </a:r>
            <a:r>
              <a:rPr lang="en-US" dirty="0" smtClean="0"/>
              <a:t>. </a:t>
            </a:r>
            <a:r>
              <a:rPr lang="en-US" b="1" dirty="0" smtClean="0"/>
              <a:t>6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= -8/3                                  </a:t>
            </a:r>
            <a:r>
              <a:rPr lang="en-US" b="1" dirty="0" smtClean="0"/>
              <a:t>3</a:t>
            </a:r>
            <a:endParaRPr lang="en-US" b="1" dirty="0"/>
          </a:p>
          <a:p>
            <a:pPr marL="0" indent="0">
              <a:buNone/>
            </a:pPr>
            <a:r>
              <a:rPr lang="en-US" dirty="0" smtClean="0"/>
              <a:t>                                                                           = 2/3                                   </a:t>
            </a:r>
            <a:r>
              <a:rPr lang="en-US" b="1" dirty="0" smtClean="0"/>
              <a:t>8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                                                                     </a:t>
            </a:r>
            <a:r>
              <a:rPr lang="en-US" dirty="0" smtClean="0"/>
              <a:t>=-16/3                                 </a:t>
            </a:r>
            <a:r>
              <a:rPr lang="en-US" b="1" dirty="0" smtClean="0"/>
              <a:t>1</a:t>
            </a:r>
            <a:endParaRPr lang="en-US" b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86035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                       The </a:t>
            </a:r>
            <a:r>
              <a:rPr lang="en-US" b="1" i="1" dirty="0" err="1" smtClean="0"/>
              <a:t>Eightfoldway</a:t>
            </a:r>
            <a:r>
              <a:rPr lang="en-US" b="1" i="1" dirty="0" smtClean="0"/>
              <a:t> </a:t>
            </a:r>
            <a:endParaRPr lang="fr-FR" b="1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825624"/>
            <a:ext cx="11353801" cy="592705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Baryon </a:t>
            </a:r>
            <a:r>
              <a:rPr lang="en-US" dirty="0"/>
              <a:t>O</a:t>
            </a:r>
            <a:r>
              <a:rPr lang="en-US" dirty="0" smtClean="0"/>
              <a:t>ctet &amp; </a:t>
            </a:r>
            <a:r>
              <a:rPr lang="en-US" dirty="0" err="1"/>
              <a:t>D</a:t>
            </a:r>
            <a:r>
              <a:rPr lang="en-US" dirty="0" err="1" smtClean="0"/>
              <a:t>ecuplet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fr-FR" dirty="0"/>
          </a:p>
        </p:txBody>
      </p:sp>
      <p:pic>
        <p:nvPicPr>
          <p:cNvPr id="1026" name="Picture 2" descr="https://upload.wikimedia.org/wikipedia/commons/e/ec/Baryon_decuple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t="634" r="1204" b="5101"/>
          <a:stretch/>
        </p:blipFill>
        <p:spPr bwMode="auto">
          <a:xfrm>
            <a:off x="5342356" y="2005263"/>
            <a:ext cx="6785476" cy="473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4/4b/Baryon_octe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-1825" r="13425" b="15665"/>
          <a:stretch/>
        </p:blipFill>
        <p:spPr bwMode="auto">
          <a:xfrm>
            <a:off x="401053" y="2807368"/>
            <a:ext cx="4042609" cy="317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51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5555" y="-1450362"/>
            <a:ext cx="6858000" cy="975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8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 smtClean="0"/>
              <a:t>    </a:t>
            </a:r>
            <a:r>
              <a:rPr lang="en-US" sz="3600" b="1" i="1" dirty="0" smtClean="0">
                <a:solidFill>
                  <a:srgbClr val="C00000"/>
                </a:solidFill>
              </a:rPr>
              <a:t>Performing </a:t>
            </a:r>
            <a:r>
              <a:rPr lang="en-US" sz="3600" b="1" i="1" dirty="0" err="1" smtClean="0">
                <a:solidFill>
                  <a:srgbClr val="C00000"/>
                </a:solidFill>
              </a:rPr>
              <a:t>tensorial</a:t>
            </a:r>
            <a:r>
              <a:rPr lang="en-US" sz="3600" b="1" i="1" dirty="0" smtClean="0">
                <a:solidFill>
                  <a:srgbClr val="C00000"/>
                </a:solidFill>
              </a:rPr>
              <a:t> product of </a:t>
            </a:r>
            <a:r>
              <a:rPr lang="en-US" sz="3600" b="1" i="1" dirty="0" err="1" smtClean="0">
                <a:solidFill>
                  <a:srgbClr val="C00000"/>
                </a:solidFill>
              </a:rPr>
              <a:t>H</a:t>
            </a:r>
            <a:r>
              <a:rPr lang="en-US" sz="3600" b="1" i="1" baseline="-25000" dirty="0" err="1" smtClean="0">
                <a:solidFill>
                  <a:srgbClr val="C00000"/>
                </a:solidFill>
              </a:rPr>
              <a:t>spin</a:t>
            </a:r>
            <a:r>
              <a:rPr lang="en-US" sz="3600" b="1" i="1" dirty="0" smtClean="0">
                <a:solidFill>
                  <a:srgbClr val="C00000"/>
                </a:solidFill>
              </a:rPr>
              <a:t> and </a:t>
            </a:r>
            <a:r>
              <a:rPr lang="en-US" sz="3600" b="1" i="1" dirty="0" err="1" smtClean="0">
                <a:solidFill>
                  <a:srgbClr val="C00000"/>
                </a:solidFill>
              </a:rPr>
              <a:t>H</a:t>
            </a:r>
            <a:r>
              <a:rPr lang="en-US" sz="3600" b="1" i="1" baseline="-25000" dirty="0" err="1" smtClean="0">
                <a:solidFill>
                  <a:srgbClr val="C00000"/>
                </a:solidFill>
              </a:rPr>
              <a:t>colour</a:t>
            </a:r>
            <a:endParaRPr lang="fr-FR" sz="3600" b="1" i="1" baseline="-250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tex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We have six states: |(</a:t>
                </a:r>
                <a:r>
                  <a:rPr lang="en-US" dirty="0" err="1" smtClean="0"/>
                  <a:t>ǫǫ</a:t>
                </a:r>
                <a:r>
                  <a:rPr lang="en-US" dirty="0" smtClean="0"/>
                  <a:t>)(</a:t>
                </a:r>
                <a:r>
                  <a:rPr lang="en-US" dirty="0" err="1" smtClean="0"/>
                  <a:t>ǭǭ</a:t>
                </a:r>
                <a:r>
                  <a:rPr lang="en-US" dirty="0" smtClean="0"/>
                  <a:t>)&gt; and therefore –</a:t>
                </a:r>
                <a:r>
                  <a:rPr lang="en-US" dirty="0" err="1" smtClean="0"/>
                  <a:t>Hcm</a:t>
                </a:r>
                <a:r>
                  <a:rPr lang="en-US" dirty="0" smtClean="0"/>
                  <a:t> is a 6x6 matrix acting on:</a:t>
                </a:r>
              </a:p>
              <a:p>
                <a:endParaRPr lang="en-US" sz="2400" dirty="0" smtClean="0"/>
              </a:p>
              <a:p>
                <a:r>
                  <a:rPr lang="en-US" sz="2400" dirty="0" smtClean="0"/>
                  <a:t>Φ</a:t>
                </a:r>
                <a:r>
                  <a:rPr lang="en-US" sz="2400" baseline="-25000" dirty="0" smtClean="0"/>
                  <a:t>1</a:t>
                </a:r>
                <a:r>
                  <a:rPr lang="en-US" sz="2400" dirty="0" smtClean="0"/>
                  <a:t>= |(12)</a:t>
                </a:r>
                <a:r>
                  <a:rPr lang="en-US" sz="2400" baseline="30000" dirty="0" smtClean="0"/>
                  <a:t>6</a:t>
                </a:r>
                <a:r>
                  <a:rPr lang="en-US" sz="2400" baseline="-25000" dirty="0" smtClean="0"/>
                  <a:t>s=1</a:t>
                </a:r>
                <a:r>
                  <a:rPr lang="en-US" sz="2400" dirty="0" smtClean="0"/>
                  <a:t>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b="0" i="1" baseline="30000" smtClean="0">
                        <a:latin typeface="Cambria Math" panose="02040503050406030204" pitchFamily="18" charset="0"/>
                      </a:rPr>
                      <m:t>6</m:t>
                    </m:r>
                    <m:r>
                      <m:rPr>
                        <m:sty m:val="p"/>
                      </m:rPr>
                      <a:rPr lang="en-US" sz="2400" b="0" i="0" baseline="30000" smtClean="0">
                        <a:latin typeface="Cambria Math" panose="02040503050406030204" pitchFamily="18" charset="0"/>
                      </a:rPr>
                      <m:t>bar</m:t>
                    </m:r>
                  </m:oMath>
                </a14:m>
                <a:r>
                  <a:rPr lang="en-US" sz="2400" baseline="-25000" dirty="0" smtClean="0"/>
                  <a:t>s=1</a:t>
                </a:r>
                <a:r>
                  <a:rPr lang="en-US" sz="2400" dirty="0" smtClean="0"/>
                  <a:t>&gt;;    Φ</a:t>
                </a:r>
                <a:r>
                  <a:rPr lang="en-US" sz="2400" baseline="-25000" dirty="0" smtClean="0"/>
                  <a:t>2</a:t>
                </a:r>
                <a:r>
                  <a:rPr lang="en-US" sz="2400" dirty="0" smtClean="0"/>
                  <a:t>= </a:t>
                </a:r>
                <a:r>
                  <a:rPr lang="en-US" sz="2400" dirty="0"/>
                  <a:t>|(</a:t>
                </a:r>
                <a:r>
                  <a:rPr lang="en-US" sz="2400" dirty="0" smtClean="0"/>
                  <a:t>12)</a:t>
                </a:r>
                <a:r>
                  <a:rPr lang="en-US" sz="2400" baseline="30000" dirty="0" smtClean="0"/>
                  <a:t>3bar</a:t>
                </a:r>
                <a:r>
                  <a:rPr lang="en-US" sz="2400" baseline="-25000" dirty="0" smtClean="0"/>
                  <a:t>s=1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b="0" i="1" baseline="3000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400" baseline="-25000" dirty="0"/>
                  <a:t>s=1</a:t>
                </a:r>
                <a:r>
                  <a:rPr lang="en-US" sz="2400" dirty="0" smtClean="0"/>
                  <a:t>&gt;;  Φ</a:t>
                </a:r>
                <a:r>
                  <a:rPr lang="en-US" sz="2400" baseline="-25000" dirty="0" smtClean="0"/>
                  <a:t>3</a:t>
                </a:r>
                <a:r>
                  <a:rPr lang="en-US" sz="2400" dirty="0" smtClean="0"/>
                  <a:t>= </a:t>
                </a:r>
                <a:r>
                  <a:rPr lang="en-US" sz="2400" dirty="0"/>
                  <a:t>|(</a:t>
                </a:r>
                <a:r>
                  <a:rPr lang="en-US" sz="2400" dirty="0" smtClean="0"/>
                  <a:t>12)</a:t>
                </a:r>
                <a:r>
                  <a:rPr lang="en-US" sz="2400" baseline="30000" dirty="0" smtClean="0"/>
                  <a:t>6</a:t>
                </a:r>
                <a:r>
                  <a:rPr lang="en-US" sz="2400" baseline="-25000" dirty="0" smtClean="0"/>
                  <a:t>s=0</a:t>
                </a:r>
                <a:r>
                  <a:rPr lang="en-US" sz="2400" dirty="0" smtClean="0"/>
                  <a:t>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i="1" baseline="30000">
                        <a:latin typeface="Cambria Math" panose="02040503050406030204" pitchFamily="18" charset="0"/>
                      </a:rPr>
                      <m:t>6</m:t>
                    </m:r>
                    <m:r>
                      <m:rPr>
                        <m:sty m:val="p"/>
                      </m:rPr>
                      <a:rPr lang="en-US" sz="2400" baseline="30000">
                        <a:latin typeface="Cambria Math" panose="02040503050406030204" pitchFamily="18" charset="0"/>
                      </a:rPr>
                      <m:t>bar</m:t>
                    </m:r>
                  </m:oMath>
                </a14:m>
                <a:r>
                  <a:rPr lang="en-US" sz="2400" baseline="-25000" dirty="0"/>
                  <a:t>s=1</a:t>
                </a:r>
                <a:r>
                  <a:rPr lang="en-US" sz="2400" dirty="0" smtClean="0"/>
                  <a:t>&gt;</a:t>
                </a:r>
              </a:p>
              <a:p>
                <a:r>
                  <a:rPr lang="en-US" sz="2400" dirty="0" smtClean="0"/>
                  <a:t>Φ</a:t>
                </a:r>
                <a:r>
                  <a:rPr lang="en-US" sz="2400" baseline="-25000" dirty="0" smtClean="0"/>
                  <a:t>4</a:t>
                </a:r>
                <a:r>
                  <a:rPr lang="en-US" sz="2400" dirty="0" smtClean="0"/>
                  <a:t>= </a:t>
                </a:r>
                <a:r>
                  <a:rPr lang="en-US" sz="2400" dirty="0"/>
                  <a:t>|(</a:t>
                </a:r>
                <a:r>
                  <a:rPr lang="en-US" sz="2400" dirty="0" smtClean="0"/>
                  <a:t>12)</a:t>
                </a:r>
                <a:r>
                  <a:rPr lang="en-US" sz="2400" baseline="30000" dirty="0" smtClean="0"/>
                  <a:t>3bar</a:t>
                </a:r>
                <a:r>
                  <a:rPr lang="en-US" sz="2400" baseline="-25000" dirty="0" smtClean="0"/>
                  <a:t>s=0</a:t>
                </a:r>
                <a:r>
                  <a:rPr lang="en-US" sz="2400" dirty="0" smtClean="0"/>
                  <a:t>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b="0" i="1" baseline="3000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400" baseline="-25000" dirty="0"/>
                  <a:t>s=1</a:t>
                </a:r>
                <a:r>
                  <a:rPr lang="en-US" sz="2400" dirty="0" smtClean="0"/>
                  <a:t>&gt;;    Φ</a:t>
                </a:r>
                <a:r>
                  <a:rPr lang="en-US" sz="2400" baseline="-25000" dirty="0" smtClean="0"/>
                  <a:t>5</a:t>
                </a:r>
                <a:r>
                  <a:rPr lang="en-US" sz="2400" dirty="0" smtClean="0"/>
                  <a:t>= </a:t>
                </a:r>
                <a:r>
                  <a:rPr lang="en-US" sz="2400" dirty="0"/>
                  <a:t>|(12)</a:t>
                </a:r>
                <a:r>
                  <a:rPr lang="en-US" sz="2400" baseline="30000" dirty="0"/>
                  <a:t>6</a:t>
                </a:r>
                <a:r>
                  <a:rPr lang="en-US" sz="2400" baseline="-25000" dirty="0"/>
                  <a:t>s=1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i="1" baseline="30000">
                        <a:latin typeface="Cambria Math" panose="02040503050406030204" pitchFamily="18" charset="0"/>
                      </a:rPr>
                      <m:t>6</m:t>
                    </m:r>
                    <m:r>
                      <m:rPr>
                        <m:sty m:val="p"/>
                      </m:rPr>
                      <a:rPr lang="en-US" sz="2400" baseline="30000">
                        <a:latin typeface="Cambria Math" panose="02040503050406030204" pitchFamily="18" charset="0"/>
                      </a:rPr>
                      <m:t>bar</m:t>
                    </m:r>
                  </m:oMath>
                </a14:m>
                <a:r>
                  <a:rPr lang="en-US" sz="2400" baseline="-25000" dirty="0"/>
                  <a:t>s=</a:t>
                </a:r>
                <a:r>
                  <a:rPr lang="en-US" sz="2400" baseline="-25000" dirty="0" smtClean="0"/>
                  <a:t>0</a:t>
                </a:r>
                <a:r>
                  <a:rPr lang="en-US" sz="2400" dirty="0" smtClean="0"/>
                  <a:t>&gt;;  Φ</a:t>
                </a:r>
                <a:r>
                  <a:rPr lang="en-US" sz="2400" baseline="-25000" dirty="0" smtClean="0"/>
                  <a:t>6</a:t>
                </a:r>
                <a:r>
                  <a:rPr lang="en-US" sz="2400" dirty="0" smtClean="0"/>
                  <a:t>= </a:t>
                </a:r>
                <a:r>
                  <a:rPr lang="en-US" sz="2400" dirty="0"/>
                  <a:t>|(</a:t>
                </a:r>
                <a:r>
                  <a:rPr lang="en-US" sz="2400" dirty="0" smtClean="0"/>
                  <a:t>12)</a:t>
                </a:r>
                <a:r>
                  <a:rPr lang="en-US" sz="2400" baseline="30000" dirty="0" smtClean="0"/>
                  <a:t>3bar</a:t>
                </a:r>
                <a:r>
                  <a:rPr lang="en-US" sz="2400" baseline="-25000" dirty="0" smtClean="0"/>
                  <a:t>s=1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b="0" i="1" baseline="3000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400" baseline="-25000" dirty="0"/>
                  <a:t>s=</a:t>
                </a:r>
                <a:r>
                  <a:rPr lang="en-US" sz="2400" baseline="-25000" dirty="0" smtClean="0"/>
                  <a:t>0</a:t>
                </a:r>
                <a:r>
                  <a:rPr lang="en-US" sz="2400" dirty="0" smtClean="0"/>
                  <a:t>&gt;</a:t>
                </a:r>
              </a:p>
              <a:p>
                <a:endParaRPr lang="en-US" sz="2400" dirty="0"/>
              </a:p>
              <a:p>
                <a:pPr marL="0" indent="0">
                  <a:buNone/>
                </a:pPr>
                <a:r>
                  <a:rPr lang="en-US" sz="2400" b="1" dirty="0" smtClean="0">
                    <a:solidFill>
                      <a:srgbClr val="C00000"/>
                    </a:solidFill>
                  </a:rPr>
                  <a:t>Rule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: If the action of </a:t>
                </a:r>
                <a:r>
                  <a:rPr lang="el-GR" sz="2400" dirty="0" smtClean="0">
                    <a:solidFill>
                      <a:srgbClr val="C00000"/>
                    </a:solidFill>
                  </a:rPr>
                  <a:t>σ</a:t>
                </a:r>
                <a:r>
                  <a:rPr lang="en-US" sz="2400" baseline="-25000" dirty="0" err="1" smtClean="0">
                    <a:solidFill>
                      <a:srgbClr val="C00000"/>
                    </a:solidFill>
                  </a:rPr>
                  <a:t>i</a:t>
                </a:r>
                <a:r>
                  <a:rPr lang="el-GR" sz="2400" dirty="0" smtClean="0">
                    <a:solidFill>
                      <a:srgbClr val="C00000"/>
                    </a:solidFill>
                  </a:rPr>
                  <a:t>σ</a:t>
                </a:r>
                <a:r>
                  <a:rPr lang="en-US" sz="2400" baseline="-25000" dirty="0" smtClean="0">
                    <a:solidFill>
                      <a:srgbClr val="C00000"/>
                    </a:solidFill>
                  </a:rPr>
                  <a:t>j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  on the state </a:t>
                </a:r>
                <a:r>
                  <a:rPr lang="el-GR" sz="2400" dirty="0">
                    <a:solidFill>
                      <a:srgbClr val="C00000"/>
                    </a:solidFill>
                  </a:rPr>
                  <a:t>Φ</a:t>
                </a:r>
                <a:r>
                  <a:rPr lang="en-US" sz="2400" baseline="-25000" dirty="0">
                    <a:solidFill>
                      <a:srgbClr val="C00000"/>
                    </a:solidFill>
                  </a:rPr>
                  <a:t>k</a:t>
                </a:r>
                <a:r>
                  <a:rPr lang="en-US" sz="2400" baseline="-250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provides (</a:t>
                </a:r>
                <a:r>
                  <a:rPr lang="el-GR" sz="2400" dirty="0" smtClean="0">
                    <a:solidFill>
                      <a:srgbClr val="C00000"/>
                    </a:solidFill>
                  </a:rPr>
                  <a:t>α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C00000"/>
                    </a:solidFill>
                  </a:rPr>
                  <a:t>C</a:t>
                </a:r>
                <a:r>
                  <a:rPr lang="en-US" sz="2400" baseline="-25000" dirty="0" err="1" smtClean="0">
                    <a:solidFill>
                      <a:srgbClr val="C00000"/>
                    </a:solidFill>
                  </a:rPr>
                  <a:t>ij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) and the action of </a:t>
                </a:r>
                <a:r>
                  <a:rPr lang="el-GR" sz="2400" dirty="0" smtClean="0">
                    <a:solidFill>
                      <a:srgbClr val="C00000"/>
                    </a:solidFill>
                  </a:rPr>
                  <a:t>λ</a:t>
                </a:r>
                <a:r>
                  <a:rPr lang="en-US" sz="2400" baseline="-25000" dirty="0" err="1" smtClean="0">
                    <a:solidFill>
                      <a:srgbClr val="C00000"/>
                    </a:solidFill>
                  </a:rPr>
                  <a:t>i</a:t>
                </a:r>
                <a:r>
                  <a:rPr lang="el-GR" sz="2400" dirty="0" smtClean="0">
                    <a:solidFill>
                      <a:srgbClr val="C00000"/>
                    </a:solidFill>
                  </a:rPr>
                  <a:t>λ</a:t>
                </a:r>
                <a:r>
                  <a:rPr lang="en-US" sz="2400" baseline="-25000" dirty="0" smtClean="0">
                    <a:solidFill>
                      <a:srgbClr val="C00000"/>
                    </a:solidFill>
                  </a:rPr>
                  <a:t>j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 in the (</a:t>
                </a:r>
                <a:r>
                  <a:rPr lang="el-GR" sz="2400" dirty="0" smtClean="0">
                    <a:solidFill>
                      <a:srgbClr val="C00000"/>
                    </a:solidFill>
                  </a:rPr>
                  <a:t>β</a:t>
                </a:r>
                <a:r>
                  <a:rPr lang="en-US" sz="2400" dirty="0" err="1" smtClean="0">
                    <a:solidFill>
                      <a:srgbClr val="C00000"/>
                    </a:solidFill>
                  </a:rPr>
                  <a:t>C</a:t>
                </a:r>
                <a:r>
                  <a:rPr lang="en-US" sz="2400" baseline="-25000" dirty="0" err="1" smtClean="0">
                    <a:solidFill>
                      <a:srgbClr val="C00000"/>
                    </a:solidFill>
                  </a:rPr>
                  <a:t>ij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), then the </a:t>
                </a:r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rgbClr val="C00000"/>
                    </a:solidFill>
                  </a:rPr>
                  <a:t>action of the total </a:t>
                </a:r>
                <a:r>
                  <a:rPr lang="en-US" sz="2400" dirty="0" err="1" smtClean="0">
                    <a:solidFill>
                      <a:srgbClr val="C00000"/>
                    </a:solidFill>
                  </a:rPr>
                  <a:t>Hcm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 on </a:t>
                </a:r>
                <a:r>
                  <a:rPr lang="el-GR" sz="2400" dirty="0">
                    <a:solidFill>
                      <a:srgbClr val="C00000"/>
                    </a:solidFill>
                  </a:rPr>
                  <a:t>Φ</a:t>
                </a:r>
                <a:r>
                  <a:rPr lang="en-US" sz="2400" baseline="-25000" dirty="0" smtClean="0">
                    <a:solidFill>
                      <a:srgbClr val="C00000"/>
                    </a:solidFill>
                  </a:rPr>
                  <a:t>k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 will be: (</a:t>
                </a:r>
                <a:r>
                  <a:rPr lang="el-GR" sz="2400" dirty="0" smtClean="0">
                    <a:solidFill>
                      <a:srgbClr val="C00000"/>
                    </a:solidFill>
                  </a:rPr>
                  <a:t>αβ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C00000"/>
                    </a:solidFill>
                  </a:rPr>
                  <a:t>C</a:t>
                </a:r>
                <a:r>
                  <a:rPr lang="en-US" sz="2400" baseline="-25000" dirty="0" err="1" smtClean="0">
                    <a:solidFill>
                      <a:srgbClr val="C00000"/>
                    </a:solidFill>
                  </a:rPr>
                  <a:t>ij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).  </a:t>
                </a:r>
              </a:p>
              <a:p>
                <a:pPr marL="0" indent="0">
                  <a:buNone/>
                </a:pPr>
                <a:endParaRPr lang="en-US" sz="2400" baseline="-25000" dirty="0"/>
              </a:p>
              <a:p>
                <a:pPr marL="0" indent="0">
                  <a:buNone/>
                </a:pPr>
                <a:r>
                  <a:rPr lang="en-US" sz="2400" dirty="0" smtClean="0"/>
                  <a:t>Ex:  -</a:t>
                </a:r>
                <a:r>
                  <a:rPr lang="en-US" sz="2400" dirty="0" err="1" smtClean="0">
                    <a:solidFill>
                      <a:srgbClr val="00B050"/>
                    </a:solidFill>
                  </a:rPr>
                  <a:t>H</a:t>
                </a:r>
                <a:r>
                  <a:rPr lang="en-US" sz="2400" baseline="-25000" dirty="0" err="1" smtClean="0">
                    <a:solidFill>
                      <a:srgbClr val="00B050"/>
                    </a:solidFill>
                  </a:rPr>
                  <a:t>spin</a:t>
                </a:r>
                <a:r>
                  <a:rPr lang="en-US" sz="2400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 smtClean="0"/>
                  <a:t>|(12)</a:t>
                </a:r>
                <a:r>
                  <a:rPr lang="en-US" sz="2400" baseline="-25000" dirty="0" smtClean="0"/>
                  <a:t>s=1</a:t>
                </a:r>
                <a:r>
                  <a:rPr lang="en-US" sz="2400" dirty="0" smtClean="0"/>
                  <a:t>(34)</a:t>
                </a:r>
                <a:r>
                  <a:rPr lang="en-US" sz="2400" baseline="-25000" dirty="0" smtClean="0"/>
                  <a:t>s=1</a:t>
                </a:r>
                <a:r>
                  <a:rPr lang="en-US" sz="2400" dirty="0" smtClean="0"/>
                  <a:t>&gt; = [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+</a:t>
                </a:r>
                <a:r>
                  <a:rPr lang="en-US" sz="2400" dirty="0" smtClean="0"/>
                  <a:t>(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34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13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14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24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23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]</m:t>
                    </m:r>
                    <m:r>
                      <m:rPr>
                        <m:nor/>
                      </m:rPr>
                      <a:rPr lang="en-US" sz="2400" dirty="0"/>
                      <m:t>|(12)</m:t>
                    </m:r>
                    <m:r>
                      <m:rPr>
                        <m:nor/>
                      </m:rPr>
                      <a:rPr lang="en-US" sz="2400" baseline="-25000" dirty="0"/>
                      <m:t>s</m:t>
                    </m:r>
                    <m:r>
                      <m:rPr>
                        <m:nor/>
                      </m:rPr>
                      <a:rPr lang="en-US" sz="2400" baseline="-25000" dirty="0"/>
                      <m:t>=1 </m:t>
                    </m:r>
                  </m:oMath>
                </a14:m>
                <a:r>
                  <a:rPr lang="en-US" sz="2400" i="0" dirty="0" smtClean="0">
                    <a:latin typeface="Cambria Math" panose="02040503050406030204" pitchFamily="18" charset="0"/>
                  </a:rPr>
                  <a:t>(34)</a:t>
                </a:r>
                <a:r>
                  <a:rPr lang="en-US" sz="2400" i="0" baseline="-25000" dirty="0" smtClean="0">
                    <a:latin typeface="Cambria Math" panose="02040503050406030204" pitchFamily="18" charset="0"/>
                  </a:rPr>
                  <a:t>s=1</a:t>
                </a:r>
                <a:r>
                  <a:rPr lang="en-US" sz="2400" i="0" dirty="0" smtClean="0">
                    <a:latin typeface="Cambria Math" panose="02040503050406030204" pitchFamily="18" charset="0"/>
                  </a:rPr>
                  <a:t>&gt; +…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rgbClr val="00B050"/>
                    </a:solidFill>
                  </a:rPr>
                  <a:t>       -</a:t>
                </a:r>
                <a:r>
                  <a:rPr lang="en-US" sz="2400" dirty="0" err="1" smtClean="0">
                    <a:solidFill>
                      <a:srgbClr val="00B050"/>
                    </a:solidFill>
                  </a:rPr>
                  <a:t>H</a:t>
                </a:r>
                <a:r>
                  <a:rPr lang="en-US" sz="2400" baseline="-25000" dirty="0" err="1" smtClean="0">
                    <a:solidFill>
                      <a:srgbClr val="00B050"/>
                    </a:solidFill>
                  </a:rPr>
                  <a:t>colour</a:t>
                </a:r>
                <a:r>
                  <a:rPr lang="en-US" sz="2400" dirty="0" smtClean="0"/>
                  <a:t>|(12)</a:t>
                </a:r>
                <a:r>
                  <a:rPr lang="en-US" sz="2400" baseline="30000" dirty="0" smtClean="0"/>
                  <a:t>6</a:t>
                </a:r>
                <a:r>
                  <a:rPr lang="en-US" sz="2400" dirty="0" smtClean="0"/>
                  <a:t>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i="1" baseline="30000">
                        <a:latin typeface="Cambria Math" panose="02040503050406030204" pitchFamily="18" charset="0"/>
                      </a:rPr>
                      <m:t>6</m:t>
                    </m:r>
                    <m:r>
                      <m:rPr>
                        <m:sty m:val="p"/>
                      </m:rPr>
                      <a:rPr lang="en-US" sz="2400" baseline="30000">
                        <a:latin typeface="Cambria Math" panose="02040503050406030204" pitchFamily="18" charset="0"/>
                      </a:rPr>
                      <m:t>bar</m:t>
                    </m:r>
                  </m:oMath>
                </a14:m>
                <a:r>
                  <a:rPr lang="en-US" sz="2400" dirty="0" smtClean="0"/>
                  <a:t>&gt; =  [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4/3</a:t>
                </a:r>
                <a:r>
                  <a:rPr lang="en-US" sz="2400" dirty="0" smtClean="0"/>
                  <a:t>(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34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−10/3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13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14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24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34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)]</m:t>
                    </m:r>
                    <m:r>
                      <m:rPr>
                        <m:nor/>
                      </m:rPr>
                      <a:rPr lang="en-US" sz="2400" dirty="0"/>
                      <m:t>|(12)</m:t>
                    </m:r>
                    <m:r>
                      <m:rPr>
                        <m:nor/>
                      </m:rPr>
                      <a:rPr lang="en-US" sz="2400" baseline="30000" dirty="0"/>
                      <m:t>6</m:t>
                    </m:r>
                    <m:r>
                      <m:rPr>
                        <m:nor/>
                      </m:rPr>
                      <a:rPr lang="en-US" sz="2400" dirty="0"/>
                      <m:t>(</m:t>
                    </m:r>
                    <m:bar>
                      <m:barPr>
                        <m:pos m:val="top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i="1" baseline="30000">
                        <a:latin typeface="Cambria Math" panose="02040503050406030204" pitchFamily="18" charset="0"/>
                      </a:rPr>
                      <m:t>6</m:t>
                    </m:r>
                    <m:r>
                      <m:rPr>
                        <m:sty m:val="p"/>
                      </m:rPr>
                      <a:rPr lang="en-US" sz="2400" baseline="30000">
                        <a:latin typeface="Cambria Math" panose="02040503050406030204" pitchFamily="18" charset="0"/>
                      </a:rPr>
                      <m:t>bar</m:t>
                    </m:r>
                    <m:r>
                      <m:rPr>
                        <m:nor/>
                      </m:rPr>
                      <a:rPr lang="en-US" sz="2400" dirty="0"/>
                      <m:t>&gt; + …</m:t>
                    </m:r>
                  </m:oMath>
                </a14:m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400" dirty="0"/>
                  <a:t>t</a:t>
                </a:r>
                <a:r>
                  <a:rPr lang="en-US" sz="2400" dirty="0" smtClean="0"/>
                  <a:t>hen: 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rgbClr val="00B050"/>
                    </a:solidFill>
                  </a:rPr>
                  <a:t>   </a:t>
                </a:r>
                <a:r>
                  <a:rPr lang="en-US" sz="3100" b="1" dirty="0" smtClean="0">
                    <a:solidFill>
                      <a:srgbClr val="00B050"/>
                    </a:solidFill>
                  </a:rPr>
                  <a:t>-</a:t>
                </a:r>
                <a:r>
                  <a:rPr lang="en-US" sz="3100" b="1" dirty="0" err="1" smtClean="0">
                    <a:solidFill>
                      <a:srgbClr val="00B050"/>
                    </a:solidFill>
                  </a:rPr>
                  <a:t>H</a:t>
                </a:r>
                <a:r>
                  <a:rPr lang="en-US" sz="3100" b="1" baseline="-25000" dirty="0" err="1" smtClean="0">
                    <a:solidFill>
                      <a:srgbClr val="00B050"/>
                    </a:solidFill>
                  </a:rPr>
                  <a:t>cm</a:t>
                </a:r>
                <a:r>
                  <a:rPr lang="en-US" sz="3100" b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/>
                  <a:t>|(12)</a:t>
                </a:r>
                <a:r>
                  <a:rPr lang="en-US" sz="2400" baseline="30000" dirty="0"/>
                  <a:t>6</a:t>
                </a:r>
                <a:r>
                  <a:rPr lang="en-US" sz="2400" baseline="-25000" dirty="0"/>
                  <a:t>s=1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i="1" baseline="30000">
                        <a:latin typeface="Cambria Math" panose="02040503050406030204" pitchFamily="18" charset="0"/>
                      </a:rPr>
                      <m:t>6</m:t>
                    </m:r>
                    <m:r>
                      <m:rPr>
                        <m:sty m:val="p"/>
                      </m:rPr>
                      <a:rPr lang="en-US" sz="2400" baseline="30000">
                        <a:latin typeface="Cambria Math" panose="02040503050406030204" pitchFamily="18" charset="0"/>
                      </a:rPr>
                      <m:t>bar</m:t>
                    </m:r>
                  </m:oMath>
                </a14:m>
                <a:r>
                  <a:rPr lang="en-US" sz="2400" baseline="-25000" dirty="0"/>
                  <a:t>s</a:t>
                </a:r>
                <a:r>
                  <a:rPr lang="en-US" sz="2400" baseline="-25000" dirty="0" smtClean="0"/>
                  <a:t>=1</a:t>
                </a:r>
                <a:r>
                  <a:rPr lang="en-US" sz="2400" dirty="0" smtClean="0"/>
                  <a:t>  &gt;  =   </a:t>
                </a:r>
                <a:r>
                  <a:rPr lang="en-US" sz="2400" dirty="0"/>
                  <a:t>[</a:t>
                </a:r>
                <a:r>
                  <a:rPr lang="en-US" sz="2400" dirty="0">
                    <a:solidFill>
                      <a:srgbClr val="C00000"/>
                    </a:solidFill>
                  </a:rPr>
                  <a:t>4/3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34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10/3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13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14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34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)]</m:t>
                    </m:r>
                    <m:r>
                      <m:rPr>
                        <m:nor/>
                      </m:rPr>
                      <a:rPr lang="en-US" sz="2400" dirty="0"/>
                      <m:t>|(12)</m:t>
                    </m:r>
                    <m:r>
                      <m:rPr>
                        <m:nor/>
                      </m:rPr>
                      <a:rPr lang="en-US" sz="2400" baseline="30000" dirty="0"/>
                      <m:t>6</m:t>
                    </m:r>
                    <m:r>
                      <m:rPr>
                        <m:nor/>
                      </m:rPr>
                      <a:rPr lang="en-US" sz="2400" dirty="0"/>
                      <m:t>(</m:t>
                    </m:r>
                    <m:bar>
                      <m:barPr>
                        <m:pos m:val="top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bar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i="1" baseline="30000">
                        <a:latin typeface="Cambria Math" panose="02040503050406030204" pitchFamily="18" charset="0"/>
                      </a:rPr>
                      <m:t>6</m:t>
                    </m:r>
                    <m:r>
                      <m:rPr>
                        <m:sty m:val="p"/>
                      </m:rPr>
                      <a:rPr lang="en-US" sz="2400" baseline="30000">
                        <a:latin typeface="Cambria Math" panose="02040503050406030204" pitchFamily="18" charset="0"/>
                      </a:rPr>
                      <m:t>bar</m:t>
                    </m:r>
                    <m:r>
                      <m:rPr>
                        <m:nor/>
                      </m:rPr>
                      <a:rPr lang="en-US" sz="2400" dirty="0"/>
                      <m:t>&gt;</m:t>
                    </m:r>
                  </m:oMath>
                </a14:m>
                <a:r>
                  <a:rPr lang="en-US" sz="2400" dirty="0"/>
                  <a:t> + …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 smtClean="0"/>
              </a:p>
            </p:txBody>
          </p:sp>
        </mc:Choice>
        <mc:Fallback xmlns="">
          <p:sp>
            <p:nvSpPr>
              <p:cNvPr id="3" name="Espace réservé du text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0">
                <a:blip r:embed="rId3"/>
                <a:stretch>
                  <a:fillRect l="-754" t="-2801" b="-16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60424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4110" y="500062"/>
            <a:ext cx="10515600" cy="1325563"/>
          </a:xfrm>
        </p:spPr>
        <p:txBody>
          <a:bodyPr>
            <a:normAutofit/>
          </a:bodyPr>
          <a:lstStyle/>
          <a:p>
            <a:endParaRPr lang="fr-FR" sz="3600" i="1" dirty="0">
              <a:solidFill>
                <a:srgbClr val="FF000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FF0000"/>
                </a:solidFill>
              </a:rPr>
              <a:t>Coming back to our state X(3872) supposed made of charm-</a:t>
            </a:r>
            <a:r>
              <a:rPr lang="en-US" i="1" dirty="0" err="1">
                <a:solidFill>
                  <a:srgbClr val="FF0000"/>
                </a:solidFill>
              </a:rPr>
              <a:t>anticharm</a:t>
            </a:r>
            <a:r>
              <a:rPr lang="en-US" i="1" dirty="0">
                <a:solidFill>
                  <a:srgbClr val="FF0000"/>
                </a:solidFill>
              </a:rPr>
              <a:t> and two light </a:t>
            </a:r>
            <a:r>
              <a:rPr lang="en-US" i="1" dirty="0" smtClean="0">
                <a:solidFill>
                  <a:srgbClr val="FF0000"/>
                </a:solidFill>
              </a:rPr>
              <a:t>quarks.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18792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852" y="-85465"/>
            <a:ext cx="10618155" cy="7065385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283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04" y="0"/>
            <a:ext cx="10595143" cy="712776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4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2475" y="1700011"/>
            <a:ext cx="81078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</a:rPr>
              <a:t>   </a:t>
            </a:r>
            <a:r>
              <a:rPr lang="en-US" sz="4400" dirty="0" smtClean="0">
                <a:solidFill>
                  <a:srgbClr val="FF0000"/>
                </a:solidFill>
              </a:rPr>
              <a:t>5) </a:t>
            </a:r>
            <a:r>
              <a:rPr lang="en-US" sz="4400" b="1" dirty="0" smtClean="0">
                <a:solidFill>
                  <a:srgbClr val="FF0000"/>
                </a:solidFill>
              </a:rPr>
              <a:t>The </a:t>
            </a:r>
            <a:r>
              <a:rPr lang="en-US" sz="4400" b="1" dirty="0" err="1" smtClean="0">
                <a:solidFill>
                  <a:srgbClr val="FF0000"/>
                </a:solidFill>
              </a:rPr>
              <a:t>ǫǫǫǫǭ</a:t>
            </a:r>
            <a:r>
              <a:rPr lang="en-US" sz="4400" b="1" dirty="0" smtClean="0">
                <a:solidFill>
                  <a:srgbClr val="FF0000"/>
                </a:solidFill>
              </a:rPr>
              <a:t> case</a:t>
            </a:r>
            <a:r>
              <a:rPr lang="en-US" sz="4400" b="1" dirty="0">
                <a:solidFill>
                  <a:srgbClr val="FF0000"/>
                </a:solidFill>
              </a:rPr>
              <a:t/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>
                <a:solidFill>
                  <a:srgbClr val="FF0000"/>
                </a:solidFill>
              </a:rPr>
              <a:t>               </a:t>
            </a:r>
            <a:r>
              <a:rPr lang="en-US" sz="2800" b="1" dirty="0">
                <a:solidFill>
                  <a:srgbClr val="FF0000"/>
                </a:solidFill>
              </a:rPr>
              <a:t>(</a:t>
            </a:r>
            <a:r>
              <a:rPr lang="en-US" sz="2800" b="1" i="1" dirty="0">
                <a:solidFill>
                  <a:srgbClr val="FF0000"/>
                </a:solidFill>
              </a:rPr>
              <a:t>On  the discrete charm of </a:t>
            </a:r>
            <a:r>
              <a:rPr lang="en-US" sz="2800" b="1" i="1" dirty="0" err="1">
                <a:solidFill>
                  <a:srgbClr val="FF0000"/>
                </a:solidFill>
              </a:rPr>
              <a:t>pentaquarks</a:t>
            </a:r>
            <a:r>
              <a:rPr lang="en-US" sz="2800" b="1" dirty="0">
                <a:solidFill>
                  <a:srgbClr val="FF0000"/>
                </a:solidFill>
              </a:rPr>
              <a:t>)</a:t>
            </a:r>
            <a:endParaRPr lang="fr-FR" sz="28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56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  </a:t>
            </a:r>
            <a:r>
              <a:rPr lang="en-US" sz="3200" b="1" i="1" dirty="0" smtClean="0"/>
              <a:t>The </a:t>
            </a:r>
            <a:r>
              <a:rPr lang="en-US" sz="3200" b="1" i="1" dirty="0" err="1" smtClean="0"/>
              <a:t>Pentaquark</a:t>
            </a:r>
            <a:r>
              <a:rPr lang="en-US" sz="3200" b="1" i="1" dirty="0" smtClean="0"/>
              <a:t> along the years: A game of hide and seek…  </a:t>
            </a:r>
            <a:endParaRPr lang="fr-FR" sz="3200" b="1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400" dirty="0" smtClean="0"/>
              <a:t>at </a:t>
            </a:r>
            <a:r>
              <a:rPr lang="en-US" sz="2400" dirty="0" err="1" smtClean="0"/>
              <a:t>Cern</a:t>
            </a:r>
            <a:r>
              <a:rPr lang="en-US" sz="2400" dirty="0" smtClean="0"/>
              <a:t> Bubble Chamber,  </a:t>
            </a:r>
          </a:p>
          <a:p>
            <a:pPr marL="0" indent="0">
              <a:buNone/>
            </a:pPr>
            <a:r>
              <a:rPr lang="en-US" sz="2400" b="1" dirty="0" smtClean="0"/>
              <a:t>1978</a:t>
            </a:r>
            <a:r>
              <a:rPr lang="en-US" sz="2400" dirty="0" smtClean="0"/>
              <a:t>:                    ACNO Collab. found a </a:t>
            </a:r>
            <a:r>
              <a:rPr lang="en-US" sz="2400" b="1" dirty="0" smtClean="0"/>
              <a:t>Y*(2,58) </a:t>
            </a:r>
            <a:r>
              <a:rPr lang="en-US" sz="2400" dirty="0" smtClean="0"/>
              <a:t>decaying into 3 strange particles</a:t>
            </a:r>
          </a:p>
          <a:p>
            <a:pPr marL="0" indent="0">
              <a:buNone/>
            </a:pPr>
            <a:r>
              <a:rPr lang="en-US" sz="2400" b="1" dirty="0" smtClean="0"/>
              <a:t>1979</a:t>
            </a:r>
            <a:r>
              <a:rPr lang="en-US" sz="2400" dirty="0" smtClean="0"/>
              <a:t>:                     BCGMP Collab. found from </a:t>
            </a:r>
            <a:r>
              <a:rPr lang="en-US" sz="2400" dirty="0" err="1" smtClean="0"/>
              <a:t>Kp</a:t>
            </a:r>
            <a:r>
              <a:rPr lang="en-US" sz="2400" dirty="0" smtClean="0"/>
              <a:t> two states </a:t>
            </a:r>
            <a:r>
              <a:rPr lang="en-US" sz="2400" b="1" dirty="0" smtClean="0"/>
              <a:t>R(3,17)</a:t>
            </a:r>
            <a:r>
              <a:rPr lang="en-US" sz="2400" dirty="0" smtClean="0"/>
              <a:t>  and  </a:t>
            </a:r>
            <a:r>
              <a:rPr lang="el-GR" sz="2400" b="1" dirty="0" smtClean="0"/>
              <a:t>Ξ</a:t>
            </a:r>
            <a:r>
              <a:rPr lang="en-US" sz="2400" b="1" dirty="0" smtClean="0"/>
              <a:t>*(2,37) </a:t>
            </a:r>
            <a:r>
              <a:rPr lang="en-US" sz="2400" dirty="0" smtClean="0"/>
              <a:t>	                </a:t>
            </a:r>
            <a:r>
              <a:rPr lang="en-US" sz="2400" dirty="0"/>
              <a:t> </a:t>
            </a:r>
            <a:r>
              <a:rPr lang="en-US" sz="2400" dirty="0" smtClean="0"/>
              <a:t>                                                decaying  into strange part.; longer lifetime than usual baryons. R(3,17); confirmed in Argonne. 	</a:t>
            </a:r>
          </a:p>
          <a:p>
            <a:pPr marL="0" indent="0">
              <a:buNone/>
            </a:pPr>
            <a:r>
              <a:rPr lang="en-US" sz="2400" dirty="0" smtClean="0"/>
              <a:t>		</a:t>
            </a:r>
            <a:r>
              <a:rPr lang="en-US" sz="2400" dirty="0" smtClean="0">
                <a:solidFill>
                  <a:srgbClr val="00B050"/>
                </a:solidFill>
              </a:rPr>
              <a:t> toward an octet of </a:t>
            </a:r>
            <a:r>
              <a:rPr lang="en-US" sz="2400" dirty="0" err="1" smtClean="0">
                <a:solidFill>
                  <a:srgbClr val="00B050"/>
                </a:solidFill>
              </a:rPr>
              <a:t>pentaquarks</a:t>
            </a:r>
            <a:r>
              <a:rPr lang="en-US" sz="2400" dirty="0" smtClean="0">
                <a:solidFill>
                  <a:srgbClr val="00B050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2400" dirty="0" smtClean="0"/>
              <a:t>then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 smtClean="0"/>
              <a:t>no more signal…</a:t>
            </a:r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2003</a:t>
            </a:r>
            <a:r>
              <a:rPr lang="en-US" sz="2400" dirty="0" smtClean="0"/>
              <a:t>:     Photon Nucleus LEPS Collab,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</a:t>
            </a:r>
            <a:r>
              <a:rPr lang="en-US" sz="2400" dirty="0" err="1" smtClean="0"/>
              <a:t>Kaon</a:t>
            </a:r>
            <a:r>
              <a:rPr lang="en-US" sz="2400" dirty="0" smtClean="0"/>
              <a:t> Nucleus DIANA Collab,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Photon Deuteron CLAS Collab,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Photon Proton Collab. SAPHYR      found a narrow </a:t>
            </a:r>
            <a:r>
              <a:rPr lang="el-GR" sz="2400" b="1" dirty="0" smtClean="0"/>
              <a:t>Θ</a:t>
            </a:r>
            <a:r>
              <a:rPr lang="en-US" sz="2400" b="1" dirty="0" smtClean="0"/>
              <a:t>+(1540)= </a:t>
            </a:r>
            <a:r>
              <a:rPr lang="el-GR" sz="2400" b="1" dirty="0" smtClean="0"/>
              <a:t>Θ</a:t>
            </a:r>
            <a:r>
              <a:rPr lang="en-US" sz="2400" b="1" dirty="0" smtClean="0"/>
              <a:t>(</a:t>
            </a:r>
            <a:r>
              <a:rPr lang="en-US" sz="2400" b="1" dirty="0" err="1" smtClean="0"/>
              <a:t>uuddsbar</a:t>
            </a:r>
            <a:r>
              <a:rPr lang="en-US" sz="2400" b="1" dirty="0" smtClean="0"/>
              <a:t>)</a:t>
            </a:r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2004</a:t>
            </a:r>
            <a:r>
              <a:rPr lang="en-US" sz="2400" dirty="0" smtClean="0"/>
              <a:t>:   NA49 Collab. </a:t>
            </a:r>
            <a:r>
              <a:rPr lang="el-GR" sz="2400" b="1" dirty="0" smtClean="0"/>
              <a:t>Ξ</a:t>
            </a:r>
            <a:r>
              <a:rPr lang="en-US" sz="2400" b="1" dirty="0" smtClean="0"/>
              <a:t>⁻⁻(1872) </a:t>
            </a:r>
            <a:r>
              <a:rPr lang="en-US" sz="2400" dirty="0" smtClean="0"/>
              <a:t>and </a:t>
            </a:r>
            <a:r>
              <a:rPr lang="el-GR" sz="2400" b="1" dirty="0" smtClean="0"/>
              <a:t>Ξ</a:t>
            </a:r>
            <a:r>
              <a:rPr lang="en-US" sz="2400" b="1" dirty="0"/>
              <a:t>⁰</a:t>
            </a:r>
            <a:r>
              <a:rPr lang="en-US" sz="2400" dirty="0" smtClean="0"/>
              <a:t>,  width 18 </a:t>
            </a:r>
            <a:r>
              <a:rPr lang="en-US" sz="2400" dirty="0" err="1" smtClean="0"/>
              <a:t>Mev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t</a:t>
            </a:r>
            <a:r>
              <a:rPr lang="en-US" sz="2400" dirty="0" smtClean="0"/>
              <a:t>hen no more signal…at WA89, Belle, </a:t>
            </a:r>
            <a:r>
              <a:rPr lang="en-US" sz="2400" dirty="0" err="1" smtClean="0"/>
              <a:t>BaBar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54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xfrm>
            <a:off x="2193727" y="178594"/>
            <a:ext cx="7804547" cy="151804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400" b="1" dirty="0" smtClean="0"/>
              <a:t>3)                          </a:t>
            </a:r>
            <a:r>
              <a:rPr lang="en-US" sz="4000" b="1" dirty="0" err="1" smtClean="0"/>
              <a:t>LHCb</a:t>
            </a:r>
            <a:r>
              <a:rPr lang="en-US" sz="4000" b="1" dirty="0" smtClean="0"/>
              <a:t> discovery</a:t>
            </a:r>
            <a:endParaRPr sz="4000" b="1" dirty="0"/>
          </a:p>
        </p:txBody>
      </p:sp>
      <p:sp>
        <p:nvSpPr>
          <p:cNvPr id="221" name="Shape 221"/>
          <p:cNvSpPr>
            <a:spLocks noGrp="1"/>
          </p:cNvSpPr>
          <p:nvPr>
            <p:ph type="body" idx="1"/>
          </p:nvPr>
        </p:nvSpPr>
        <p:spPr>
          <a:xfrm>
            <a:off x="2193727" y="1821656"/>
            <a:ext cx="7804547" cy="4420195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22" name="image48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1266092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212365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title"/>
          </p:nvPr>
        </p:nvSpPr>
        <p:spPr>
          <a:xfrm>
            <a:off x="2193727" y="178594"/>
            <a:ext cx="7804547" cy="151804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idx="1"/>
          </p:nvPr>
        </p:nvSpPr>
        <p:spPr>
          <a:xfrm>
            <a:off x="2193727" y="1821656"/>
            <a:ext cx="7804547" cy="4420195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26" name="image49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353104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/>
          </p:cNvSpPr>
          <p:nvPr>
            <p:ph type="title"/>
          </p:nvPr>
        </p:nvSpPr>
        <p:spPr>
          <a:xfrm>
            <a:off x="2193727" y="178594"/>
            <a:ext cx="7804547" cy="151804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idx="1"/>
          </p:nvPr>
        </p:nvSpPr>
        <p:spPr>
          <a:xfrm>
            <a:off x="2193727" y="1821656"/>
            <a:ext cx="7804547" cy="4420195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30" name="image50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0215" y="-76145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/>
          <p:cNvSpPr txBox="1"/>
          <p:nvPr/>
        </p:nvSpPr>
        <p:spPr>
          <a:xfrm>
            <a:off x="6588370" y="6182200"/>
            <a:ext cx="309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Anders </a:t>
            </a:r>
            <a:r>
              <a:rPr lang="en-US" dirty="0" err="1" smtClean="0">
                <a:solidFill>
                  <a:schemeClr val="bg1"/>
                </a:solidFill>
              </a:rPr>
              <a:t>Kvellestad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1330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           Hadrons are singlets of </a:t>
            </a:r>
            <a:r>
              <a:rPr lang="en-US" b="1" i="1" dirty="0" err="1" smtClean="0">
                <a:solidFill>
                  <a:srgbClr val="FF0000"/>
                </a:solidFill>
              </a:rPr>
              <a:t>colour</a:t>
            </a:r>
            <a:endParaRPr lang="fr-FR" b="1" i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Baryons…                                                   Mesons…</a:t>
            </a:r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2060620" y="2717442"/>
            <a:ext cx="2021983" cy="20219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7029717" y="2698896"/>
            <a:ext cx="2021983" cy="20219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3071611" y="3911142"/>
            <a:ext cx="560230" cy="56023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2340734" y="3370230"/>
            <a:ext cx="560230" cy="56023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3047463" y="3082859"/>
            <a:ext cx="560230" cy="5602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7480479" y="3168203"/>
            <a:ext cx="560230" cy="56023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8266090" y="3709888"/>
            <a:ext cx="560230" cy="56023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549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xfrm>
            <a:off x="2193727" y="178594"/>
            <a:ext cx="7804547" cy="151804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61" name="Shape 261"/>
          <p:cNvSpPr>
            <a:spLocks noGrp="1"/>
          </p:cNvSpPr>
          <p:nvPr>
            <p:ph type="body" idx="1"/>
          </p:nvPr>
        </p:nvSpPr>
        <p:spPr>
          <a:xfrm>
            <a:off x="2193727" y="1821656"/>
            <a:ext cx="7804547" cy="4420195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62" name="image58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8396" y="-398584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ZoneTexte 5"/>
          <p:cNvSpPr txBox="1"/>
          <p:nvPr/>
        </p:nvSpPr>
        <p:spPr>
          <a:xfrm flipH="1">
            <a:off x="4009291" y="403175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4160518" y="3599414"/>
            <a:ext cx="153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(3/2⁺)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697104" y="3638715"/>
            <a:ext cx="1116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</a:t>
            </a:r>
            <a:r>
              <a:rPr lang="en-US" sz="2800" dirty="0" smtClean="0">
                <a:solidFill>
                  <a:schemeClr val="bg1"/>
                </a:solidFill>
              </a:rPr>
              <a:t>5/2⁻)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870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 </a:t>
            </a:r>
            <a:r>
              <a:rPr lang="en-US" sz="3600" dirty="0" err="1" smtClean="0">
                <a:solidFill>
                  <a:srgbClr val="00B050"/>
                </a:solidFill>
              </a:rPr>
              <a:t>Pentaquark</a:t>
            </a:r>
            <a:r>
              <a:rPr lang="en-US" sz="3600" dirty="0" smtClean="0">
                <a:solidFill>
                  <a:srgbClr val="00B050"/>
                </a:solidFill>
              </a:rPr>
              <a:t>, </a:t>
            </a:r>
            <a:r>
              <a:rPr lang="en-US" sz="3600" dirty="0" smtClean="0">
                <a:solidFill>
                  <a:srgbClr val="FF0000"/>
                </a:solidFill>
              </a:rPr>
              <a:t>favorite</a:t>
            </a:r>
            <a:r>
              <a:rPr lang="en-US" sz="3600" dirty="0" smtClean="0">
                <a:solidFill>
                  <a:srgbClr val="00B050"/>
                </a:solidFill>
              </a:rPr>
              <a:t> configurations with L non zero</a:t>
            </a:r>
            <a:endParaRPr lang="fr-FR" sz="3600" dirty="0">
              <a:solidFill>
                <a:srgbClr val="00B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ǫǫǫǫ</a:t>
            </a:r>
            <a:r>
              <a:rPr lang="en-US" sz="2400" dirty="0" smtClean="0">
                <a:solidFill>
                  <a:srgbClr val="FF0000"/>
                </a:solidFill>
              </a:rPr>
              <a:t>---</a:t>
            </a:r>
            <a:r>
              <a:rPr lang="en-US" sz="2400" dirty="0" smtClean="0">
                <a:solidFill>
                  <a:srgbClr val="00B0F0"/>
                </a:solidFill>
              </a:rPr>
              <a:t>L</a:t>
            </a:r>
            <a:r>
              <a:rPr lang="en-US" sz="2400" dirty="0" smtClean="0">
                <a:solidFill>
                  <a:srgbClr val="FF0000"/>
                </a:solidFill>
              </a:rPr>
              <a:t>---ǭ  </a:t>
            </a:r>
            <a:r>
              <a:rPr lang="en-US" sz="2400" dirty="0" smtClean="0"/>
              <a:t>or   </a:t>
            </a:r>
            <a:r>
              <a:rPr lang="en-US" sz="2400" dirty="0" err="1" smtClean="0">
                <a:solidFill>
                  <a:srgbClr val="FF0000"/>
                </a:solidFill>
              </a:rPr>
              <a:t>ǫǫǫǭ</a:t>
            </a:r>
            <a:r>
              <a:rPr lang="en-US" sz="2400" dirty="0" smtClean="0">
                <a:solidFill>
                  <a:srgbClr val="FF0000"/>
                </a:solidFill>
              </a:rPr>
              <a:t>---</a:t>
            </a:r>
            <a:r>
              <a:rPr lang="en-US" sz="2400" dirty="0" smtClean="0">
                <a:solidFill>
                  <a:srgbClr val="00B0F0"/>
                </a:solidFill>
              </a:rPr>
              <a:t>L</a:t>
            </a:r>
            <a:r>
              <a:rPr lang="en-US" sz="2400" dirty="0" smtClean="0">
                <a:solidFill>
                  <a:srgbClr val="FF0000"/>
                </a:solidFill>
              </a:rPr>
              <a:t>---ǫ    </a:t>
            </a:r>
            <a:r>
              <a:rPr lang="en-US" sz="2400" dirty="0" smtClean="0"/>
              <a:t>: not good </a:t>
            </a:r>
            <a:r>
              <a:rPr lang="en-US" sz="2400" dirty="0"/>
              <a:t>:</a:t>
            </a:r>
            <a:r>
              <a:rPr lang="en-US" sz="2400" dirty="0" smtClean="0"/>
              <a:t> ‘’easy decay’’ after pair  creation</a:t>
            </a:r>
          </a:p>
          <a:p>
            <a:pPr marL="0" indent="0">
              <a:buNone/>
            </a:pPr>
            <a:r>
              <a:rPr lang="en-US" sz="2400" dirty="0" smtClean="0"/>
              <a:t>c= 3 x c=3bar       c=3bar x c=3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err="1" smtClean="0">
                <a:solidFill>
                  <a:srgbClr val="FF0000"/>
                </a:solidFill>
              </a:rPr>
              <a:t>ǫǫǭ</a:t>
            </a:r>
            <a:r>
              <a:rPr lang="en-US" sz="2400" dirty="0" smtClean="0">
                <a:solidFill>
                  <a:srgbClr val="FF0000"/>
                </a:solidFill>
              </a:rPr>
              <a:t>---</a:t>
            </a:r>
            <a:r>
              <a:rPr lang="en-US" sz="2400" dirty="0" smtClean="0">
                <a:solidFill>
                  <a:srgbClr val="00B0F0"/>
                </a:solidFill>
              </a:rPr>
              <a:t>L</a:t>
            </a:r>
            <a:r>
              <a:rPr lang="en-US" sz="2400" dirty="0" smtClean="0">
                <a:solidFill>
                  <a:srgbClr val="FF0000"/>
                </a:solidFill>
              </a:rPr>
              <a:t>---</a:t>
            </a:r>
            <a:r>
              <a:rPr lang="en-US" sz="2400" dirty="0" err="1" smtClean="0">
                <a:solidFill>
                  <a:srgbClr val="FF0000"/>
                </a:solidFill>
              </a:rPr>
              <a:t>ǫǫ</a:t>
            </a:r>
            <a:r>
              <a:rPr lang="en-US" sz="2400" dirty="0" smtClean="0">
                <a:solidFill>
                  <a:srgbClr val="FF0000"/>
                </a:solidFill>
              </a:rPr>
              <a:t>   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en-US" sz="2400" dirty="0" smtClean="0"/>
              <a:t>  c=3   x c=3bar :    not good : 3x(1+8) ---3bar : the (1x3=3) ---3bar will ‘’go out’’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c=6bar x c= 6  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00B050"/>
                </a:solidFill>
              </a:rPr>
              <a:t>VERY Interesting </a:t>
            </a:r>
            <a:r>
              <a:rPr lang="en-US" sz="2400" dirty="0" smtClean="0"/>
              <a:t>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400" dirty="0" err="1" smtClean="0">
                <a:solidFill>
                  <a:srgbClr val="FF0000"/>
                </a:solidFill>
              </a:rPr>
              <a:t>ǫǫǫ</a:t>
            </a:r>
            <a:r>
              <a:rPr lang="en-US" sz="2400" dirty="0" smtClean="0">
                <a:solidFill>
                  <a:srgbClr val="FF0000"/>
                </a:solidFill>
              </a:rPr>
              <a:t>---</a:t>
            </a:r>
            <a:r>
              <a:rPr lang="en-US" sz="2400" dirty="0" smtClean="0">
                <a:solidFill>
                  <a:srgbClr val="00B0F0"/>
                </a:solidFill>
              </a:rPr>
              <a:t>L</a:t>
            </a:r>
            <a:r>
              <a:rPr lang="en-US" sz="2400" dirty="0" smtClean="0">
                <a:solidFill>
                  <a:srgbClr val="FF0000"/>
                </a:solidFill>
              </a:rPr>
              <a:t>---</a:t>
            </a:r>
            <a:r>
              <a:rPr lang="en-US" sz="2400" dirty="0" err="1" smtClean="0">
                <a:solidFill>
                  <a:srgbClr val="FF0000"/>
                </a:solidFill>
              </a:rPr>
              <a:t>ǫǭ</a:t>
            </a:r>
            <a:r>
              <a:rPr lang="en-US" sz="2400" dirty="0" smtClean="0">
                <a:solidFill>
                  <a:srgbClr val="FF0000"/>
                </a:solidFill>
              </a:rPr>
              <a:t>   </a:t>
            </a:r>
          </a:p>
          <a:p>
            <a:pPr marL="0" indent="0">
              <a:buNone/>
            </a:pPr>
            <a:r>
              <a:rPr lang="en-US" sz="2400" dirty="0" smtClean="0"/>
              <a:t>c=1x c=1 :  not interesting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B050"/>
                </a:solidFill>
              </a:rPr>
              <a:t>c=8 xc=8 </a:t>
            </a:r>
            <a:r>
              <a:rPr lang="en-US" sz="2400" dirty="0" smtClean="0"/>
              <a:t>: </a:t>
            </a:r>
            <a:r>
              <a:rPr lang="en-US" sz="2400" dirty="0">
                <a:solidFill>
                  <a:srgbClr val="00B050"/>
                </a:solidFill>
              </a:rPr>
              <a:t>I</a:t>
            </a:r>
            <a:r>
              <a:rPr lang="en-US" sz="2400" dirty="0" smtClean="0">
                <a:solidFill>
                  <a:srgbClr val="00B050"/>
                </a:solidFill>
              </a:rPr>
              <a:t>nteresting</a:t>
            </a:r>
            <a:r>
              <a:rPr lang="en-US" sz="2400" dirty="0" smtClean="0"/>
              <a:t>,  but by adding a gluon each cluster can become a singlet…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10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4 a)</a:t>
            </a:r>
            <a:r>
              <a:rPr lang="en-US" sz="4000" b="1" dirty="0" smtClean="0"/>
              <a:t>   </a:t>
            </a:r>
            <a:r>
              <a:rPr lang="en-US" sz="3600" b="1" i="1" dirty="0"/>
              <a:t>a</a:t>
            </a:r>
            <a:r>
              <a:rPr lang="en-US" sz="3600" b="1" i="1" dirty="0" smtClean="0"/>
              <a:t> way to get the two states Pc(4380) and Pc(4450)</a:t>
            </a:r>
            <a:endParaRPr lang="fr-FR" sz="3600" b="1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93949"/>
            <a:ext cx="11345120" cy="490685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200" b="1" dirty="0" smtClean="0"/>
              <a:t>   First, compute</a:t>
            </a:r>
            <a:r>
              <a:rPr lang="en-US" sz="4200" dirty="0" smtClean="0"/>
              <a:t>:                                               (</a:t>
            </a:r>
            <a:r>
              <a:rPr lang="en-US" sz="4200" dirty="0" err="1" smtClean="0"/>
              <a:t>H.Hogaasen</a:t>
            </a:r>
            <a:r>
              <a:rPr lang="en-US" sz="4200" dirty="0" smtClean="0"/>
              <a:t> and  P.S. ,1978 and 2005, and now)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    </a:t>
            </a:r>
            <a:r>
              <a:rPr lang="en-US" sz="3600" dirty="0" smtClean="0">
                <a:solidFill>
                  <a:srgbClr val="0070C0"/>
                </a:solidFill>
              </a:rPr>
              <a:t>-</a:t>
            </a:r>
            <a:r>
              <a:rPr lang="en-US" sz="3600" dirty="0" err="1" smtClean="0">
                <a:solidFill>
                  <a:srgbClr val="0070C0"/>
                </a:solidFill>
              </a:rPr>
              <a:t>Hcm</a:t>
            </a:r>
            <a:r>
              <a:rPr lang="en-US" sz="3600" dirty="0" smtClean="0">
                <a:solidFill>
                  <a:srgbClr val="0070C0"/>
                </a:solidFill>
              </a:rPr>
              <a:t>                                                       -</a:t>
            </a:r>
            <a:r>
              <a:rPr lang="en-US" sz="3600" dirty="0" err="1" smtClean="0">
                <a:solidFill>
                  <a:srgbClr val="0070C0"/>
                </a:solidFill>
              </a:rPr>
              <a:t>Hcm</a:t>
            </a:r>
            <a:r>
              <a:rPr lang="en-US" sz="3600" dirty="0" smtClean="0">
                <a:solidFill>
                  <a:srgbClr val="0070C0"/>
                </a:solidFill>
              </a:rPr>
              <a:t>                                                  -</a:t>
            </a:r>
            <a:r>
              <a:rPr lang="en-US" sz="3600" dirty="0" err="1" smtClean="0">
                <a:solidFill>
                  <a:srgbClr val="0070C0"/>
                </a:solidFill>
              </a:rPr>
              <a:t>Hcm</a:t>
            </a:r>
            <a:endParaRPr lang="en-US" sz="36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qqq</a:t>
            </a:r>
            <a:r>
              <a:rPr lang="en-US" dirty="0" smtClean="0">
                <a:solidFill>
                  <a:srgbClr val="FF0000"/>
                </a:solidFill>
              </a:rPr>
              <a:t> )    </a:t>
            </a:r>
            <a:r>
              <a:rPr lang="en-US" dirty="0" smtClean="0">
                <a:solidFill>
                  <a:srgbClr val="00B050"/>
                </a:solidFill>
              </a:rPr>
              <a:t>s=1/2</a:t>
            </a:r>
            <a:r>
              <a:rPr lang="en-US" dirty="0" smtClean="0">
                <a:solidFill>
                  <a:srgbClr val="FF0000"/>
                </a:solidFill>
              </a:rPr>
              <a:t>      </a:t>
            </a:r>
            <a:r>
              <a:rPr lang="en-US" dirty="0" smtClean="0"/>
              <a:t>(</a:t>
            </a:r>
            <a:r>
              <a:rPr lang="en-US" dirty="0" err="1" smtClean="0"/>
              <a:t>uud</a:t>
            </a:r>
            <a:r>
              <a:rPr lang="en-US" dirty="0" smtClean="0"/>
              <a:t>)    -40 </a:t>
            </a:r>
            <a:r>
              <a:rPr lang="en-US" dirty="0" err="1" smtClean="0"/>
              <a:t>Mev</a:t>
            </a:r>
            <a:r>
              <a:rPr lang="en-US" dirty="0" smtClean="0"/>
              <a:t>                (</a:t>
            </a:r>
            <a:r>
              <a:rPr lang="en-US" dirty="0" err="1" smtClean="0">
                <a:solidFill>
                  <a:srgbClr val="FF0000"/>
                </a:solidFill>
              </a:rPr>
              <a:t>qqcbar</a:t>
            </a:r>
            <a:r>
              <a:rPr lang="en-US" dirty="0" smtClean="0">
                <a:solidFill>
                  <a:srgbClr val="00B050"/>
                </a:solidFill>
              </a:rPr>
              <a:t>)     s=1/2     </a:t>
            </a:r>
            <a:r>
              <a:rPr lang="en-US" dirty="0" smtClean="0"/>
              <a:t>(</a:t>
            </a:r>
            <a:r>
              <a:rPr lang="en-US" dirty="0" err="1" smtClean="0"/>
              <a:t>uucbar</a:t>
            </a:r>
            <a:r>
              <a:rPr lang="en-US" dirty="0" smtClean="0"/>
              <a:t>)    +67 </a:t>
            </a:r>
            <a:r>
              <a:rPr lang="en-US" dirty="0" err="1" smtClean="0"/>
              <a:t>Mev</a:t>
            </a:r>
            <a:r>
              <a:rPr lang="en-US" dirty="0" smtClean="0"/>
              <a:t>                      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qqbar</a:t>
            </a:r>
            <a:r>
              <a:rPr lang="en-US" dirty="0" smtClean="0">
                <a:solidFill>
                  <a:srgbClr val="FF0000"/>
                </a:solidFill>
              </a:rPr>
              <a:t>)    </a:t>
            </a:r>
            <a:r>
              <a:rPr lang="en-US" dirty="0" smtClean="0">
                <a:solidFill>
                  <a:srgbClr val="00B050"/>
                </a:solidFill>
              </a:rPr>
              <a:t>s =0</a:t>
            </a:r>
            <a:r>
              <a:rPr lang="en-US" dirty="0" smtClean="0"/>
              <a:t>  (</a:t>
            </a:r>
            <a:r>
              <a:rPr lang="en-US" dirty="0" err="1" smtClean="0"/>
              <a:t>ccbar</a:t>
            </a:r>
            <a:r>
              <a:rPr lang="en-US" dirty="0" smtClean="0"/>
              <a:t>)  +8Mev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</a:p>
          <a:p>
            <a:pPr marL="0" indent="0">
              <a:buNone/>
            </a:pPr>
            <a:r>
              <a:rPr lang="en-US" dirty="0" smtClean="0"/>
              <a:t>                        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</a:t>
            </a:r>
            <a:r>
              <a:rPr lang="en-US" dirty="0" smtClean="0"/>
              <a:t>              +200 </a:t>
            </a:r>
            <a:r>
              <a:rPr lang="en-US" dirty="0" err="1" smtClean="0"/>
              <a:t>Mev</a:t>
            </a:r>
            <a:r>
              <a:rPr lang="en-US" dirty="0"/>
              <a:t>                                       </a:t>
            </a:r>
            <a:r>
              <a:rPr lang="en-US" dirty="0" smtClean="0"/>
              <a:t>          (</a:t>
            </a:r>
            <a:r>
              <a:rPr lang="en-US" dirty="0" err="1"/>
              <a:t>udcbar</a:t>
            </a:r>
            <a:r>
              <a:rPr lang="en-US" dirty="0"/>
              <a:t>) </a:t>
            </a:r>
            <a:r>
              <a:rPr lang="en-US" dirty="0" smtClean="0"/>
              <a:t>   + 67Mev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c=8</a:t>
            </a:r>
            <a:r>
              <a:rPr lang="en-US" dirty="0" smtClean="0"/>
              <a:t>                     (</a:t>
            </a:r>
            <a:r>
              <a:rPr lang="en-US" dirty="0" err="1" smtClean="0"/>
              <a:t>uuc</a:t>
            </a:r>
            <a:r>
              <a:rPr lang="en-US" dirty="0" smtClean="0"/>
              <a:t>)     -168 </a:t>
            </a:r>
            <a:r>
              <a:rPr lang="en-US" dirty="0" err="1" smtClean="0"/>
              <a:t>Mev</a:t>
            </a:r>
            <a:r>
              <a:rPr lang="en-US" dirty="0" smtClean="0"/>
              <a:t>                    </a:t>
            </a:r>
            <a:r>
              <a:rPr lang="en-US" dirty="0" smtClean="0">
                <a:solidFill>
                  <a:srgbClr val="FF0000"/>
                </a:solidFill>
              </a:rPr>
              <a:t>c=6bar</a:t>
            </a:r>
            <a:r>
              <a:rPr lang="en-US" dirty="0" smtClean="0"/>
              <a:t>                                    - 160  </a:t>
            </a:r>
            <a:r>
              <a:rPr lang="en-US" dirty="0" err="1" smtClean="0"/>
              <a:t>Mev</a:t>
            </a:r>
            <a:r>
              <a:rPr lang="en-US" dirty="0" smtClean="0"/>
              <a:t>                             </a:t>
            </a:r>
            <a:r>
              <a:rPr lang="en-US" dirty="0" smtClean="0">
                <a:solidFill>
                  <a:srgbClr val="FF0000"/>
                </a:solidFill>
              </a:rPr>
              <a:t>c=8    </a:t>
            </a:r>
            <a:r>
              <a:rPr lang="en-US" dirty="0" smtClean="0"/>
              <a:t>(</a:t>
            </a:r>
            <a:r>
              <a:rPr lang="en-US" dirty="0" err="1" smtClean="0"/>
              <a:t>ucbar</a:t>
            </a:r>
            <a:r>
              <a:rPr lang="en-US" dirty="0" smtClean="0"/>
              <a:t>) or (</a:t>
            </a:r>
            <a:r>
              <a:rPr lang="en-US" dirty="0" err="1" smtClean="0"/>
              <a:t>dcbar</a:t>
            </a:r>
            <a:r>
              <a:rPr lang="en-US" dirty="0" smtClean="0"/>
              <a:t>)  +10 </a:t>
            </a:r>
            <a:r>
              <a:rPr lang="en-US" dirty="0" err="1" smtClean="0"/>
              <a:t>Mev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-52 </a:t>
            </a:r>
            <a:r>
              <a:rPr lang="en-US" dirty="0" err="1" smtClean="0"/>
              <a:t>Mev</a:t>
            </a:r>
            <a:r>
              <a:rPr lang="en-US" dirty="0" smtClean="0"/>
              <a:t>                                                                                                                                   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(</a:t>
            </a:r>
            <a:r>
              <a:rPr lang="en-US" dirty="0" err="1" smtClean="0"/>
              <a:t>udc</a:t>
            </a:r>
            <a:r>
              <a:rPr lang="en-US" dirty="0" smtClean="0"/>
              <a:t>)    -168  </a:t>
            </a:r>
            <a:r>
              <a:rPr lang="en-US" dirty="0" err="1" smtClean="0"/>
              <a:t>Mev</a:t>
            </a:r>
            <a:r>
              <a:rPr lang="en-US" dirty="0" smtClean="0"/>
              <a:t>                                 (</a:t>
            </a:r>
            <a:r>
              <a:rPr lang="en-US" dirty="0" err="1" smtClean="0"/>
              <a:t>uccbar</a:t>
            </a:r>
            <a:r>
              <a:rPr lang="en-US" dirty="0" smtClean="0"/>
              <a:t>) or (</a:t>
            </a:r>
            <a:r>
              <a:rPr lang="en-US" dirty="0" err="1" smtClean="0"/>
              <a:t>dccbar</a:t>
            </a:r>
            <a:r>
              <a:rPr lang="en-US" dirty="0" smtClean="0"/>
              <a:t>)   - 40 </a:t>
            </a:r>
            <a:r>
              <a:rPr lang="en-US" dirty="0" err="1" smtClean="0"/>
              <a:t>Mev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-52 </a:t>
            </a:r>
            <a:r>
              <a:rPr lang="en-US" dirty="0" err="1" smtClean="0"/>
              <a:t>Mev</a:t>
            </a:r>
            <a:r>
              <a:rPr lang="en-US" dirty="0" smtClean="0"/>
              <a:t>                                                                          +26 </a:t>
            </a:r>
            <a:r>
              <a:rPr lang="en-US" dirty="0" err="1" smtClean="0"/>
              <a:t>Mev</a:t>
            </a:r>
            <a:r>
              <a:rPr lang="en-US" dirty="0" smtClean="0"/>
              <a:t>                                              </a:t>
            </a:r>
            <a:r>
              <a:rPr lang="en-US" dirty="0" smtClean="0">
                <a:solidFill>
                  <a:srgbClr val="00B050"/>
                </a:solidFill>
              </a:rPr>
              <a:t>s=1</a:t>
            </a:r>
            <a:r>
              <a:rPr lang="en-US" dirty="0" smtClean="0"/>
              <a:t>    (</a:t>
            </a:r>
            <a:r>
              <a:rPr lang="en-US" dirty="0" err="1" smtClean="0"/>
              <a:t>ccbar</a:t>
            </a:r>
            <a:r>
              <a:rPr lang="en-US" dirty="0" smtClean="0"/>
              <a:t>) -3 </a:t>
            </a:r>
            <a:r>
              <a:rPr lang="en-US" dirty="0" err="1" smtClean="0"/>
              <a:t>Mev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+102 </a:t>
            </a:r>
            <a:r>
              <a:rPr lang="en-US" dirty="0" err="1" smtClean="0"/>
              <a:t>Mev</a:t>
            </a:r>
            <a:r>
              <a:rPr lang="en-US" dirty="0" smtClean="0"/>
              <a:t>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+38 </a:t>
            </a:r>
            <a:r>
              <a:rPr lang="en-US" dirty="0" err="1" smtClean="0"/>
              <a:t>Mev</a:t>
            </a:r>
            <a:r>
              <a:rPr lang="en-US" dirty="0" smtClean="0"/>
              <a:t>                                                                                                                                  (</a:t>
            </a:r>
            <a:r>
              <a:rPr lang="en-US" dirty="0" err="1" smtClean="0"/>
              <a:t>ucbar</a:t>
            </a:r>
            <a:r>
              <a:rPr lang="en-US" dirty="0" smtClean="0"/>
              <a:t>) or (</a:t>
            </a:r>
            <a:r>
              <a:rPr lang="en-US" dirty="0" err="1" smtClean="0"/>
              <a:t>dcbar</a:t>
            </a:r>
            <a:r>
              <a:rPr lang="en-US" dirty="0" smtClean="0"/>
              <a:t>)  -3 </a:t>
            </a:r>
            <a:r>
              <a:rPr lang="en-US" dirty="0" err="1" smtClean="0"/>
              <a:t>Mev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              s=3/2      </a:t>
            </a:r>
            <a:r>
              <a:rPr lang="en-US" dirty="0" smtClean="0"/>
              <a:t>(</a:t>
            </a:r>
            <a:r>
              <a:rPr lang="en-US" dirty="0" err="1" smtClean="0"/>
              <a:t>uud</a:t>
            </a:r>
            <a:r>
              <a:rPr lang="en-US" dirty="0"/>
              <a:t>)</a:t>
            </a:r>
            <a:r>
              <a:rPr lang="en-US" dirty="0" smtClean="0"/>
              <a:t>     +40 </a:t>
            </a:r>
            <a:r>
              <a:rPr lang="en-US" dirty="0" err="1" smtClean="0"/>
              <a:t>mev</a:t>
            </a:r>
            <a:r>
              <a:rPr lang="en-US" dirty="0" smtClean="0"/>
              <a:t>                                      </a:t>
            </a:r>
            <a:r>
              <a:rPr lang="en-US" dirty="0" smtClean="0">
                <a:solidFill>
                  <a:srgbClr val="00B050"/>
                </a:solidFill>
              </a:rPr>
              <a:t>s=3/2</a:t>
            </a:r>
            <a:r>
              <a:rPr lang="en-US" dirty="0" smtClean="0"/>
              <a:t>     (</a:t>
            </a:r>
            <a:r>
              <a:rPr lang="en-US" dirty="0" err="1" smtClean="0"/>
              <a:t>udcbar</a:t>
            </a:r>
            <a:r>
              <a:rPr lang="en-US" dirty="0" smtClean="0"/>
              <a:t>)      -47 </a:t>
            </a:r>
            <a:r>
              <a:rPr lang="en-US" dirty="0" err="1" smtClean="0"/>
              <a:t>Mev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(</a:t>
            </a:r>
            <a:r>
              <a:rPr lang="en-US" dirty="0" err="1" smtClean="0"/>
              <a:t>uuc</a:t>
            </a:r>
            <a:r>
              <a:rPr lang="en-US" dirty="0" smtClean="0"/>
              <a:t>)    +50 </a:t>
            </a:r>
            <a:r>
              <a:rPr lang="en-US" dirty="0" err="1" smtClean="0"/>
              <a:t>Mev</a:t>
            </a:r>
            <a:r>
              <a:rPr lang="en-US" dirty="0" smtClean="0"/>
              <a:t>                                                                                                                 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qq</a:t>
            </a:r>
            <a:r>
              <a:rPr lang="en-US" dirty="0" smtClean="0">
                <a:solidFill>
                  <a:srgbClr val="FF0000"/>
                </a:solidFill>
              </a:rPr>
              <a:t>)         </a:t>
            </a:r>
            <a:r>
              <a:rPr lang="en-US" dirty="0" smtClean="0">
                <a:solidFill>
                  <a:srgbClr val="00B050"/>
                </a:solidFill>
              </a:rPr>
              <a:t>s=0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 smtClean="0"/>
              <a:t>(</a:t>
            </a:r>
            <a:r>
              <a:rPr lang="en-US" dirty="0" err="1" smtClean="0"/>
              <a:t>uc</a:t>
            </a:r>
            <a:r>
              <a:rPr lang="en-US" dirty="0" smtClean="0"/>
              <a:t>) or (dc)  +20 </a:t>
            </a:r>
            <a:r>
              <a:rPr lang="en-US" dirty="0" err="1" smtClean="0"/>
              <a:t>Mev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(</a:t>
            </a:r>
            <a:r>
              <a:rPr lang="en-US" dirty="0" err="1" smtClean="0"/>
              <a:t>udc</a:t>
            </a:r>
            <a:r>
              <a:rPr lang="en-US" dirty="0" smtClean="0"/>
              <a:t>)     -10 </a:t>
            </a:r>
            <a:r>
              <a:rPr lang="en-US" dirty="0" err="1" smtClean="0"/>
              <a:t>Mev</a:t>
            </a:r>
            <a:r>
              <a:rPr lang="en-US" dirty="0" smtClean="0"/>
              <a:t>                                        (</a:t>
            </a:r>
            <a:r>
              <a:rPr lang="en-US" dirty="0" err="1" smtClean="0"/>
              <a:t>uccbar</a:t>
            </a:r>
            <a:r>
              <a:rPr lang="en-US" dirty="0" smtClean="0"/>
              <a:t>) or (</a:t>
            </a:r>
            <a:r>
              <a:rPr lang="en-US" dirty="0" err="1" smtClean="0"/>
              <a:t>udcbar</a:t>
            </a:r>
            <a:r>
              <a:rPr lang="en-US" dirty="0" smtClean="0"/>
              <a:t>)     -7Mev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+50 </a:t>
            </a:r>
            <a:r>
              <a:rPr lang="en-US" dirty="0" err="1" smtClean="0"/>
              <a:t>Mev</a:t>
            </a:r>
            <a:r>
              <a:rPr lang="en-US" dirty="0" smtClean="0"/>
              <a:t>                                                                                                                   </a:t>
            </a:r>
            <a:r>
              <a:rPr lang="en-US" dirty="0" smtClean="0">
                <a:solidFill>
                  <a:srgbClr val="FF0000"/>
                </a:solidFill>
              </a:rPr>
              <a:t>c=6        </a:t>
            </a:r>
            <a:r>
              <a:rPr lang="en-US" dirty="0" smtClean="0">
                <a:solidFill>
                  <a:srgbClr val="00B050"/>
                </a:solidFill>
              </a:rPr>
              <a:t>s=1</a:t>
            </a:r>
            <a:r>
              <a:rPr lang="en-US" dirty="0" smtClean="0"/>
              <a:t>   (</a:t>
            </a:r>
            <a:r>
              <a:rPr lang="en-US" dirty="0" err="1" smtClean="0"/>
              <a:t>uc</a:t>
            </a:r>
            <a:r>
              <a:rPr lang="en-US" dirty="0" smtClean="0"/>
              <a:t>) or (dc)   -7Mev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7030A0"/>
                </a:solidFill>
              </a:rPr>
              <a:t>With </a:t>
            </a:r>
            <a:r>
              <a:rPr lang="en-US" i="1" dirty="0" err="1" smtClean="0">
                <a:solidFill>
                  <a:srgbClr val="7030A0"/>
                </a:solidFill>
              </a:rPr>
              <a:t>Cuu</a:t>
            </a:r>
            <a:r>
              <a:rPr lang="en-US" i="1" dirty="0" smtClean="0">
                <a:solidFill>
                  <a:srgbClr val="7030A0"/>
                </a:solidFill>
              </a:rPr>
              <a:t>=Cud= 25 </a:t>
            </a:r>
            <a:r>
              <a:rPr lang="en-US" i="1" dirty="0" err="1" smtClean="0">
                <a:solidFill>
                  <a:srgbClr val="7030A0"/>
                </a:solidFill>
              </a:rPr>
              <a:t>Mev</a:t>
            </a:r>
            <a:r>
              <a:rPr lang="en-US" i="1" dirty="0" smtClean="0">
                <a:solidFill>
                  <a:srgbClr val="7030A0"/>
                </a:solidFill>
              </a:rPr>
              <a:t>, </a:t>
            </a:r>
            <a:r>
              <a:rPr lang="en-US" i="1" dirty="0" err="1" smtClean="0">
                <a:solidFill>
                  <a:srgbClr val="7030A0"/>
                </a:solidFill>
              </a:rPr>
              <a:t>Cuc</a:t>
            </a:r>
            <a:r>
              <a:rPr lang="en-US" i="1" dirty="0" smtClean="0">
                <a:solidFill>
                  <a:srgbClr val="7030A0"/>
                </a:solidFill>
              </a:rPr>
              <a:t>=</a:t>
            </a:r>
            <a:r>
              <a:rPr lang="en-US" i="1" dirty="0" err="1" smtClean="0">
                <a:solidFill>
                  <a:srgbClr val="7030A0"/>
                </a:solidFill>
              </a:rPr>
              <a:t>Cdc</a:t>
            </a:r>
            <a:r>
              <a:rPr lang="en-US" i="1" dirty="0" smtClean="0">
                <a:solidFill>
                  <a:srgbClr val="7030A0"/>
                </a:solidFill>
              </a:rPr>
              <a:t>= 5 </a:t>
            </a:r>
            <a:r>
              <a:rPr lang="en-US" i="1" dirty="0" err="1" smtClean="0">
                <a:solidFill>
                  <a:srgbClr val="7030A0"/>
                </a:solidFill>
              </a:rPr>
              <a:t>mev</a:t>
            </a:r>
            <a:r>
              <a:rPr lang="en-US" i="1" dirty="0" smtClean="0">
                <a:solidFill>
                  <a:srgbClr val="7030A0"/>
                </a:solidFill>
              </a:rPr>
              <a:t>, </a:t>
            </a:r>
            <a:r>
              <a:rPr lang="en-US" i="1" dirty="0" err="1" smtClean="0">
                <a:solidFill>
                  <a:srgbClr val="7030A0"/>
                </a:solidFill>
              </a:rPr>
              <a:t>Cccbar</a:t>
            </a:r>
            <a:r>
              <a:rPr lang="en-US" i="1" dirty="0" smtClean="0">
                <a:solidFill>
                  <a:srgbClr val="7030A0"/>
                </a:solidFill>
              </a:rPr>
              <a:t>= 4 </a:t>
            </a:r>
            <a:r>
              <a:rPr lang="en-US" i="1" dirty="0" err="1" smtClean="0">
                <a:solidFill>
                  <a:srgbClr val="7030A0"/>
                </a:solidFill>
              </a:rPr>
              <a:t>Mev</a:t>
            </a:r>
            <a:r>
              <a:rPr lang="en-US" i="1" dirty="0" smtClean="0">
                <a:solidFill>
                  <a:srgbClr val="7030A0"/>
                </a:solidFill>
              </a:rPr>
              <a:t> from usual hadrons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557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447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 </a:t>
            </a:r>
            <a:endParaRPr lang="fr-FR" sz="4000" b="1" i="1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148862"/>
            <a:ext cx="10515600" cy="50281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 Then, considering: 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uucbar</a:t>
            </a:r>
            <a:r>
              <a:rPr lang="en-US" dirty="0" smtClean="0">
                <a:solidFill>
                  <a:srgbClr val="FF0000"/>
                </a:solidFill>
              </a:rPr>
              <a:t>) ----</a:t>
            </a:r>
            <a:r>
              <a:rPr lang="en-US" dirty="0" smtClean="0">
                <a:solidFill>
                  <a:schemeClr val="accent1"/>
                </a:solidFill>
              </a:rPr>
              <a:t>L=1</a:t>
            </a:r>
            <a:r>
              <a:rPr lang="en-US" dirty="0" smtClean="0">
                <a:solidFill>
                  <a:srgbClr val="FF0000"/>
                </a:solidFill>
              </a:rPr>
              <a:t>---(dc)                                    (</a:t>
            </a:r>
            <a:r>
              <a:rPr lang="en-US" dirty="0" err="1" smtClean="0">
                <a:solidFill>
                  <a:srgbClr val="FF0000"/>
                </a:solidFill>
              </a:rPr>
              <a:t>uucbar</a:t>
            </a:r>
            <a:r>
              <a:rPr lang="en-US" dirty="0" smtClean="0">
                <a:solidFill>
                  <a:srgbClr val="FF0000"/>
                </a:solidFill>
              </a:rPr>
              <a:t>)---</a:t>
            </a:r>
            <a:r>
              <a:rPr lang="en-US" dirty="0" smtClean="0">
                <a:solidFill>
                  <a:srgbClr val="00B0F0"/>
                </a:solidFill>
              </a:rPr>
              <a:t>L=2</a:t>
            </a:r>
            <a:r>
              <a:rPr lang="en-US" dirty="0" smtClean="0">
                <a:solidFill>
                  <a:srgbClr val="FF0000"/>
                </a:solidFill>
              </a:rPr>
              <a:t>---(dc)</a:t>
            </a:r>
          </a:p>
          <a:p>
            <a:pPr marL="2601913" indent="-2601913">
              <a:buNone/>
            </a:pPr>
            <a:r>
              <a:rPr lang="en-US" dirty="0" smtClean="0">
                <a:solidFill>
                  <a:srgbClr val="7030A0"/>
                </a:solidFill>
              </a:rPr>
              <a:t>                                         (c = 6bar)  x (c=6)</a:t>
            </a:r>
          </a:p>
          <a:p>
            <a:pPr marL="2601913" indent="-2601913">
              <a:buNone/>
            </a:pPr>
            <a:r>
              <a:rPr lang="en-US" dirty="0" smtClean="0"/>
              <a:t>   </a:t>
            </a:r>
            <a:r>
              <a:rPr lang="en-US" dirty="0" smtClean="0">
                <a:solidFill>
                  <a:srgbClr val="00B050"/>
                </a:solidFill>
              </a:rPr>
              <a:t>s=1/2               s=0                                               s=1/2             s=1  </a:t>
            </a:r>
          </a:p>
          <a:p>
            <a:pPr marL="2601913" indent="-2601913">
              <a:buNone/>
            </a:pPr>
            <a:endParaRPr lang="en-US" dirty="0" smtClean="0"/>
          </a:p>
          <a:p>
            <a:pPr marL="2601913" indent="-2601913">
              <a:buNone/>
            </a:pPr>
            <a:r>
              <a:rPr lang="en-US" sz="2400" dirty="0" smtClean="0"/>
              <a:t>-</a:t>
            </a:r>
            <a:r>
              <a:rPr lang="en-US" sz="2400" dirty="0" err="1" smtClean="0"/>
              <a:t>Hcm</a:t>
            </a:r>
            <a:r>
              <a:rPr lang="en-US" sz="2400" dirty="0" smtClean="0"/>
              <a:t> = +67+ 20 =87 </a:t>
            </a:r>
            <a:r>
              <a:rPr lang="en-US" sz="2400" dirty="0" err="1" smtClean="0"/>
              <a:t>Mev</a:t>
            </a:r>
            <a:r>
              <a:rPr lang="en-US" sz="2400" dirty="0" smtClean="0"/>
              <a:t>                          </a:t>
            </a:r>
            <a:r>
              <a:rPr lang="en-US" dirty="0" smtClean="0"/>
              <a:t>-</a:t>
            </a:r>
            <a:r>
              <a:rPr lang="en-US" dirty="0" err="1" smtClean="0"/>
              <a:t>Hcm</a:t>
            </a:r>
            <a:r>
              <a:rPr lang="en-US" dirty="0" smtClean="0"/>
              <a:t>= -160-7=- 167 </a:t>
            </a:r>
            <a:r>
              <a:rPr lang="en-US" dirty="0" err="1" smtClean="0"/>
              <a:t>Mev</a:t>
            </a:r>
            <a:r>
              <a:rPr lang="en-US" dirty="0" smtClean="0"/>
              <a:t> </a:t>
            </a:r>
            <a:endParaRPr lang="en-US" dirty="0"/>
          </a:p>
          <a:p>
            <a:pPr marL="2601913" indent="-2601913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/>
              <a:t>w</a:t>
            </a:r>
            <a:r>
              <a:rPr lang="en-US" sz="2400" dirty="0" smtClean="0"/>
              <a:t>ith:  mu=md= 323 </a:t>
            </a:r>
            <a:r>
              <a:rPr lang="en-US" sz="2400" dirty="0" err="1" smtClean="0"/>
              <a:t>Mev</a:t>
            </a:r>
            <a:r>
              <a:rPr lang="en-US" sz="2400" dirty="0" smtClean="0"/>
              <a:t>,   mc= </a:t>
            </a:r>
            <a:r>
              <a:rPr lang="en-US" sz="2400" dirty="0" err="1" smtClean="0"/>
              <a:t>mcbar</a:t>
            </a:r>
            <a:r>
              <a:rPr lang="en-US" sz="2400" dirty="0" smtClean="0"/>
              <a:t>= 1500 </a:t>
            </a:r>
            <a:r>
              <a:rPr lang="en-US" sz="2400" dirty="0" err="1" smtClean="0"/>
              <a:t>Mev</a:t>
            </a:r>
            <a:r>
              <a:rPr lang="en-US" sz="2400" dirty="0" smtClean="0"/>
              <a:t>           </a:t>
            </a:r>
          </a:p>
          <a:p>
            <a:pPr marL="0" indent="0">
              <a:buNone/>
            </a:pPr>
            <a:r>
              <a:rPr lang="en-US" sz="2400" dirty="0" smtClean="0"/>
              <a:t>            </a:t>
            </a:r>
            <a:r>
              <a:rPr lang="fr-FR" sz="2400" dirty="0" smtClean="0"/>
              <a:t>∆ (L)= 323Mev</a:t>
            </a:r>
            <a:r>
              <a:rPr lang="fr-FR" sz="2400" dirty="0"/>
              <a:t> </a:t>
            </a:r>
            <a:r>
              <a:rPr lang="fr-FR" sz="2400" dirty="0" smtClean="0"/>
              <a:t>   (</a:t>
            </a:r>
            <a:r>
              <a:rPr lang="fr-FR" sz="2400" i="1" dirty="0" err="1" smtClean="0">
                <a:solidFill>
                  <a:schemeClr val="accent2"/>
                </a:solidFill>
              </a:rPr>
              <a:t>reasonable</a:t>
            </a:r>
            <a:r>
              <a:rPr lang="fr-FR" sz="2400" i="1" dirty="0" smtClean="0">
                <a:solidFill>
                  <a:schemeClr val="accent2"/>
                </a:solidFill>
              </a:rPr>
              <a:t> </a:t>
            </a:r>
            <a:r>
              <a:rPr lang="fr-FR" sz="2400" i="1" dirty="0" err="1" smtClean="0">
                <a:solidFill>
                  <a:schemeClr val="accent2"/>
                </a:solidFill>
              </a:rPr>
              <a:t>estimates</a:t>
            </a:r>
            <a:r>
              <a:rPr lang="fr-FR" sz="2400" dirty="0" smtClean="0"/>
              <a:t>)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3000" i="1" dirty="0" smtClean="0"/>
              <a:t> </a:t>
            </a:r>
            <a:r>
              <a:rPr lang="fr-FR" sz="3000" i="1" dirty="0" err="1" smtClean="0"/>
              <a:t>we</a:t>
            </a:r>
            <a:r>
              <a:rPr lang="fr-FR" sz="3000" i="1" dirty="0" smtClean="0"/>
              <a:t> </a:t>
            </a:r>
            <a:r>
              <a:rPr lang="fr-FR" sz="3000" i="1" dirty="0" err="1" smtClean="0"/>
              <a:t>get</a:t>
            </a:r>
            <a:r>
              <a:rPr lang="fr-FR" sz="3000" i="1" dirty="0"/>
              <a:t> </a:t>
            </a:r>
            <a:r>
              <a:rPr lang="fr-FR" sz="3000" i="1" dirty="0" smtClean="0"/>
              <a:t>for </a:t>
            </a:r>
            <a:r>
              <a:rPr lang="fr-FR" sz="3000" i="1" dirty="0">
                <a:solidFill>
                  <a:srgbClr val="00B050"/>
                </a:solidFill>
              </a:rPr>
              <a:t>M</a:t>
            </a:r>
            <a:r>
              <a:rPr lang="fr-FR" sz="3000" i="1" dirty="0" smtClean="0">
                <a:solidFill>
                  <a:srgbClr val="00B050"/>
                </a:solidFill>
              </a:rPr>
              <a:t>(Pc) =4380 </a:t>
            </a:r>
            <a:r>
              <a:rPr lang="fr-FR" sz="3000" i="1" dirty="0" err="1" smtClean="0">
                <a:solidFill>
                  <a:srgbClr val="00B050"/>
                </a:solidFill>
              </a:rPr>
              <a:t>Mev</a:t>
            </a:r>
            <a:r>
              <a:rPr lang="fr-FR" sz="3000" i="1" dirty="0" smtClean="0">
                <a:solidFill>
                  <a:srgbClr val="00B050"/>
                </a:solidFill>
              </a:rPr>
              <a:t> and 4450 </a:t>
            </a:r>
            <a:r>
              <a:rPr lang="fr-FR" sz="3000" i="1" dirty="0" err="1" smtClean="0">
                <a:solidFill>
                  <a:srgbClr val="00B050"/>
                </a:solidFill>
              </a:rPr>
              <a:t>Mev</a:t>
            </a:r>
            <a:r>
              <a:rPr lang="fr-FR" sz="3000" i="1" dirty="0" smtClean="0"/>
              <a:t>,  </a:t>
            </a:r>
            <a:r>
              <a:rPr lang="fr-FR" sz="3000" i="1" dirty="0" err="1"/>
              <a:t>w</a:t>
            </a:r>
            <a:r>
              <a:rPr lang="fr-FR" sz="3000" i="1" dirty="0" err="1" smtClean="0"/>
              <a:t>ith</a:t>
            </a:r>
            <a:r>
              <a:rPr lang="fr-FR" sz="3000" i="1" dirty="0" smtClean="0"/>
              <a:t> spin (</a:t>
            </a:r>
            <a:r>
              <a:rPr lang="fr-FR" sz="3000" i="1" dirty="0" smtClean="0">
                <a:solidFill>
                  <a:srgbClr val="00B050"/>
                </a:solidFill>
              </a:rPr>
              <a:t>3/2</a:t>
            </a:r>
            <a:r>
              <a:rPr lang="fr-FR" sz="3000" i="1" dirty="0" smtClean="0"/>
              <a:t>) and   (5/2) and </a:t>
            </a:r>
            <a:r>
              <a:rPr lang="fr-FR" sz="3000" i="1" dirty="0" err="1" smtClean="0"/>
              <a:t>parity</a:t>
            </a:r>
            <a:r>
              <a:rPr lang="fr-FR" sz="3000" i="1" dirty="0" smtClean="0"/>
              <a:t> </a:t>
            </a:r>
            <a:r>
              <a:rPr lang="fr-FR" sz="3000" i="1" dirty="0" smtClean="0">
                <a:solidFill>
                  <a:srgbClr val="00B050"/>
                </a:solidFill>
              </a:rPr>
              <a:t>+</a:t>
            </a:r>
            <a:r>
              <a:rPr lang="fr-FR" sz="3000" i="1" dirty="0" smtClean="0"/>
              <a:t> and </a:t>
            </a:r>
            <a:r>
              <a:rPr lang="fr-FR" sz="3000" i="1" dirty="0" smtClean="0">
                <a:solidFill>
                  <a:srgbClr val="00B050"/>
                </a:solidFill>
              </a:rPr>
              <a:t>–</a:t>
            </a:r>
            <a:r>
              <a:rPr lang="fr-FR" sz="3000" i="1" dirty="0" smtClean="0"/>
              <a:t> </a:t>
            </a:r>
            <a:r>
              <a:rPr lang="fr-FR" sz="3000" i="1" dirty="0" err="1" smtClean="0"/>
              <a:t>respectively</a:t>
            </a:r>
            <a:endParaRPr lang="fr-FR" sz="3000" i="1" dirty="0" smtClean="0"/>
          </a:p>
        </p:txBody>
      </p:sp>
    </p:spTree>
    <p:extLst>
      <p:ext uri="{BB962C8B-B14F-4D97-AF65-F5344CB8AC3E}">
        <p14:creationId xmlns:p14="http://schemas.microsoft.com/office/powerpoint/2010/main" val="7183979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sz="2400" b="1" dirty="0" smtClean="0"/>
              <a:t>4b)  </a:t>
            </a:r>
            <a:r>
              <a:rPr lang="en-US" sz="3600" b="1" i="1" dirty="0" smtClean="0"/>
              <a:t>are </a:t>
            </a:r>
            <a:r>
              <a:rPr lang="en-US" sz="3600" b="1" i="1" dirty="0" err="1" smtClean="0"/>
              <a:t>multiquark</a:t>
            </a:r>
            <a:r>
              <a:rPr lang="en-US" sz="3600" b="1" i="1" dirty="0" smtClean="0"/>
              <a:t> states more stable with </a:t>
            </a:r>
            <a:r>
              <a:rPr lang="en-US" sz="3600" b="1" i="1" dirty="0" smtClean="0">
                <a:solidFill>
                  <a:srgbClr val="FF0000"/>
                </a:solidFill>
              </a:rPr>
              <a:t>heavy quarks</a:t>
            </a:r>
            <a:r>
              <a:rPr lang="en-US" sz="3600" b="1" dirty="0" smtClean="0"/>
              <a:t>?</a:t>
            </a:r>
            <a:endParaRPr lang="fr-FR" b="1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939680"/>
            <a:ext cx="10515600" cy="48799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↗</a:t>
            </a:r>
            <a:r>
              <a:rPr lang="en-US" b="1" dirty="0" err="1"/>
              <a:t>Rk</a:t>
            </a:r>
            <a:r>
              <a:rPr lang="en-US" b="1" dirty="0"/>
              <a:t> </a:t>
            </a:r>
            <a:r>
              <a:rPr lang="en-US" b="1" dirty="0" smtClean="0"/>
              <a:t>1</a:t>
            </a:r>
            <a:r>
              <a:rPr lang="en-US" dirty="0" smtClean="0"/>
              <a:t>: the values of </a:t>
            </a:r>
            <a:r>
              <a:rPr lang="en-US" dirty="0" err="1" smtClean="0"/>
              <a:t>Hcm</a:t>
            </a:r>
            <a:r>
              <a:rPr lang="en-US" dirty="0" smtClean="0"/>
              <a:t> important:</a:t>
            </a:r>
          </a:p>
          <a:p>
            <a:pPr marL="0" indent="0">
              <a:buNone/>
            </a:pPr>
            <a:r>
              <a:rPr lang="en-US" dirty="0" smtClean="0"/>
              <a:t> let </a:t>
            </a:r>
            <a:r>
              <a:rPr lang="en-US" dirty="0" err="1" smtClean="0"/>
              <a:t>pentaquark</a:t>
            </a:r>
            <a:r>
              <a:rPr lang="en-US" dirty="0" smtClean="0"/>
              <a:t> P with possible decay into meson M and baryon B , it seems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   </a:t>
            </a:r>
            <a:r>
              <a:rPr lang="en-US" dirty="0" smtClean="0">
                <a:solidFill>
                  <a:srgbClr val="00B050"/>
                </a:solidFill>
              </a:rPr>
              <a:t>m(M) +m(B) increases w.r.to m(P) </a:t>
            </a:r>
            <a:r>
              <a:rPr lang="en-US" dirty="0" smtClean="0"/>
              <a:t>with the presence of  an </a:t>
            </a:r>
            <a:r>
              <a:rPr lang="en-US" dirty="0" smtClean="0">
                <a:solidFill>
                  <a:srgbClr val="00B050"/>
                </a:solidFill>
              </a:rPr>
              <a:t>heavy quark</a:t>
            </a:r>
            <a:r>
              <a:rPr lang="en-US" dirty="0" smtClean="0"/>
              <a:t>, </a:t>
            </a:r>
          </a:p>
          <a:p>
            <a:pPr marL="0" indent="0">
              <a:buNone/>
            </a:pPr>
            <a:r>
              <a:rPr lang="en-US" dirty="0" smtClean="0"/>
              <a:t>so  preventing the decay of P.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                                                     (</a:t>
            </a:r>
            <a:r>
              <a:rPr lang="en-US" dirty="0" err="1" smtClean="0"/>
              <a:t>J.M.Richard</a:t>
            </a:r>
            <a:r>
              <a:rPr lang="en-US" dirty="0" smtClean="0"/>
              <a:t> et al, 1987)</a:t>
            </a:r>
            <a:r>
              <a:rPr lang="en-US" dirty="0" smtClean="0">
                <a:solidFill>
                  <a:schemeClr val="bg1"/>
                </a:solidFill>
              </a:rPr>
              <a:t>L </a:t>
            </a:r>
          </a:p>
          <a:p>
            <a:pPr marL="0" indent="0">
              <a:buNone/>
            </a:pPr>
            <a:r>
              <a:rPr lang="en-US" b="1" dirty="0" smtClean="0"/>
              <a:t>   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Rk2</a:t>
            </a:r>
            <a:r>
              <a:rPr lang="en-US" dirty="0" smtClean="0"/>
              <a:t>: Consider 2 quarks in a cluster:</a:t>
            </a:r>
          </a:p>
          <a:p>
            <a:pPr marL="0" indent="0">
              <a:buNone/>
            </a:pPr>
            <a:r>
              <a:rPr lang="en-US" dirty="0" smtClean="0"/>
              <a:t>If the two quarks are light, the  reduced mass: </a:t>
            </a:r>
          </a:p>
          <a:p>
            <a:pPr marL="0" indent="0">
              <a:buNone/>
            </a:pPr>
            <a:r>
              <a:rPr lang="en-US" dirty="0" smtClean="0"/>
              <a:t>               1/m = 1/m(l) + 1/m(l) </a:t>
            </a:r>
            <a:r>
              <a:rPr lang="en-US" dirty="0"/>
              <a:t>=</a:t>
            </a:r>
            <a:r>
              <a:rPr lang="en-US" dirty="0" smtClean="0"/>
              <a:t> </a:t>
            </a:r>
            <a:r>
              <a:rPr lang="en-US" dirty="0"/>
              <a:t>2</a:t>
            </a:r>
            <a:r>
              <a:rPr lang="en-US" dirty="0" smtClean="0"/>
              <a:t>/m(l)   </a:t>
            </a:r>
          </a:p>
          <a:p>
            <a:pPr marL="0" indent="0">
              <a:buNone/>
            </a:pPr>
            <a:r>
              <a:rPr lang="en-US" dirty="0" smtClean="0"/>
              <a:t>while if one quark is light and the other is heavy :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1/m = 1/m(l) + 1/m(h) ≈1/m(l) , that is smaller</a:t>
            </a:r>
          </a:p>
          <a:p>
            <a:pPr marL="0" indent="0">
              <a:buNone/>
            </a:pPr>
            <a:r>
              <a:rPr lang="en-US" dirty="0" smtClean="0"/>
              <a:t>Since r(Bohr) is proportional to 1/m, </a:t>
            </a:r>
            <a:r>
              <a:rPr lang="en-US" dirty="0" smtClean="0">
                <a:solidFill>
                  <a:srgbClr val="92D050"/>
                </a:solidFill>
              </a:rPr>
              <a:t>r(Bohr) is smaller when there is an heavy quark , and this cluster will have less chance to overlap with the other one.</a:t>
            </a:r>
            <a:endParaRPr lang="en-US" sz="2000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endParaRPr lang="fr-FR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519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sz="4400" dirty="0" smtClean="0"/>
              <a:t>                          We just landed… </a:t>
            </a:r>
          </a:p>
          <a:p>
            <a:pPr marL="0" indent="0">
              <a:buNone/>
            </a:pPr>
            <a:r>
              <a:rPr lang="en-US" sz="4400" dirty="0" smtClean="0"/>
              <a:t>               Thank you for your attention </a:t>
            </a:r>
          </a:p>
        </p:txBody>
      </p:sp>
    </p:spTree>
    <p:extLst>
      <p:ext uri="{BB962C8B-B14F-4D97-AF65-F5344CB8AC3E}">
        <p14:creationId xmlns:p14="http://schemas.microsoft.com/office/powerpoint/2010/main" val="8552706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      </a:t>
            </a:r>
            <a:r>
              <a:rPr lang="en-US" b="1" i="1" dirty="0">
                <a:solidFill>
                  <a:srgbClr val="FF0000"/>
                </a:solidFill>
              </a:rPr>
              <a:t>B</a:t>
            </a:r>
            <a:r>
              <a:rPr lang="en-US" b="1" i="1" dirty="0" smtClean="0">
                <a:solidFill>
                  <a:srgbClr val="FF0000"/>
                </a:solidFill>
              </a:rPr>
              <a:t>ut there are states with more than three quarks which are singlets of </a:t>
            </a:r>
            <a:r>
              <a:rPr lang="en-US" b="1" i="1" dirty="0" err="1" smtClean="0">
                <a:solidFill>
                  <a:srgbClr val="FF0000"/>
                </a:solidFill>
              </a:rPr>
              <a:t>colour</a:t>
            </a:r>
            <a:r>
              <a:rPr lang="en-US" b="1" i="1" dirty="0" smtClean="0">
                <a:solidFill>
                  <a:srgbClr val="FF0000"/>
                </a:solidFill>
              </a:rPr>
              <a:t>…</a:t>
            </a:r>
            <a:endParaRPr lang="fr-FR" b="1" i="1" dirty="0">
              <a:solidFill>
                <a:srgbClr val="FF000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Ellipse 3"/>
          <p:cNvSpPr/>
          <p:nvPr/>
        </p:nvSpPr>
        <p:spPr>
          <a:xfrm>
            <a:off x="1055648" y="2429553"/>
            <a:ext cx="3094893" cy="29773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2310018" y="3625157"/>
            <a:ext cx="586154" cy="58615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2997518" y="3133736"/>
            <a:ext cx="515017" cy="51501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1667281" y="3146312"/>
            <a:ext cx="515017" cy="51501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2310018" y="4415794"/>
            <a:ext cx="586154" cy="58615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637362" y="2512613"/>
            <a:ext cx="3094893" cy="2977362"/>
            <a:chOff x="5932643" y="2459412"/>
            <a:chExt cx="3094893" cy="2977362"/>
          </a:xfrm>
        </p:grpSpPr>
        <p:grpSp>
          <p:nvGrpSpPr>
            <p:cNvPr id="24" name="Groupe 23"/>
            <p:cNvGrpSpPr/>
            <p:nvPr/>
          </p:nvGrpSpPr>
          <p:grpSpPr>
            <a:xfrm>
              <a:off x="5932643" y="2459412"/>
              <a:ext cx="3094893" cy="2977362"/>
              <a:chOff x="1319905" y="2512613"/>
              <a:chExt cx="3094893" cy="2977362"/>
            </a:xfrm>
          </p:grpSpPr>
          <p:sp>
            <p:nvSpPr>
              <p:cNvPr id="25" name="Ellipse 24"/>
              <p:cNvSpPr/>
              <p:nvPr/>
            </p:nvSpPr>
            <p:spPr>
              <a:xfrm>
                <a:off x="1319905" y="2512613"/>
                <a:ext cx="3094893" cy="297736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3720044" y="3726352"/>
                <a:ext cx="515017" cy="51501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1642196" y="3706882"/>
                <a:ext cx="515017" cy="51501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Ellipse 28"/>
              <p:cNvSpPr/>
              <p:nvPr/>
            </p:nvSpPr>
            <p:spPr>
              <a:xfrm>
                <a:off x="2605719" y="4552055"/>
                <a:ext cx="586154" cy="58615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0" name="Ellipse 29"/>
            <p:cNvSpPr/>
            <p:nvPr/>
          </p:nvSpPr>
          <p:spPr>
            <a:xfrm>
              <a:off x="7804611" y="2900623"/>
              <a:ext cx="515017" cy="51501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/>
            <p:nvPr/>
          </p:nvSpPr>
          <p:spPr>
            <a:xfrm>
              <a:off x="6769951" y="2900623"/>
              <a:ext cx="515017" cy="51501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7" name="Ellipse 36"/>
          <p:cNvSpPr/>
          <p:nvPr/>
        </p:nvSpPr>
        <p:spPr>
          <a:xfrm>
            <a:off x="8054546" y="2475709"/>
            <a:ext cx="3094893" cy="29773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10454685" y="3689448"/>
            <a:ext cx="515017" cy="51501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8376837" y="3669978"/>
            <a:ext cx="515017" cy="51501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9893692" y="2916920"/>
            <a:ext cx="515017" cy="51501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8891854" y="2916920"/>
            <a:ext cx="515017" cy="51501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8914947" y="4451361"/>
            <a:ext cx="515017" cy="51501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9903439" y="4451362"/>
            <a:ext cx="515017" cy="51501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74432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                     </a:t>
            </a:r>
            <a:r>
              <a:rPr lang="en-US" sz="4000" b="1" dirty="0" err="1" smtClean="0">
                <a:solidFill>
                  <a:srgbClr val="FF0000"/>
                </a:solidFill>
              </a:rPr>
              <a:t>Multiquark</a:t>
            </a:r>
            <a:r>
              <a:rPr lang="en-US" sz="4000" b="1" dirty="0" smtClean="0">
                <a:solidFill>
                  <a:srgbClr val="FF0000"/>
                </a:solidFill>
              </a:rPr>
              <a:t> states</a:t>
            </a:r>
            <a:endParaRPr lang="fr-FR" sz="40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‘</a:t>
            </a:r>
            <a:r>
              <a:rPr lang="en-US" sz="2400" i="1" dirty="0" smtClean="0"/>
              <a:t>’</a:t>
            </a:r>
            <a:r>
              <a:rPr lang="en-US" sz="2400" i="1" dirty="0" err="1" smtClean="0"/>
              <a:t>Multiquark</a:t>
            </a:r>
            <a:r>
              <a:rPr lang="en-US" sz="2400" i="1" dirty="0" smtClean="0"/>
              <a:t> hadrons: phenomenology of </a:t>
            </a:r>
            <a:r>
              <a:rPr lang="en-US" sz="2400" i="1" dirty="0" err="1" smtClean="0"/>
              <a:t>ǫǫǭǭ</a:t>
            </a:r>
            <a:r>
              <a:rPr lang="en-US" sz="2400" i="1" dirty="0" smtClean="0"/>
              <a:t> mesons and methods</a:t>
            </a:r>
            <a:r>
              <a:rPr lang="en-US" sz="2400" dirty="0" smtClean="0"/>
              <a:t>’’  and  ‘</a:t>
            </a:r>
            <a:r>
              <a:rPr lang="en-US" sz="2400" i="1" dirty="0" smtClean="0"/>
              <a:t>’Perhaps a stable </a:t>
            </a:r>
            <a:r>
              <a:rPr lang="en-US" sz="2400" i="1" dirty="0" err="1" smtClean="0"/>
              <a:t>dyhyperon</a:t>
            </a:r>
            <a:r>
              <a:rPr lang="en-US" dirty="0" smtClean="0"/>
              <a:t>’’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(</a:t>
            </a:r>
            <a:r>
              <a:rPr lang="en-US" sz="2400" dirty="0" err="1" smtClean="0"/>
              <a:t>R.L.Jaffe</a:t>
            </a:r>
            <a:r>
              <a:rPr lang="en-US" sz="2400" dirty="0" smtClean="0"/>
              <a:t>, 1977)                  </a:t>
            </a:r>
            <a:r>
              <a:rPr lang="en-US" sz="2000" dirty="0" smtClean="0">
                <a:solidFill>
                  <a:srgbClr val="00B050"/>
                </a:solidFill>
              </a:rPr>
              <a:t>in</a:t>
            </a:r>
            <a:r>
              <a:rPr lang="en-US" sz="2000" dirty="0" smtClean="0"/>
              <a:t>  </a:t>
            </a:r>
            <a:r>
              <a:rPr lang="en-US" sz="2000" dirty="0" smtClean="0">
                <a:solidFill>
                  <a:srgbClr val="00B050"/>
                </a:solidFill>
              </a:rPr>
              <a:t>MIT bag model</a:t>
            </a:r>
          </a:p>
          <a:p>
            <a:r>
              <a:rPr lang="en-US" dirty="0" smtClean="0"/>
              <a:t> ‘</a:t>
            </a:r>
            <a:r>
              <a:rPr lang="en-US" sz="2400" i="1" dirty="0" smtClean="0"/>
              <a:t>’Is Deuteron a six quark system</a:t>
            </a:r>
            <a:r>
              <a:rPr lang="en-US" dirty="0" smtClean="0"/>
              <a:t>’’</a:t>
            </a:r>
          </a:p>
          <a:p>
            <a:pPr marL="0" lvl="7" indent="0" algn="ctr">
              <a:buNone/>
            </a:pPr>
            <a:r>
              <a:rPr lang="en-US" sz="2400" dirty="0" smtClean="0"/>
              <a:t>          (</a:t>
            </a:r>
            <a:r>
              <a:rPr lang="en-US" sz="2400" dirty="0" err="1" smtClean="0"/>
              <a:t>V.A.Matveev</a:t>
            </a:r>
            <a:r>
              <a:rPr lang="en-US" sz="2400" dirty="0" smtClean="0"/>
              <a:t> and P.S., 1977)        </a:t>
            </a:r>
            <a:r>
              <a:rPr lang="en-US" sz="2400" dirty="0" smtClean="0">
                <a:solidFill>
                  <a:srgbClr val="FF0000"/>
                </a:solidFill>
              </a:rPr>
              <a:t>Hidden </a:t>
            </a:r>
            <a:r>
              <a:rPr lang="en-US" sz="2400" dirty="0" err="1" smtClean="0">
                <a:solidFill>
                  <a:srgbClr val="FF0000"/>
                </a:solidFill>
              </a:rPr>
              <a:t>Colour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</a:p>
          <a:p>
            <a:pPr marL="228600" lvl="7"/>
            <a:r>
              <a:rPr lang="en-US" sz="2800" dirty="0" smtClean="0"/>
              <a:t>‘’ </a:t>
            </a:r>
            <a:r>
              <a:rPr lang="en-US" sz="2400" i="1" dirty="0" err="1" smtClean="0"/>
              <a:t>Baryonium</a:t>
            </a:r>
            <a:r>
              <a:rPr lang="en-US" sz="2400" i="1" dirty="0" smtClean="0"/>
              <a:t> states (</a:t>
            </a:r>
            <a:r>
              <a:rPr lang="en-US" sz="2400" i="1" dirty="0" err="1" smtClean="0"/>
              <a:t>ǫǫǭǭ</a:t>
            </a:r>
            <a:r>
              <a:rPr lang="en-US" sz="2400" i="1" dirty="0" smtClean="0"/>
              <a:t>) in </a:t>
            </a:r>
            <a:r>
              <a:rPr lang="en-US" sz="2400" i="1" dirty="0" err="1" smtClean="0"/>
              <a:t>multiquark</a:t>
            </a:r>
            <a:r>
              <a:rPr lang="en-US" sz="2400" i="1" dirty="0" smtClean="0"/>
              <a:t>  spectroscopy’’</a:t>
            </a:r>
          </a:p>
          <a:p>
            <a:pPr marL="0" lvl="7" indent="0">
              <a:buNone/>
            </a:pPr>
            <a:r>
              <a:rPr lang="en-US" sz="2400" i="1" dirty="0"/>
              <a:t> </a:t>
            </a:r>
            <a:r>
              <a:rPr lang="en-US" sz="2400" i="1" dirty="0" smtClean="0"/>
              <a:t>                         </a:t>
            </a:r>
            <a:r>
              <a:rPr lang="en-US" sz="2400" dirty="0" smtClean="0"/>
              <a:t>             (Chan Hong-Mo and </a:t>
            </a:r>
            <a:r>
              <a:rPr lang="en-US" sz="2400" dirty="0" err="1" smtClean="0"/>
              <a:t>H.Hogaasen</a:t>
            </a:r>
            <a:r>
              <a:rPr lang="en-US" sz="2400" dirty="0" smtClean="0"/>
              <a:t>, 1977)</a:t>
            </a:r>
          </a:p>
          <a:p>
            <a:pPr marL="228600" lvl="7"/>
            <a:r>
              <a:rPr lang="en-US" sz="2800" dirty="0" smtClean="0"/>
              <a:t>‘</a:t>
            </a:r>
            <a:r>
              <a:rPr lang="en-US" sz="2400" i="1" dirty="0" smtClean="0"/>
              <a:t>’The systematics of possibly narrow quark states (</a:t>
            </a:r>
            <a:r>
              <a:rPr lang="en-US" sz="2400" i="1" dirty="0" err="1" smtClean="0"/>
              <a:t>ǫǫǫǫǭ</a:t>
            </a:r>
            <a:r>
              <a:rPr lang="en-US" sz="2400" i="1" dirty="0" smtClean="0"/>
              <a:t>) with baryon number one:</a:t>
            </a:r>
            <a:r>
              <a:rPr lang="en-US" sz="2800" dirty="0" smtClean="0"/>
              <a:t>’’</a:t>
            </a:r>
          </a:p>
          <a:p>
            <a:pPr marL="0" lvl="7" indent="0" algn="ctr">
              <a:buNone/>
            </a:pPr>
            <a:r>
              <a:rPr lang="en-US" sz="2400" dirty="0" smtClean="0"/>
              <a:t>                     (</a:t>
            </a:r>
            <a:r>
              <a:rPr lang="en-US" sz="2400" dirty="0" err="1" smtClean="0"/>
              <a:t>H.Hogaasen</a:t>
            </a:r>
            <a:r>
              <a:rPr lang="en-US" sz="2400" dirty="0" smtClean="0"/>
              <a:t> and P.S., 1978)</a:t>
            </a:r>
            <a:r>
              <a:rPr lang="en-US" sz="2800" dirty="0" smtClean="0"/>
              <a:t>        </a:t>
            </a:r>
            <a:r>
              <a:rPr lang="en-US" sz="2400" dirty="0" err="1" smtClean="0">
                <a:solidFill>
                  <a:srgbClr val="FF0000"/>
                </a:solidFill>
              </a:rPr>
              <a:t>Coloured</a:t>
            </a:r>
            <a:r>
              <a:rPr lang="en-US" sz="2400" dirty="0" smtClean="0">
                <a:solidFill>
                  <a:srgbClr val="FF0000"/>
                </a:solidFill>
              </a:rPr>
              <a:t> clusters  and L orb. Mom.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34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4511912" y="1030562"/>
            <a:ext cx="3021625" cy="3033194"/>
          </a:xfrm>
          <a:prstGeom prst="ellipse">
            <a:avLst/>
          </a:prstGeom>
          <a:solidFill>
            <a:srgbClr val="81F7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5123340" y="1623590"/>
            <a:ext cx="398585" cy="3868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6581766" y="2990343"/>
            <a:ext cx="398585" cy="3868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5193323" y="2990344"/>
            <a:ext cx="398585" cy="3868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6531939" y="1623591"/>
            <a:ext cx="398585" cy="3868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5861538" y="2383848"/>
            <a:ext cx="398585" cy="38686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7556" y="4270132"/>
            <a:ext cx="6686550" cy="2409825"/>
          </a:xfrm>
          <a:prstGeom prst="rect">
            <a:avLst/>
          </a:prstGeom>
        </p:spPr>
      </p:pic>
      <p:sp>
        <p:nvSpPr>
          <p:cNvPr id="33" name="Ellipse 32"/>
          <p:cNvSpPr/>
          <p:nvPr/>
        </p:nvSpPr>
        <p:spPr>
          <a:xfrm>
            <a:off x="3364524" y="4909041"/>
            <a:ext cx="422032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3610709" y="5680199"/>
            <a:ext cx="433754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4081095" y="5246444"/>
            <a:ext cx="48211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8581292" y="4999893"/>
            <a:ext cx="457935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7606812" y="4865078"/>
            <a:ext cx="468925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1453662" y="1574196"/>
            <a:ext cx="2332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S-wave</a:t>
            </a:r>
            <a:endParaRPr lang="fr-FR" sz="2800" dirty="0"/>
          </a:p>
        </p:txBody>
      </p:sp>
      <p:sp>
        <p:nvSpPr>
          <p:cNvPr id="39" name="ZoneTexte 38"/>
          <p:cNvSpPr txBox="1"/>
          <p:nvPr/>
        </p:nvSpPr>
        <p:spPr>
          <a:xfrm>
            <a:off x="1453662" y="4270132"/>
            <a:ext cx="984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 ≠ 0</a:t>
            </a:r>
            <a:endParaRPr lang="fr-FR" sz="2800" dirty="0"/>
          </a:p>
        </p:txBody>
      </p:sp>
      <p:sp>
        <p:nvSpPr>
          <p:cNvPr id="40" name="ZoneTexte 39"/>
          <p:cNvSpPr txBox="1"/>
          <p:nvPr/>
        </p:nvSpPr>
        <p:spPr>
          <a:xfrm>
            <a:off x="695325" y="449498"/>
            <a:ext cx="4044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2 different situations : 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62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</a:t>
            </a:r>
            <a:r>
              <a:rPr lang="en-US" dirty="0" smtClean="0">
                <a:solidFill>
                  <a:srgbClr val="FF0000"/>
                </a:solidFill>
              </a:rPr>
              <a:t>Main points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multiquark</a:t>
            </a:r>
            <a:r>
              <a:rPr lang="en-US" dirty="0" smtClean="0"/>
              <a:t> state must be a </a:t>
            </a:r>
            <a:r>
              <a:rPr lang="en-US" dirty="0" smtClean="0">
                <a:solidFill>
                  <a:srgbClr val="C00000"/>
                </a:solidFill>
              </a:rPr>
              <a:t>singlet of </a:t>
            </a:r>
            <a:r>
              <a:rPr lang="en-US" dirty="0" err="1" smtClean="0">
                <a:solidFill>
                  <a:srgbClr val="C00000"/>
                </a:solidFill>
              </a:rPr>
              <a:t>colour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Then, with more than three quarks, </a:t>
            </a:r>
            <a:r>
              <a:rPr lang="en-US" dirty="0" smtClean="0">
                <a:solidFill>
                  <a:srgbClr val="FF0000"/>
                </a:solidFill>
              </a:rPr>
              <a:t>different</a:t>
            </a:r>
            <a:r>
              <a:rPr lang="en-US" dirty="0" smtClean="0"/>
              <a:t> configurations are present. </a:t>
            </a:r>
          </a:p>
          <a:p>
            <a:endParaRPr lang="en-US" dirty="0" smtClean="0"/>
          </a:p>
          <a:p>
            <a:r>
              <a:rPr lang="en-US" b="1" dirty="0" smtClean="0"/>
              <a:t>Stability</a:t>
            </a:r>
            <a:r>
              <a:rPr lang="en-US" dirty="0" smtClean="0"/>
              <a:t>:    </a:t>
            </a:r>
          </a:p>
          <a:p>
            <a:pPr marL="0" indent="0">
              <a:buNone/>
            </a:pPr>
            <a:r>
              <a:rPr lang="en-US" dirty="0" smtClean="0"/>
              <a:t>         a) from Mass formula with quarks submitted to </a:t>
            </a:r>
            <a:r>
              <a:rPr lang="en-US" dirty="0" err="1" smtClean="0">
                <a:solidFill>
                  <a:srgbClr val="C00000"/>
                </a:solidFill>
              </a:rPr>
              <a:t>chromomagnetic</a:t>
            </a:r>
            <a:r>
              <a:rPr lang="en-US" dirty="0" smtClean="0">
                <a:solidFill>
                  <a:srgbClr val="C00000"/>
                </a:solidFill>
              </a:rPr>
              <a:t> interaction*, </a:t>
            </a:r>
            <a:r>
              <a:rPr lang="en-US" dirty="0" smtClean="0"/>
              <a:t>checking whether 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the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/>
              <a:t>pentaquark</a:t>
            </a:r>
            <a:r>
              <a:rPr lang="en-US" dirty="0" smtClean="0"/>
              <a:t> mass is smaller than the sum of masses of the baryon and meson in its eventual decay.</a:t>
            </a:r>
            <a:endParaRPr lang="en-US" dirty="0"/>
          </a:p>
          <a:p>
            <a:pPr marL="457200" lvl="1" indent="0">
              <a:buNone/>
            </a:pPr>
            <a:r>
              <a:rPr lang="en-US" sz="2800" dirty="0" smtClean="0"/>
              <a:t>               </a:t>
            </a:r>
          </a:p>
          <a:p>
            <a:pPr marL="457200" lvl="1" indent="0">
              <a:buNone/>
            </a:pPr>
            <a:r>
              <a:rPr lang="en-US" sz="2800" dirty="0" smtClean="0"/>
              <a:t>  b) two </a:t>
            </a:r>
            <a:r>
              <a:rPr lang="en-US" sz="2800" dirty="0" err="1" smtClean="0"/>
              <a:t>coloured</a:t>
            </a:r>
            <a:r>
              <a:rPr lang="en-US" sz="2800" dirty="0" smtClean="0"/>
              <a:t> clusters connected by an </a:t>
            </a:r>
            <a:r>
              <a:rPr lang="en-US" sz="2800" dirty="0" smtClean="0">
                <a:solidFill>
                  <a:srgbClr val="C00000"/>
                </a:solidFill>
              </a:rPr>
              <a:t>L non zero orbital angular momentum, </a:t>
            </a:r>
            <a:r>
              <a:rPr lang="en-US" sz="2800" dirty="0" smtClean="0"/>
              <a:t>keeping them distant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pPr marL="457200" lvl="1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*</a:t>
            </a:r>
            <a:r>
              <a:rPr lang="en-US" sz="2800" i="1" dirty="0" smtClean="0"/>
              <a:t>good results obtained for usual hadrons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F31D-BCFD-4E98-AA73-051F0007FEA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07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2727</TotalTime>
  <Words>2444</Words>
  <Application>Microsoft Office PowerPoint</Application>
  <PresentationFormat>Grand écran</PresentationFormat>
  <Paragraphs>459</Paragraphs>
  <Slides>55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Cambria Math</vt:lpstr>
      <vt:lpstr>Thème Office</vt:lpstr>
      <vt:lpstr>       </vt:lpstr>
      <vt:lpstr>                                 Contents</vt:lpstr>
      <vt:lpstr> </vt:lpstr>
      <vt:lpstr>                       The Eightfoldway </vt:lpstr>
      <vt:lpstr>           Hadrons are singlets of colour</vt:lpstr>
      <vt:lpstr>      But there are states with more than three quarks which are singlets of colour…</vt:lpstr>
      <vt:lpstr>                       Multiquark states</vt:lpstr>
      <vt:lpstr>Présentation PowerPoint</vt:lpstr>
      <vt:lpstr>                       Main points</vt:lpstr>
      <vt:lpstr>=</vt:lpstr>
      <vt:lpstr>                             Masses</vt:lpstr>
      <vt:lpstr>Présentation PowerPoint</vt:lpstr>
      <vt:lpstr>  2)   A (really) short tutorial on Group Theory</vt:lpstr>
      <vt:lpstr>Présentation PowerPoint</vt:lpstr>
      <vt:lpstr>Présentation PowerPoint</vt:lpstr>
      <vt:lpstr> product of representations: tensorial product</vt:lpstr>
      <vt:lpstr>               Example: computing the product  (1/2) x(1/2)  in SU(2)       </vt:lpstr>
      <vt:lpstr>Last definition: contragredient representation:</vt:lpstr>
      <vt:lpstr> 3) Quarks and Flavour symmetry: a minimalist presentation</vt:lpstr>
      <vt:lpstr>     the common attitude</vt:lpstr>
      <vt:lpstr>exercise:      forget the flavour group and use only the (usual) Pauli Principle: what baryons can be constructed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        </vt:lpstr>
      <vt:lpstr>The different configurations of S=1 (ǫǫǭǭ) mesons</vt:lpstr>
      <vt:lpstr>Chromomagnetic mechanism for( ǫǫǭǭ) states  </vt:lpstr>
      <vt:lpstr>               algebraic computations</vt:lpstr>
      <vt:lpstr>Method of computation of Hcm= - Σ Cij λiλjσiσj</vt:lpstr>
      <vt:lpstr>How to go from (ǫǫ) (ǭǭ) basis to (ǫǭ) (ǫǭ) basis ?</vt:lpstr>
      <vt:lpstr>                    Spin Crossing Matrices</vt:lpstr>
      <vt:lpstr>Présentation PowerPoint</vt:lpstr>
      <vt:lpstr>Présentation PowerPoint</vt:lpstr>
      <vt:lpstr>Présentation PowerPoint</vt:lpstr>
      <vt:lpstr>                    Hcm on (ǫǫǭǭ) states </vt:lpstr>
      <vt:lpstr>Présentation PowerPoint</vt:lpstr>
      <vt:lpstr> in the same way: - Hcolour</vt:lpstr>
      <vt:lpstr>Présentation PowerPoint</vt:lpstr>
      <vt:lpstr>    Performing tensorial product of Hspin and Hcolour</vt:lpstr>
      <vt:lpstr>Présentation PowerPoint</vt:lpstr>
      <vt:lpstr>Présentation PowerPoint</vt:lpstr>
      <vt:lpstr>Présentation PowerPoint</vt:lpstr>
      <vt:lpstr>Présentation PowerPoint</vt:lpstr>
      <vt:lpstr>  The Pentaquark along the years: A game of hide and seek…  </vt:lpstr>
      <vt:lpstr>3)                          LHCb discovery</vt:lpstr>
      <vt:lpstr>Présentation PowerPoint</vt:lpstr>
      <vt:lpstr>Présentation PowerPoint</vt:lpstr>
      <vt:lpstr>Présentation PowerPoint</vt:lpstr>
      <vt:lpstr> Pentaquark, favorite configurations with L non zero</vt:lpstr>
      <vt:lpstr>4 a)   a way to get the two states Pc(4380) and Pc(4450)</vt:lpstr>
      <vt:lpstr> </vt:lpstr>
      <vt:lpstr> 4b)  are multiquark states more stable with heavy quarks?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Pentaquark</dc:title>
  <dc:creator>Paul Sorba</dc:creator>
  <cp:lastModifiedBy>Paul Sorba</cp:lastModifiedBy>
  <cp:revision>347</cp:revision>
  <cp:lastPrinted>2017-09-22T14:12:08Z</cp:lastPrinted>
  <dcterms:created xsi:type="dcterms:W3CDTF">2015-12-01T09:38:47Z</dcterms:created>
  <dcterms:modified xsi:type="dcterms:W3CDTF">2017-09-22T14:15:35Z</dcterms:modified>
</cp:coreProperties>
</file>